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7" r:id="rId2"/>
  </p:sldMasterIdLst>
  <p:notesMasterIdLst>
    <p:notesMasterId r:id="rId42"/>
  </p:notesMasterIdLst>
  <p:sldIdLst>
    <p:sldId id="714" r:id="rId3"/>
    <p:sldId id="5749" r:id="rId4"/>
    <p:sldId id="5774" r:id="rId5"/>
    <p:sldId id="5773" r:id="rId6"/>
    <p:sldId id="5750" r:id="rId7"/>
    <p:sldId id="5751" r:id="rId8"/>
    <p:sldId id="5789" r:id="rId9"/>
    <p:sldId id="5752" r:id="rId10"/>
    <p:sldId id="5753" r:id="rId11"/>
    <p:sldId id="5775" r:id="rId12"/>
    <p:sldId id="5776" r:id="rId13"/>
    <p:sldId id="5777" r:id="rId14"/>
    <p:sldId id="5778" r:id="rId15"/>
    <p:sldId id="5779" r:id="rId16"/>
    <p:sldId id="5780" r:id="rId17"/>
    <p:sldId id="5781" r:id="rId18"/>
    <p:sldId id="5782" r:id="rId19"/>
    <p:sldId id="5783" r:id="rId20"/>
    <p:sldId id="5784" r:id="rId21"/>
    <p:sldId id="5785" r:id="rId22"/>
    <p:sldId id="5786" r:id="rId23"/>
    <p:sldId id="5787" r:id="rId24"/>
    <p:sldId id="5788" r:id="rId25"/>
    <p:sldId id="5790" r:id="rId26"/>
    <p:sldId id="5792" r:id="rId27"/>
    <p:sldId id="5793" r:id="rId28"/>
    <p:sldId id="5791" r:id="rId29"/>
    <p:sldId id="5794" r:id="rId30"/>
    <p:sldId id="5798" r:id="rId31"/>
    <p:sldId id="5800" r:id="rId32"/>
    <p:sldId id="5797" r:id="rId33"/>
    <p:sldId id="5802" r:id="rId34"/>
    <p:sldId id="5803" r:id="rId35"/>
    <p:sldId id="5805" r:id="rId36"/>
    <p:sldId id="5806" r:id="rId37"/>
    <p:sldId id="5807" r:id="rId38"/>
    <p:sldId id="5808" r:id="rId39"/>
    <p:sldId id="5809" r:id="rId40"/>
    <p:sldId id="5810"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4210"/>
    <a:srgbClr val="BE5700"/>
    <a:srgbClr val="BF5700"/>
    <a:srgbClr val="F7F1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450"/>
    <p:restoredTop sz="75234"/>
  </p:normalViewPr>
  <p:slideViewPr>
    <p:cSldViewPr>
      <p:cViewPr varScale="1">
        <p:scale>
          <a:sx n="96" d="100"/>
          <a:sy n="96" d="100"/>
        </p:scale>
        <p:origin x="1408" y="176"/>
      </p:cViewPr>
      <p:guideLst/>
    </p:cSldViewPr>
  </p:slideViewPr>
  <p:notesTextViewPr>
    <p:cViewPr>
      <p:scale>
        <a:sx n="1" d="1"/>
        <a:sy n="1" d="1"/>
      </p:scale>
      <p:origin x="0" y="0"/>
    </p:cViewPr>
  </p:notesTextViewPr>
  <p:gridSpacing cx="914400" cy="9144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BAB561-4183-9745-99DD-13D2EFA76927}" type="datetimeFigureOut">
              <a:rPr lang="en-US" smtClean="0"/>
              <a:t>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E368C9-DF74-9943-96D5-596E3F405F0E}" type="slidenum">
              <a:rPr lang="en-US" smtClean="0"/>
              <a:t>‹#›</a:t>
            </a:fld>
            <a:endParaRPr lang="en-US"/>
          </a:p>
        </p:txBody>
      </p:sp>
    </p:spTree>
    <p:extLst>
      <p:ext uri="{BB962C8B-B14F-4D97-AF65-F5344CB8AC3E}">
        <p14:creationId xmlns:p14="http://schemas.microsoft.com/office/powerpoint/2010/main" val="1777988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srgbClr val="000000"/>
              </a:solidFill>
              <a:effectLst/>
              <a:uLnTx/>
              <a:uFillTx/>
              <a:latin typeface="Arial" charset="0"/>
            </a:endParaRPr>
          </a:p>
        </p:txBody>
      </p:sp>
    </p:spTree>
    <p:extLst>
      <p:ext uri="{BB962C8B-B14F-4D97-AF65-F5344CB8AC3E}">
        <p14:creationId xmlns:p14="http://schemas.microsoft.com/office/powerpoint/2010/main" val="2045511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10</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376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11</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861441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12</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838698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13</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986046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14</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8961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0084618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5484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2003982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18</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9918132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19</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610809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9499729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20</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7491786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21</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0226613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22</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4012448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23</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1285341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24</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5090210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25</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5862025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26</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3269201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27</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0147265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28</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7500877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29</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913069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9851231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30</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0881911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31</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5624637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32</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9897670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33</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9584290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42424"/>
                </a:solidFill>
                <a:effectLst/>
                <a:latin typeface="sohne"/>
              </a:rPr>
              <a:t>Security Aspect [note that this protocol was developed in 1992]</a:t>
            </a:r>
          </a:p>
          <a:p>
            <a:pPr algn="l"/>
            <a:r>
              <a:rPr lang="en-US" b="0" i="0" dirty="0">
                <a:solidFill>
                  <a:srgbClr val="242424"/>
                </a:solidFill>
                <a:effectLst/>
                <a:latin typeface="source-serif-pro"/>
              </a:rPr>
              <a:t>Superdense Coding, along with Quantum Teleportation, is the underlying principle of secure quantum coding since it eliminates the possibility of eavesdroppers intercepting messages.</a:t>
            </a:r>
          </a:p>
          <a:p>
            <a:pPr algn="l"/>
            <a:r>
              <a:rPr lang="en-US" b="0" i="0" dirty="0">
                <a:solidFill>
                  <a:srgbClr val="242424"/>
                </a:solidFill>
                <a:effectLst/>
                <a:latin typeface="source-serif-pro"/>
              </a:rPr>
              <a:t>Let’s say an eavesdropper named Eve intercepted Alice’s encoded qubit </a:t>
            </a:r>
            <a:r>
              <a:rPr lang="en-US" b="0" i="0" dirty="0" err="1">
                <a:solidFill>
                  <a:srgbClr val="242424"/>
                </a:solidFill>
                <a:effectLst/>
                <a:latin typeface="source-serif-pro"/>
              </a:rPr>
              <a:t>en</a:t>
            </a:r>
            <a:r>
              <a:rPr lang="en-US" b="0" i="0" dirty="0">
                <a:solidFill>
                  <a:srgbClr val="242424"/>
                </a:solidFill>
                <a:effectLst/>
                <a:latin typeface="source-serif-pro"/>
              </a:rPr>
              <a:t> route to Bob. Eve would only have 1/2 of an entangled state and without access to Bob’s qubit (which is necessary to decode Alice’s qubit), Eve would have no way of getting the information from Alices qubit. Furthermore, any attempt to measure either Alice’s or Bob’s qubit would collapse the state of said qubit and alert both of them.</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34</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9843120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35</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5468455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36</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3855356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37</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5585692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38</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653395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39</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263335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85463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916234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6</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895427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7</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220881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8</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331233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9</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303676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bg2"/>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328244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fld id="{018B1A4C-3E37-2940-A98F-A60FB14CC67B}" type="datetime1">
              <a:rPr lang="en-US" smtClean="0"/>
              <a:t>9/20/23</a:t>
            </a:fld>
            <a:endParaRPr lang="en-US"/>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661141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FAB8DF58-D743-7D41-908A-C541A50F7AB8}" type="datetime1">
              <a:rPr lang="en-US" smtClean="0"/>
              <a:t>9/20/23</a:t>
            </a:fld>
            <a:endParaRPr lang="en-US"/>
          </a:p>
        </p:txBody>
      </p:sp>
      <p:sp>
        <p:nvSpPr>
          <p:cNvPr id="3" name="Footer Placeholder 2">
            <a:extLst>
              <a:ext uri="{FF2B5EF4-FFF2-40B4-BE49-F238E27FC236}">
                <a16:creationId xmlns:a16="http://schemas.microsoft.com/office/drawing/2014/main" id="{C4F02ABE-49F8-8E43-8B96-1F432917E9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1390901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313768" y="457201"/>
            <a:ext cx="749723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FC20AD49-DA6C-F448-95FF-330207C95607}" type="datetime1">
              <a:rPr lang="en-US" smtClean="0"/>
              <a:t>9/20/23</a:t>
            </a:fld>
            <a:endParaRPr lang="en-US"/>
          </a:p>
        </p:txBody>
      </p:sp>
      <p:sp>
        <p:nvSpPr>
          <p:cNvPr id="6" name="Footer Placeholder 5">
            <a:extLst>
              <a:ext uri="{FF2B5EF4-FFF2-40B4-BE49-F238E27FC236}">
                <a16:creationId xmlns:a16="http://schemas.microsoft.com/office/drawing/2014/main" id="{E99ABCA5-3B76-9E47-892E-A475FC83C7B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97078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313768" y="457201"/>
            <a:ext cx="7497233" cy="49839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50"/>
            <a:ext cx="3932767" cy="31662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FC615B62-BB93-EB43-AA3C-FFAAC489A326}" type="datetime1">
              <a:rPr lang="en-US" smtClean="0"/>
              <a:t>9/20/23</a:t>
            </a:fld>
            <a:endParaRPr lang="en-US"/>
          </a:p>
        </p:txBody>
      </p:sp>
      <p:sp>
        <p:nvSpPr>
          <p:cNvPr id="6" name="Footer Placeholder 5">
            <a:extLst>
              <a:ext uri="{FF2B5EF4-FFF2-40B4-BE49-F238E27FC236}">
                <a16:creationId xmlns:a16="http://schemas.microsoft.com/office/drawing/2014/main" id="{57F10CDF-1139-2249-8F5E-3E7043CC18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6188637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231DA-AB5C-C240-9332-9CC3D46A81BD}"/>
              </a:ext>
            </a:extLst>
          </p:cNvPr>
          <p:cNvSpPr>
            <a:spLocks noGrp="1"/>
          </p:cNvSpPr>
          <p:nvPr>
            <p:ph type="dt" sz="half" idx="10"/>
          </p:nvPr>
        </p:nvSpPr>
        <p:spPr/>
        <p:txBody>
          <a:bodyPr/>
          <a:lstStyle/>
          <a:p>
            <a:fld id="{5A8A7F01-5A70-104D-BC40-43F48B7BDD28}" type="datetime1">
              <a:rPr lang="en-US" smtClean="0"/>
              <a:t>9/20/23</a:t>
            </a:fld>
            <a:endParaRPr lang="en-US"/>
          </a:p>
        </p:txBody>
      </p:sp>
      <p:sp>
        <p:nvSpPr>
          <p:cNvPr id="5" name="Footer Placeholder 4">
            <a:extLst>
              <a:ext uri="{FF2B5EF4-FFF2-40B4-BE49-F238E27FC236}">
                <a16:creationId xmlns:a16="http://schemas.microsoft.com/office/drawing/2014/main" id="{3067AB74-A3C5-CF45-A5A3-124A94D150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7892127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8079-4F60-D34B-96A4-C32E3C6A4A6C}"/>
              </a:ext>
            </a:extLst>
          </p:cNvPr>
          <p:cNvSpPr>
            <a:spLocks noGrp="1"/>
          </p:cNvSpPr>
          <p:nvPr>
            <p:ph type="title" orient="vert"/>
          </p:nvPr>
        </p:nvSpPr>
        <p:spPr>
          <a:xfrm>
            <a:off x="9182101" y="365125"/>
            <a:ext cx="2628900"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0213FC5-8FDB-D640-8F18-46D09DD7FDA5}"/>
              </a:ext>
            </a:extLst>
          </p:cNvPr>
          <p:cNvSpPr>
            <a:spLocks noGrp="1"/>
          </p:cNvSpPr>
          <p:nvPr>
            <p:ph type="body" orient="vert" idx="1"/>
          </p:nvPr>
        </p:nvSpPr>
        <p:spPr>
          <a:xfrm>
            <a:off x="381001" y="365125"/>
            <a:ext cx="8801100"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89F9D1-30A5-3C44-9E01-F570121CC3F9}"/>
              </a:ext>
            </a:extLst>
          </p:cNvPr>
          <p:cNvSpPr>
            <a:spLocks noGrp="1"/>
          </p:cNvSpPr>
          <p:nvPr>
            <p:ph type="dt" sz="half" idx="10"/>
          </p:nvPr>
        </p:nvSpPr>
        <p:spPr/>
        <p:txBody>
          <a:bodyPr/>
          <a:lstStyle/>
          <a:p>
            <a:fld id="{DD5B819F-FF20-784C-96FA-A9197D6DB740}" type="datetime1">
              <a:rPr lang="en-US" smtClean="0"/>
              <a:t>9/20/23</a:t>
            </a:fld>
            <a:endParaRPr lang="en-US"/>
          </a:p>
        </p:txBody>
      </p:sp>
      <p:sp>
        <p:nvSpPr>
          <p:cNvPr id="5" name="Footer Placeholder 4">
            <a:extLst>
              <a:ext uri="{FF2B5EF4-FFF2-40B4-BE49-F238E27FC236}">
                <a16:creationId xmlns:a16="http://schemas.microsoft.com/office/drawing/2014/main" id="{F4AC5DF8-E50D-1745-97C5-A23C0E511C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699154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0"/>
            <a:ext cx="10972800" cy="1143000"/>
          </a:xfrm>
        </p:spPr>
        <p:txBody>
          <a:bodyPr/>
          <a:lstStyle/>
          <a:p>
            <a:r>
              <a:rPr lang="en-US" dirty="0"/>
              <a:t>Click to edit Master title style</a:t>
            </a:r>
          </a:p>
        </p:txBody>
      </p:sp>
      <p:sp>
        <p:nvSpPr>
          <p:cNvPr id="3" name="Content Placeholder 2"/>
          <p:cNvSpPr>
            <a:spLocks noGrp="1"/>
          </p:cNvSpPr>
          <p:nvPr>
            <p:ph idx="1"/>
          </p:nvPr>
        </p:nvSpPr>
        <p:spPr>
          <a:xfrm>
            <a:off x="609600" y="2243328"/>
            <a:ext cx="10972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9016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atin typeface="Arial"/>
              </a:defRPr>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bg2"/>
                </a:solidFill>
                <a:latin typeface="Aria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948997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9600" y="2243328"/>
            <a:ext cx="5384800" cy="4144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2243328"/>
            <a:ext cx="5384800" cy="4144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9549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Title 1"/>
          <p:cNvSpPr>
            <a:spLocks noGrp="1"/>
          </p:cNvSpPr>
          <p:nvPr>
            <p:ph type="title"/>
          </p:nvPr>
        </p:nvSpPr>
        <p:spPr>
          <a:xfrm>
            <a:off x="560918" y="855347"/>
            <a:ext cx="4011084" cy="1162051"/>
          </a:xfrm>
        </p:spPr>
        <p:txBody>
          <a:bodyPr anchor="b"/>
          <a:lstStyle>
            <a:lvl1pPr algn="l">
              <a:defRPr sz="2667" b="1"/>
            </a:lvl1pPr>
          </a:lstStyle>
          <a:p>
            <a:r>
              <a:rPr lang="en-US" dirty="0"/>
              <a:t>Click to edit Master title style</a:t>
            </a:r>
          </a:p>
        </p:txBody>
      </p:sp>
      <p:sp>
        <p:nvSpPr>
          <p:cNvPr id="6" name="Content Placeholder 2"/>
          <p:cNvSpPr>
            <a:spLocks noGrp="1"/>
          </p:cNvSpPr>
          <p:nvPr>
            <p:ph idx="1"/>
          </p:nvPr>
        </p:nvSpPr>
        <p:spPr>
          <a:xfrm>
            <a:off x="4766733" y="1227845"/>
            <a:ext cx="6815667" cy="5401555"/>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half" idx="2"/>
          </p:nvPr>
        </p:nvSpPr>
        <p:spPr>
          <a:xfrm>
            <a:off x="560918" y="2135506"/>
            <a:ext cx="4011084" cy="4189095"/>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Master text styles</a:t>
            </a:r>
          </a:p>
        </p:txBody>
      </p:sp>
    </p:spTree>
    <p:extLst>
      <p:ext uri="{BB962C8B-B14F-4D97-AF65-F5344CB8AC3E}">
        <p14:creationId xmlns:p14="http://schemas.microsoft.com/office/powerpoint/2010/main" val="1058078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Title 1"/>
          <p:cNvSpPr>
            <a:spLocks noGrp="1"/>
          </p:cNvSpPr>
          <p:nvPr>
            <p:ph type="title"/>
          </p:nvPr>
        </p:nvSpPr>
        <p:spPr>
          <a:xfrm>
            <a:off x="2389717" y="5105400"/>
            <a:ext cx="7315200" cy="567691"/>
          </a:xfrm>
        </p:spPr>
        <p:txBody>
          <a:bodyPr anchor="b"/>
          <a:lstStyle>
            <a:lvl1pPr algn="l">
              <a:defRPr sz="2667" b="1"/>
            </a:lvl1pPr>
          </a:lstStyle>
          <a:p>
            <a:r>
              <a:rPr lang="en-US" dirty="0"/>
              <a:t>Click to edit Master title style</a:t>
            </a:r>
          </a:p>
        </p:txBody>
      </p:sp>
      <p:sp>
        <p:nvSpPr>
          <p:cNvPr id="6" name="Picture Placeholder 2"/>
          <p:cNvSpPr>
            <a:spLocks noGrp="1"/>
          </p:cNvSpPr>
          <p:nvPr>
            <p:ph type="pic" idx="1"/>
          </p:nvPr>
        </p:nvSpPr>
        <p:spPr>
          <a:xfrm>
            <a:off x="2389717" y="914400"/>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dirty="0"/>
          </a:p>
        </p:txBody>
      </p:sp>
      <p:sp>
        <p:nvSpPr>
          <p:cNvPr id="7" name="Text Placeholder 3"/>
          <p:cNvSpPr>
            <a:spLocks noGrp="1"/>
          </p:cNvSpPr>
          <p:nvPr>
            <p:ph type="body" sz="half" idx="2"/>
          </p:nvPr>
        </p:nvSpPr>
        <p:spPr>
          <a:xfrm>
            <a:off x="2389717" y="5673090"/>
            <a:ext cx="7315200" cy="803911"/>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Master text styles</a:t>
            </a:r>
          </a:p>
        </p:txBody>
      </p:sp>
    </p:spTree>
    <p:extLst>
      <p:ext uri="{BB962C8B-B14F-4D97-AF65-F5344CB8AC3E}">
        <p14:creationId xmlns:p14="http://schemas.microsoft.com/office/powerpoint/2010/main" val="15464065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A8A461AD-6AC6-F644-97E1-6EDAF58FA793}" type="datetime1">
              <a:rPr lang="en-US" smtClean="0"/>
              <a:t>9/20/23</a:t>
            </a:fld>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a:xfrm>
            <a:off x="9448800" y="6492875"/>
            <a:ext cx="2743200" cy="365125"/>
          </a:xfrm>
        </p:spPr>
        <p:txBody>
          <a:bodyPr/>
          <a:lstStyle>
            <a:lvl1pPr>
              <a:defRPr sz="1800"/>
            </a:lvl1pPr>
          </a:lstStyle>
          <a:p>
            <a:fld id="{AE678206-0642-9F48-9727-6B519CB285FA}" type="slidenum">
              <a:rPr lang="en-US" smtClean="0"/>
              <a:pPr/>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444759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22565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22565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C6E0AEA1-528B-964F-8F99-375EBFC32194}" type="datetime1">
              <a:rPr lang="en-US" smtClean="0"/>
              <a:t>9/20/23</a:t>
            </a:fld>
            <a:endParaRPr lang="en-US"/>
          </a:p>
        </p:txBody>
      </p:sp>
      <p:sp>
        <p:nvSpPr>
          <p:cNvPr id="6" name="Footer Placeholder 5">
            <a:extLst>
              <a:ext uri="{FF2B5EF4-FFF2-40B4-BE49-F238E27FC236}">
                <a16:creationId xmlns:a16="http://schemas.microsoft.com/office/drawing/2014/main" id="{23752637-104D-064E-9B91-0BC72B6E10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892829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8"/>
            <a:ext cx="5617633" cy="336247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8"/>
            <a:ext cx="5638800" cy="336247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6F229707-BC6C-4B49-BB43-3F7B15CBC122}" type="datetime1">
              <a:rPr lang="en-US" smtClean="0"/>
              <a:t>9/20/23</a:t>
            </a:fld>
            <a:endParaRPr lang="en-US"/>
          </a:p>
        </p:txBody>
      </p:sp>
      <p:sp>
        <p:nvSpPr>
          <p:cNvPr id="8" name="Footer Placeholder 7">
            <a:extLst>
              <a:ext uri="{FF2B5EF4-FFF2-40B4-BE49-F238E27FC236}">
                <a16:creationId xmlns:a16="http://schemas.microsoft.com/office/drawing/2014/main" id="{9DE79E3B-E843-6343-9ECC-916F6A2E3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624548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image" Target="../media/image2.png"/><Relationship Id="rId5" Type="http://schemas.openxmlformats.org/officeDocument/2006/relationships/slideLayout" Target="../slideLayouts/slideLayout11.xml"/><Relationship Id="rId10" Type="http://schemas.openxmlformats.org/officeDocument/2006/relationships/theme" Target="../theme/theme2.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914400"/>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2239963"/>
            <a:ext cx="10972800" cy="3886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26921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609585" rtl="0" eaLnBrk="1" latinLnBrk="0" hangingPunct="1">
        <a:spcBef>
          <a:spcPct val="0"/>
        </a:spcBef>
        <a:buNone/>
        <a:defRPr sz="5867" kern="1200">
          <a:solidFill>
            <a:schemeClr val="bg2"/>
          </a:solidFill>
          <a:latin typeface="Arial" panose="020B0604020202020204" pitchFamily="34" charset="0"/>
          <a:ea typeface="+mj-ea"/>
          <a:cs typeface="Arial" panose="020B0604020202020204" pitchFamily="34" charset="0"/>
        </a:defRPr>
      </a:lvl1pPr>
    </p:titleStyle>
    <p:bodyStyle>
      <a:lvl1pPr marL="457189" indent="-457189" algn="l" defTabSz="609585" rtl="0" eaLnBrk="1" latinLnBrk="0" hangingPunct="1">
        <a:spcBef>
          <a:spcPct val="20000"/>
        </a:spcBef>
        <a:buFont typeface="Arial"/>
        <a:buChar char="•"/>
        <a:defRPr sz="4267" kern="1200">
          <a:solidFill>
            <a:schemeClr val="bg2"/>
          </a:solidFill>
          <a:latin typeface="Arial" panose="020B0604020202020204" pitchFamily="34" charset="0"/>
          <a:ea typeface="+mn-ea"/>
          <a:cs typeface="Arial" panose="020B0604020202020204" pitchFamily="34" charset="0"/>
        </a:defRPr>
      </a:lvl1pPr>
      <a:lvl2pPr marL="990575" indent="-380990" algn="l" defTabSz="609585" rtl="0" eaLnBrk="1" latinLnBrk="0" hangingPunct="1">
        <a:spcBef>
          <a:spcPct val="20000"/>
        </a:spcBef>
        <a:buFont typeface="Arial"/>
        <a:buChar char="–"/>
        <a:defRPr sz="3733" kern="1200">
          <a:solidFill>
            <a:schemeClr val="bg2"/>
          </a:solidFill>
          <a:latin typeface="Arial" panose="020B0604020202020204" pitchFamily="34" charset="0"/>
          <a:ea typeface="+mn-ea"/>
          <a:cs typeface="Arial" panose="020B0604020202020204" pitchFamily="34" charset="0"/>
        </a:defRPr>
      </a:lvl2pPr>
      <a:lvl3pPr marL="1523962" indent="-304792" algn="l" defTabSz="609585" rtl="0" eaLnBrk="1" latinLnBrk="0" hangingPunct="1">
        <a:spcBef>
          <a:spcPct val="20000"/>
        </a:spcBef>
        <a:buFont typeface="Arial"/>
        <a:buChar char="•"/>
        <a:defRPr sz="3200" kern="1200">
          <a:solidFill>
            <a:schemeClr val="bg2"/>
          </a:solidFill>
          <a:latin typeface="Arial" panose="020B0604020202020204" pitchFamily="34" charset="0"/>
          <a:ea typeface="+mn-ea"/>
          <a:cs typeface="Arial" panose="020B0604020202020204" pitchFamily="34" charset="0"/>
        </a:defRPr>
      </a:lvl3pPr>
      <a:lvl4pPr marL="2133547" indent="-304792" algn="l" defTabSz="609585" rtl="0" eaLnBrk="1" latinLnBrk="0" hangingPunct="1">
        <a:spcBef>
          <a:spcPct val="20000"/>
        </a:spcBef>
        <a:buFont typeface="Arial"/>
        <a:buChar char="–"/>
        <a:defRPr sz="2667" kern="1200">
          <a:solidFill>
            <a:schemeClr val="bg2"/>
          </a:solidFill>
          <a:latin typeface="Arial" panose="020B0604020202020204" pitchFamily="34" charset="0"/>
          <a:ea typeface="+mn-ea"/>
          <a:cs typeface="Arial" panose="020B0604020202020204" pitchFamily="34" charset="0"/>
        </a:defRPr>
      </a:lvl4pPr>
      <a:lvl5pPr marL="2743131" indent="-304792" algn="l" defTabSz="609585" rtl="0" eaLnBrk="1" latinLnBrk="0" hangingPunct="1">
        <a:spcBef>
          <a:spcPct val="20000"/>
        </a:spcBef>
        <a:buFont typeface="Arial"/>
        <a:buChar char="»"/>
        <a:defRPr sz="2667" kern="1200">
          <a:solidFill>
            <a:schemeClr val="bg2"/>
          </a:solidFill>
          <a:latin typeface="Arial" panose="020B0604020202020204" pitchFamily="34" charset="0"/>
          <a:ea typeface="+mn-ea"/>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5"/>
            <a:ext cx="11430000" cy="42256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381000" y="5441135"/>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9BCCF2-E11B-FD41-9945-4A521EB25CB8}" type="datetime1">
              <a:rPr lang="en-US" smtClean="0"/>
              <a:t>9/20/23</a:t>
            </a:fld>
            <a:endParaRPr lang="en-US"/>
          </a:p>
        </p:txBody>
      </p:sp>
      <p:sp>
        <p:nvSpPr>
          <p:cNvPr id="5" name="Footer Placeholder 4">
            <a:extLst>
              <a:ext uri="{FF2B5EF4-FFF2-40B4-BE49-F238E27FC236}">
                <a16:creationId xmlns:a16="http://schemas.microsoft.com/office/drawing/2014/main" id="{BE9B8B9A-12D6-EA40-AB29-6918054B5DA5}"/>
              </a:ext>
            </a:extLst>
          </p:cNvPr>
          <p:cNvSpPr>
            <a:spLocks noGrp="1"/>
          </p:cNvSpPr>
          <p:nvPr>
            <p:ph type="ftr" sz="quarter" idx="3"/>
          </p:nvPr>
        </p:nvSpPr>
        <p:spPr>
          <a:xfrm>
            <a:off x="3126154" y="5441135"/>
            <a:ext cx="594164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9067800" y="544113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678206-0642-9F48-9727-6B519CB285FA}" type="slidenum">
              <a:rPr lang="en-US" smtClean="0"/>
              <a:t>‹#›</a:t>
            </a:fld>
            <a:endParaRPr lang="en-US" dirty="0"/>
          </a:p>
        </p:txBody>
      </p:sp>
    </p:spTree>
    <p:extLst>
      <p:ext uri="{BB962C8B-B14F-4D97-AF65-F5344CB8AC3E}">
        <p14:creationId xmlns:p14="http://schemas.microsoft.com/office/powerpoint/2010/main" val="4238513086"/>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Lst>
  <p:hf hdr="0" dt="0"/>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png"/><Relationship Id="rId7"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1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71.png"/><Relationship Id="rId4" Type="http://schemas.openxmlformats.org/officeDocument/2006/relationships/image" Target="../media/image70.png"/></Relationships>
</file>

<file path=ppt/slides/_rels/slide1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23.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2.png"/><Relationship Id="rId4" Type="http://schemas.openxmlformats.org/officeDocument/2006/relationships/image" Target="../media/image18.jpeg"/></Relationships>
</file>

<file path=ppt/slides/_rels/slide25.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image" Target="../media/image103.png"/></Relationships>
</file>

<file path=ppt/slides/_rels/slide26.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4.png"/><Relationship Id="rId7" Type="http://schemas.openxmlformats.org/officeDocument/2006/relationships/image" Target="../media/image10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27.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4.png"/><Relationship Id="rId7" Type="http://schemas.openxmlformats.org/officeDocument/2006/relationships/image" Target="../media/image10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10" Type="http://schemas.openxmlformats.org/officeDocument/2006/relationships/image" Target="../media/image110.png"/><Relationship Id="rId4" Type="http://schemas.openxmlformats.org/officeDocument/2006/relationships/image" Target="../media/image98.png"/><Relationship Id="rId9" Type="http://schemas.openxmlformats.org/officeDocument/2006/relationships/image" Target="../media/image109.png"/></Relationships>
</file>

<file path=ppt/slides/_rels/slide28.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4.png"/><Relationship Id="rId7" Type="http://schemas.openxmlformats.org/officeDocument/2006/relationships/image" Target="../media/image11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image" Target="../media/image113.png"/></Relationships>
</file>

<file path=ppt/slides/_rels/slide29.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4.png"/><Relationship Id="rId7" Type="http://schemas.openxmlformats.org/officeDocument/2006/relationships/image" Target="../media/image11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image" Target="../media/image113.png"/></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tiff"/></Relationships>
</file>

<file path=ppt/slides/_rels/slide30.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04.png"/><Relationship Id="rId7" Type="http://schemas.openxmlformats.org/officeDocument/2006/relationships/image" Target="../media/image11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image" Target="../media/image113.png"/></Relationships>
</file>

<file path=ppt/slides/_rels/slide31.xml.rels><?xml version="1.0" encoding="UTF-8" standalone="yes"?>
<Relationships xmlns="http://schemas.openxmlformats.org/package/2006/relationships"><Relationship Id="rId8" Type="http://schemas.openxmlformats.org/officeDocument/2006/relationships/image" Target="../media/image1160.png"/><Relationship Id="rId3" Type="http://schemas.openxmlformats.org/officeDocument/2006/relationships/image" Target="../media/image104.png"/><Relationship Id="rId7" Type="http://schemas.openxmlformats.org/officeDocument/2006/relationships/image" Target="../media/image11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image" Target="../media/image113.png"/></Relationships>
</file>

<file path=ppt/slides/_rels/slide32.xml.rels><?xml version="1.0" encoding="UTF-8" standalone="yes"?>
<Relationships xmlns="http://schemas.openxmlformats.org/package/2006/relationships"><Relationship Id="rId8" Type="http://schemas.openxmlformats.org/officeDocument/2006/relationships/image" Target="../media/image19.jpeg"/><Relationship Id="rId7" Type="http://schemas.openxmlformats.org/officeDocument/2006/relationships/image" Target="../media/image18.jpe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99.png"/></Relationships>
</file>

<file path=ppt/slides/_rels/slide33.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png"/><Relationship Id="rId7" Type="http://schemas.openxmlformats.org/officeDocument/2006/relationships/image" Target="../media/image18.jpeg"/><Relationship Id="rId12" Type="http://schemas.openxmlformats.org/officeDocument/2006/relationships/image" Target="../media/image122.png"/><Relationship Id="rId2" Type="http://schemas.openxmlformats.org/officeDocument/2006/relationships/notesSlide" Target="../notesSlides/notesSlide33.xml"/><Relationship Id="rId16"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17.jpeg"/><Relationship Id="rId11" Type="http://schemas.openxmlformats.org/officeDocument/2006/relationships/image" Target="../media/image121.png"/><Relationship Id="rId5" Type="http://schemas.openxmlformats.org/officeDocument/2006/relationships/image" Target="../media/image99.png"/><Relationship Id="rId15" Type="http://schemas.openxmlformats.org/officeDocument/2006/relationships/image" Target="../media/image125.png"/><Relationship Id="rId10" Type="http://schemas.openxmlformats.org/officeDocument/2006/relationships/image" Target="../media/image120.png"/><Relationship Id="rId9" Type="http://schemas.openxmlformats.org/officeDocument/2006/relationships/image" Target="../media/image119.png"/><Relationship Id="rId14" Type="http://schemas.openxmlformats.org/officeDocument/2006/relationships/image" Target="../media/image124.png"/></Relationships>
</file>

<file path=ppt/slides/_rels/slide34.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18" Type="http://schemas.openxmlformats.org/officeDocument/2006/relationships/image" Target="../media/image138.png"/><Relationship Id="rId26" Type="http://schemas.openxmlformats.org/officeDocument/2006/relationships/image" Target="../media/image146.png"/><Relationship Id="rId21" Type="http://schemas.openxmlformats.org/officeDocument/2006/relationships/image" Target="../media/image141.png"/><Relationship Id="rId7" Type="http://schemas.openxmlformats.org/officeDocument/2006/relationships/image" Target="../media/image127.png"/><Relationship Id="rId12" Type="http://schemas.openxmlformats.org/officeDocument/2006/relationships/image" Target="../media/image132.png"/><Relationship Id="rId17" Type="http://schemas.openxmlformats.org/officeDocument/2006/relationships/image" Target="../media/image137.png"/><Relationship Id="rId25" Type="http://schemas.openxmlformats.org/officeDocument/2006/relationships/image" Target="../media/image145.png"/><Relationship Id="rId2" Type="http://schemas.openxmlformats.org/officeDocument/2006/relationships/notesSlide" Target="../notesSlides/notesSlide34.xml"/><Relationship Id="rId16" Type="http://schemas.openxmlformats.org/officeDocument/2006/relationships/image" Target="../media/image136.png"/><Relationship Id="rId20"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8.jpeg"/><Relationship Id="rId11" Type="http://schemas.openxmlformats.org/officeDocument/2006/relationships/image" Target="../media/image131.png"/><Relationship Id="rId24" Type="http://schemas.openxmlformats.org/officeDocument/2006/relationships/image" Target="../media/image144.png"/><Relationship Id="rId5" Type="http://schemas.openxmlformats.org/officeDocument/2006/relationships/image" Target="../media/image99.png"/><Relationship Id="rId15" Type="http://schemas.openxmlformats.org/officeDocument/2006/relationships/image" Target="../media/image135.png"/><Relationship Id="rId23" Type="http://schemas.openxmlformats.org/officeDocument/2006/relationships/image" Target="../media/image143.png"/><Relationship Id="rId10" Type="http://schemas.openxmlformats.org/officeDocument/2006/relationships/image" Target="../media/image130.png"/><Relationship Id="rId19" Type="http://schemas.openxmlformats.org/officeDocument/2006/relationships/image" Target="../media/image139.png"/><Relationship Id="rId9" Type="http://schemas.openxmlformats.org/officeDocument/2006/relationships/image" Target="../media/image129.png"/><Relationship Id="rId14" Type="http://schemas.openxmlformats.org/officeDocument/2006/relationships/image" Target="../media/image134.png"/><Relationship Id="rId22" Type="http://schemas.openxmlformats.org/officeDocument/2006/relationships/image" Target="../media/image142.png"/></Relationships>
</file>

<file path=ppt/slides/_rels/slide35.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150.png"/><Relationship Id="rId7" Type="http://schemas.openxmlformats.org/officeDocument/2006/relationships/image" Target="../media/image31.png"/><Relationship Id="rId12"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148.png"/><Relationship Id="rId5" Type="http://schemas.openxmlformats.org/officeDocument/2006/relationships/image" Target="../media/image99.png"/><Relationship Id="rId10" Type="http://schemas.openxmlformats.org/officeDocument/2006/relationships/image" Target="../media/image147.png"/><Relationship Id="rId9" Type="http://schemas.openxmlformats.org/officeDocument/2006/relationships/image" Target="../media/image117.png"/><Relationship Id="rId14" Type="http://schemas.openxmlformats.org/officeDocument/2006/relationships/image" Target="../media/image151.png"/></Relationships>
</file>

<file path=ppt/slides/_rels/slide36.xml.rels><?xml version="1.0" encoding="UTF-8" standalone="yes"?>
<Relationships xmlns="http://schemas.openxmlformats.org/package/2006/relationships"><Relationship Id="rId8" Type="http://schemas.openxmlformats.org/officeDocument/2006/relationships/image" Target="../media/image38.png"/><Relationship Id="rId7" Type="http://schemas.openxmlformats.org/officeDocument/2006/relationships/image" Target="../media/image153.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9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71.png"/><Relationship Id="rId5" Type="http://schemas.openxmlformats.org/officeDocument/2006/relationships/image" Target="../media/image99.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8.png"/><Relationship Id="rId9"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9.emf"/></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10.emf"/><Relationship Id="rId12" Type="http://schemas.openxmlformats.org/officeDocument/2006/relationships/image" Target="../media/image35.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notesSlide" Target="../notesSlides/notesSlide6.xml"/><Relationship Id="rId9" Type="http://schemas.openxmlformats.org/officeDocument/2006/relationships/image" Target="../media/image32.png"/></Relationships>
</file>

<file path=ppt/slides/_rels/slide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slideLayout" Target="../slideLayouts/slideLayout2.xml"/><Relationship Id="rId7" Type="http://schemas.openxmlformats.org/officeDocument/2006/relationships/image" Target="../media/image36.pn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2.png"/><Relationship Id="rId5" Type="http://schemas.openxmlformats.org/officeDocument/2006/relationships/image" Target="../media/image30.png"/><Relationship Id="rId4" Type="http://schemas.openxmlformats.org/officeDocument/2006/relationships/notesSlide" Target="../notesSlides/notesSlide7.xml"/><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80.png"/><Relationship Id="rId4" Type="http://schemas.openxmlformats.org/officeDocument/2006/relationships/image" Target="../media/image370.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p:nvPr/>
        </p:nvCxnSpPr>
        <p:spPr>
          <a:xfrm>
            <a:off x="838200" y="4140200"/>
            <a:ext cx="7493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11" name="Text Placeholder 9"/>
          <p:cNvSpPr txBox="1">
            <a:spLocks/>
          </p:cNvSpPr>
          <p:nvPr/>
        </p:nvSpPr>
        <p:spPr>
          <a:xfrm>
            <a:off x="731520" y="5486401"/>
            <a:ext cx="10515600" cy="609601"/>
          </a:xfrm>
          <a:prstGeom prst="rect">
            <a:avLst/>
          </a:prstGeom>
        </p:spPr>
        <p:txBody>
          <a:bodyPr vert="horz" lIns="121920" tIns="60960" rIns="121920" bIns="60960" rtlCol="0" anchor="b">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1219170">
              <a:lnSpc>
                <a:spcPct val="50000"/>
              </a:lnSpc>
              <a:spcBef>
                <a:spcPts val="1333"/>
              </a:spcBef>
            </a:pPr>
            <a:r>
              <a:rPr lang="en-US" sz="1400" cap="all" dirty="0">
                <a:solidFill>
                  <a:srgbClr val="BF5700"/>
                </a:solidFill>
                <a:latin typeface="Arial Black" charset="0"/>
              </a:rPr>
              <a:t>POULAMI DAS</a:t>
            </a:r>
          </a:p>
          <a:p>
            <a:pPr defTabSz="1219170">
              <a:lnSpc>
                <a:spcPct val="30000"/>
              </a:lnSpc>
              <a:spcBef>
                <a:spcPts val="1333"/>
              </a:spcBef>
            </a:pPr>
            <a:r>
              <a:rPr lang="en-US" sz="1400" dirty="0">
                <a:solidFill>
                  <a:srgbClr val="BF5700"/>
                </a:solidFill>
              </a:rPr>
              <a:t>ECE, The University of Texas at Austin</a:t>
            </a:r>
          </a:p>
        </p:txBody>
      </p:sp>
      <p:sp>
        <p:nvSpPr>
          <p:cNvPr id="12" name="Text Placeholder 9"/>
          <p:cNvSpPr txBox="1">
            <a:spLocks/>
          </p:cNvSpPr>
          <p:nvPr/>
        </p:nvSpPr>
        <p:spPr>
          <a:xfrm>
            <a:off x="709397" y="776789"/>
            <a:ext cx="10437925" cy="519061"/>
          </a:xfrm>
          <a:prstGeom prst="rect">
            <a:avLst/>
          </a:prstGeom>
        </p:spPr>
        <p:txBody>
          <a:bodyPr vert="horz" lIns="121920" tIns="60960" rIns="121920" bIns="60960" rtlCol="0" anchor="ctr">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1219170">
              <a:spcBef>
                <a:spcPts val="1333"/>
              </a:spcBef>
            </a:pPr>
            <a:r>
              <a:rPr lang="en-US" cap="all" dirty="0">
                <a:solidFill>
                  <a:srgbClr val="BF5700"/>
                </a:solidFill>
                <a:latin typeface="Arial Black" charset="0"/>
              </a:rPr>
              <a:t>ECE 382V:  QUANTUM COMPUTING SYSTEMS: </a:t>
            </a:r>
          </a:p>
          <a:p>
            <a:pPr defTabSz="1219170">
              <a:spcBef>
                <a:spcPts val="1333"/>
              </a:spcBef>
            </a:pPr>
            <a:r>
              <a:rPr lang="en-US" cap="all" dirty="0">
                <a:solidFill>
                  <a:srgbClr val="BF5700"/>
                </a:solidFill>
                <a:latin typeface="Arial Black" charset="0"/>
              </a:rPr>
              <a:t>                   A SOFTWARE/ ARCHITECTURE PERSPECTIVE</a:t>
            </a:r>
            <a:endParaRPr lang="en-US" dirty="0">
              <a:solidFill>
                <a:srgbClr val="BF5700"/>
              </a:solidFill>
            </a:endParaRPr>
          </a:p>
        </p:txBody>
      </p:sp>
      <p:sp>
        <p:nvSpPr>
          <p:cNvPr id="13" name="Title Placeholder 7"/>
          <p:cNvSpPr txBox="1">
            <a:spLocks/>
          </p:cNvSpPr>
          <p:nvPr/>
        </p:nvSpPr>
        <p:spPr>
          <a:xfrm>
            <a:off x="670560" y="1600200"/>
            <a:ext cx="10515600" cy="2336800"/>
          </a:xfrm>
          <a:prstGeom prst="rect">
            <a:avLst/>
          </a:prstGeom>
        </p:spPr>
        <p:txBody>
          <a:bodyPr vert="horz" wrap="square" lIns="121920" tIns="60960" rIns="121920" bIns="60960" rtlCol="0" anchor="b">
            <a:noAutofit/>
          </a:bodyPr>
          <a:lstStyle>
            <a:lvl1pPr algn="l" defTabSz="914400" rtl="0" eaLnBrk="1" latinLnBrk="0" hangingPunct="1">
              <a:lnSpc>
                <a:spcPts val="4000"/>
              </a:lnSpc>
              <a:spcBef>
                <a:spcPct val="0"/>
              </a:spcBef>
              <a:buNone/>
              <a:defRPr sz="4800" b="1" i="0" kern="800" cap="all" normalizeH="0" baseline="0">
                <a:solidFill>
                  <a:schemeClr val="bg1"/>
                </a:solidFill>
                <a:latin typeface="Arial Black" charset="0"/>
                <a:ea typeface="Arial Black" charset="0"/>
                <a:cs typeface="Arial Black" charset="0"/>
              </a:defRPr>
            </a:lvl1pPr>
          </a:lstStyle>
          <a:p>
            <a:pPr defTabSz="1219170">
              <a:lnSpc>
                <a:spcPts val="5333"/>
              </a:lnSpc>
            </a:pPr>
            <a:r>
              <a:rPr lang="en-US" sz="6400" dirty="0">
                <a:solidFill>
                  <a:srgbClr val="BF5700"/>
                </a:solidFill>
              </a:rPr>
              <a:t>Linear Algebra, Quantum Gates, And Circuits</a:t>
            </a:r>
          </a:p>
        </p:txBody>
      </p:sp>
      <p:sp>
        <p:nvSpPr>
          <p:cNvPr id="15" name="Text Placeholder 9"/>
          <p:cNvSpPr txBox="1">
            <a:spLocks/>
          </p:cNvSpPr>
          <p:nvPr/>
        </p:nvSpPr>
        <p:spPr>
          <a:xfrm>
            <a:off x="731520" y="4445000"/>
            <a:ext cx="10515600" cy="609601"/>
          </a:xfrm>
          <a:prstGeom prst="rect">
            <a:avLst/>
          </a:prstGeom>
        </p:spPr>
        <p:txBody>
          <a:bodyPr vert="horz" lIns="121920" tIns="60960" rIns="121920" bIns="60960" rtlCol="0">
            <a:noAutofit/>
          </a:bodyPr>
          <a:lstStyle>
            <a:lvl1pPr marL="0" indent="0" algn="l" defTabSz="914400" rtl="0" eaLnBrk="1" latinLnBrk="0" hangingPunct="1">
              <a:lnSpc>
                <a:spcPct val="90000"/>
              </a:lnSpc>
              <a:spcBef>
                <a:spcPts val="1000"/>
              </a:spcBef>
              <a:buFont typeface="Arial"/>
              <a:buNone/>
              <a:defRPr sz="14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1219170">
              <a:spcBef>
                <a:spcPts val="1333"/>
              </a:spcBef>
            </a:pPr>
            <a:r>
              <a:rPr lang="en-US" sz="1867" dirty="0"/>
              <a:t>Why quantum computing? What topics will be covered? What are the requirements and expected outcomes?</a:t>
            </a: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4933" y="426721"/>
            <a:ext cx="2503196" cy="1219199"/>
          </a:xfrm>
          <a:prstGeom prst="rect">
            <a:avLst/>
          </a:prstGeom>
        </p:spPr>
      </p:pic>
    </p:spTree>
    <p:extLst>
      <p:ext uri="{BB962C8B-B14F-4D97-AF65-F5344CB8AC3E}">
        <p14:creationId xmlns:p14="http://schemas.microsoft.com/office/powerpoint/2010/main" val="18251058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dirty="0">
                <a:solidFill>
                  <a:srgbClr val="BE5700"/>
                </a:solidFill>
              </a:rPr>
              <a:t>Primer On </a:t>
            </a: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Tensor Product</a:t>
            </a:r>
          </a:p>
        </p:txBody>
      </p:sp>
      <p:sp>
        <p:nvSpPr>
          <p:cNvPr id="8" name="TextBox 7">
            <a:extLst>
              <a:ext uri="{FF2B5EF4-FFF2-40B4-BE49-F238E27FC236}">
                <a16:creationId xmlns:a16="http://schemas.microsoft.com/office/drawing/2014/main" id="{0867DB99-49B8-92B4-DEEC-ADA6D8375FCB}"/>
              </a:ext>
            </a:extLst>
          </p:cNvPr>
          <p:cNvSpPr txBox="1"/>
          <p:nvPr/>
        </p:nvSpPr>
        <p:spPr>
          <a:xfrm>
            <a:off x="-885" y="6126610"/>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How do we use tensor products in the context of quantum operations?</a:t>
            </a:r>
          </a:p>
        </p:txBody>
      </p:sp>
      <p:pic>
        <p:nvPicPr>
          <p:cNvPr id="2" name="Picture 1">
            <a:extLst>
              <a:ext uri="{FF2B5EF4-FFF2-40B4-BE49-F238E27FC236}">
                <a16:creationId xmlns:a16="http://schemas.microsoft.com/office/drawing/2014/main" id="{C3234D3F-62D4-7C8E-2EA2-61D4A2907217}"/>
              </a:ext>
            </a:extLst>
          </p:cNvPr>
          <p:cNvPicPr>
            <a:picLocks noChangeAspect="1"/>
          </p:cNvPicPr>
          <p:nvPr/>
        </p:nvPicPr>
        <p:blipFill>
          <a:blip r:embed="rId3"/>
          <a:stretch>
            <a:fillRect/>
          </a:stretch>
        </p:blipFill>
        <p:spPr>
          <a:xfrm rot="5400000">
            <a:off x="833269" y="1854719"/>
            <a:ext cx="825671" cy="825671"/>
          </a:xfrm>
          <a:prstGeom prst="rect">
            <a:avLst/>
          </a:prstGeom>
        </p:spPr>
      </p:pic>
      <p:pic>
        <p:nvPicPr>
          <p:cNvPr id="4" name="Picture 3">
            <a:extLst>
              <a:ext uri="{FF2B5EF4-FFF2-40B4-BE49-F238E27FC236}">
                <a16:creationId xmlns:a16="http://schemas.microsoft.com/office/drawing/2014/main" id="{017D665B-7D85-5FBD-0226-999F5EDC6F24}"/>
              </a:ext>
            </a:extLst>
          </p:cNvPr>
          <p:cNvPicPr>
            <a:picLocks noChangeAspect="1"/>
          </p:cNvPicPr>
          <p:nvPr/>
        </p:nvPicPr>
        <p:blipFill>
          <a:blip r:embed="rId3"/>
          <a:stretch>
            <a:fillRect/>
          </a:stretch>
        </p:blipFill>
        <p:spPr>
          <a:xfrm rot="5400000">
            <a:off x="1512142" y="1854718"/>
            <a:ext cx="825671" cy="825671"/>
          </a:xfrm>
          <a:prstGeom prst="rect">
            <a:avLst/>
          </a:prstGeom>
        </p:spPr>
      </p:pic>
      <p:sp>
        <p:nvSpPr>
          <p:cNvPr id="5" name="Rectangle 4">
            <a:extLst>
              <a:ext uri="{FF2B5EF4-FFF2-40B4-BE49-F238E27FC236}">
                <a16:creationId xmlns:a16="http://schemas.microsoft.com/office/drawing/2014/main" id="{1A23FC15-4640-5F36-3C05-7D52AD13AA47}"/>
              </a:ext>
            </a:extLst>
          </p:cNvPr>
          <p:cNvSpPr/>
          <p:nvPr/>
        </p:nvSpPr>
        <p:spPr>
          <a:xfrm>
            <a:off x="36886" y="1642352"/>
            <a:ext cx="3472425"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22539"/>
                </a:solidFill>
                <a:effectLst/>
                <a:uLnTx/>
                <a:uFillTx/>
              </a:rPr>
              <a:t>Flipping 2 coins (v and w):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2B9CBA4-8C3D-B507-A8D1-DAA263ADDC44}"/>
                  </a:ext>
                </a:extLst>
              </p:cNvPr>
              <p:cNvSpPr txBox="1"/>
              <p:nvPr/>
            </p:nvSpPr>
            <p:spPr>
              <a:xfrm>
                <a:off x="5435678" y="1666084"/>
                <a:ext cx="1681220" cy="1045286"/>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𝑣</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f>
                                  <m:fPr>
                                    <m:type m:val="skw"/>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2</m:t>
                                    </m:r>
                                  </m:num>
                                  <m:den>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3</m:t>
                                    </m:r>
                                  </m:den>
                                </m:f>
                              </m:e>
                            </m:mr>
                            <m:mr>
                              <m:e>
                                <m:f>
                                  <m:fPr>
                                    <m:type m:val="skw"/>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num>
                                  <m:den>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3</m:t>
                                    </m:r>
                                  </m:den>
                                </m:f>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6" name="TextBox 5">
                <a:extLst>
                  <a:ext uri="{FF2B5EF4-FFF2-40B4-BE49-F238E27FC236}">
                    <a16:creationId xmlns:a16="http://schemas.microsoft.com/office/drawing/2014/main" id="{62B9CBA4-8C3D-B507-A8D1-DAA263ADDC44}"/>
                  </a:ext>
                </a:extLst>
              </p:cNvPr>
              <p:cNvSpPr txBox="1">
                <a:spLocks noRot="1" noChangeAspect="1" noMove="1" noResize="1" noEditPoints="1" noAdjustHandles="1" noChangeArrowheads="1" noChangeShapeType="1" noTextEdit="1"/>
              </p:cNvSpPr>
              <p:nvPr/>
            </p:nvSpPr>
            <p:spPr>
              <a:xfrm>
                <a:off x="5435678" y="1666084"/>
                <a:ext cx="1681220" cy="1045286"/>
              </a:xfrm>
              <a:prstGeom prst="rect">
                <a:avLst/>
              </a:prstGeom>
              <a:blipFill>
                <a:blip r:embed="rId4"/>
                <a:stretch>
                  <a:fillRect t="-71084" r="-5263" b="-1084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A0CE2FA-7584-0F05-4A79-D2FA6B0776B8}"/>
                  </a:ext>
                </a:extLst>
              </p:cNvPr>
              <p:cNvSpPr txBox="1"/>
              <p:nvPr/>
            </p:nvSpPr>
            <p:spPr>
              <a:xfrm>
                <a:off x="7319587" y="1666084"/>
                <a:ext cx="1681220" cy="1045286"/>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𝑤</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f>
                                  <m:fPr>
                                    <m:type m:val="skw"/>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num>
                                  <m:den>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4</m:t>
                                    </m:r>
                                  </m:den>
                                </m:f>
                              </m:e>
                            </m:mr>
                            <m:mr>
                              <m:e>
                                <m:f>
                                  <m:fPr>
                                    <m:type m:val="skw"/>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3</m:t>
                                    </m:r>
                                  </m:num>
                                  <m:den>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4</m:t>
                                    </m:r>
                                  </m:den>
                                </m:f>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7" name="TextBox 6">
                <a:extLst>
                  <a:ext uri="{FF2B5EF4-FFF2-40B4-BE49-F238E27FC236}">
                    <a16:creationId xmlns:a16="http://schemas.microsoft.com/office/drawing/2014/main" id="{3A0CE2FA-7584-0F05-4A79-D2FA6B0776B8}"/>
                  </a:ext>
                </a:extLst>
              </p:cNvPr>
              <p:cNvSpPr txBox="1">
                <a:spLocks noRot="1" noChangeAspect="1" noMove="1" noResize="1" noEditPoints="1" noAdjustHandles="1" noChangeArrowheads="1" noChangeShapeType="1" noTextEdit="1"/>
              </p:cNvSpPr>
              <p:nvPr/>
            </p:nvSpPr>
            <p:spPr>
              <a:xfrm>
                <a:off x="7319587" y="1666084"/>
                <a:ext cx="1681220" cy="1045286"/>
              </a:xfrm>
              <a:prstGeom prst="rect">
                <a:avLst/>
              </a:prstGeom>
              <a:blipFill>
                <a:blip r:embed="rId5"/>
                <a:stretch>
                  <a:fillRect t="-71084" r="-7519" b="-1084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F48B975-1DE4-4BD3-A6D1-479C78B1C39E}"/>
                  </a:ext>
                </a:extLst>
              </p:cNvPr>
              <p:cNvSpPr txBox="1"/>
              <p:nvPr/>
            </p:nvSpPr>
            <p:spPr>
              <a:xfrm>
                <a:off x="9366737" y="1025268"/>
                <a:ext cx="2743200" cy="2145972"/>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𝑣</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𝑤</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f>
                                  <m:fPr>
                                    <m:type m:val="skw"/>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num>
                                  <m:den>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6</m:t>
                                    </m:r>
                                  </m:den>
                                </m:f>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f>
                                      <m:fPr>
                                        <m:type m:val="skw"/>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num>
                                      <m:den>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2</m:t>
                                        </m:r>
                                      </m:den>
                                    </m:f>
                                  </m:e>
                                  <m:e>
                                    <m:f>
                                      <m:fPr>
                                        <m:type m:val="skw"/>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num>
                                      <m:den>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12</m:t>
                                        </m:r>
                                      </m:den>
                                    </m:f>
                                  </m:e>
                                  <m:e>
                                    <m:f>
                                      <m:fPr>
                                        <m:type m:val="skw"/>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num>
                                      <m:den>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4</m:t>
                                        </m:r>
                                      </m:den>
                                    </m:f>
                                  </m:e>
                                </m:eqAr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9" name="TextBox 8">
                <a:extLst>
                  <a:ext uri="{FF2B5EF4-FFF2-40B4-BE49-F238E27FC236}">
                    <a16:creationId xmlns:a16="http://schemas.microsoft.com/office/drawing/2014/main" id="{2F48B975-1DE4-4BD3-A6D1-479C78B1C39E}"/>
                  </a:ext>
                </a:extLst>
              </p:cNvPr>
              <p:cNvSpPr txBox="1">
                <a:spLocks noRot="1" noChangeAspect="1" noMove="1" noResize="1" noEditPoints="1" noAdjustHandles="1" noChangeArrowheads="1" noChangeShapeType="1" noTextEdit="1"/>
              </p:cNvSpPr>
              <p:nvPr/>
            </p:nvSpPr>
            <p:spPr>
              <a:xfrm>
                <a:off x="9366737" y="1025268"/>
                <a:ext cx="2743200" cy="2145972"/>
              </a:xfrm>
              <a:prstGeom prst="rect">
                <a:avLst/>
              </a:prstGeom>
              <a:blipFill>
                <a:blip r:embed="rId6"/>
                <a:stretch>
                  <a:fillRect t="-32941" b="-523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CF01CE2-6EB9-830F-9608-56FFB132955C}"/>
                  </a:ext>
                </a:extLst>
              </p:cNvPr>
              <p:cNvSpPr txBox="1"/>
              <p:nvPr/>
            </p:nvSpPr>
            <p:spPr>
              <a:xfrm>
                <a:off x="5435678" y="4125089"/>
                <a:ext cx="1681220" cy="61657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𝑣</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𝛼</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𝛽</m:t>
                                </m: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11" name="TextBox 10">
                <a:extLst>
                  <a:ext uri="{FF2B5EF4-FFF2-40B4-BE49-F238E27FC236}">
                    <a16:creationId xmlns:a16="http://schemas.microsoft.com/office/drawing/2014/main" id="{FCF01CE2-6EB9-830F-9608-56FFB132955C}"/>
                  </a:ext>
                </a:extLst>
              </p:cNvPr>
              <p:cNvSpPr txBox="1">
                <a:spLocks noRot="1" noChangeAspect="1" noMove="1" noResize="1" noEditPoints="1" noAdjustHandles="1" noChangeArrowheads="1" noChangeShapeType="1" noTextEdit="1"/>
              </p:cNvSpPr>
              <p:nvPr/>
            </p:nvSpPr>
            <p:spPr>
              <a:xfrm>
                <a:off x="5435678" y="4125089"/>
                <a:ext cx="1681220" cy="616579"/>
              </a:xfrm>
              <a:prstGeom prst="rect">
                <a:avLst/>
              </a:prstGeom>
              <a:blipFill>
                <a:blip r:embed="rId7"/>
                <a:stretch>
                  <a:fillRect b="-2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954FBAC-2CE2-48C0-A0DE-2EF20EA55252}"/>
                  </a:ext>
                </a:extLst>
              </p:cNvPr>
              <p:cNvSpPr txBox="1"/>
              <p:nvPr/>
            </p:nvSpPr>
            <p:spPr>
              <a:xfrm>
                <a:off x="7319587" y="4138906"/>
                <a:ext cx="1681220" cy="58894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𝑤</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𝛾</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𝛿</m:t>
                                </m: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12" name="TextBox 11">
                <a:extLst>
                  <a:ext uri="{FF2B5EF4-FFF2-40B4-BE49-F238E27FC236}">
                    <a16:creationId xmlns:a16="http://schemas.microsoft.com/office/drawing/2014/main" id="{7954FBAC-2CE2-48C0-A0DE-2EF20EA55252}"/>
                  </a:ext>
                </a:extLst>
              </p:cNvPr>
              <p:cNvSpPr txBox="1">
                <a:spLocks noRot="1" noChangeAspect="1" noMove="1" noResize="1" noEditPoints="1" noAdjustHandles="1" noChangeArrowheads="1" noChangeShapeType="1" noTextEdit="1"/>
              </p:cNvSpPr>
              <p:nvPr/>
            </p:nvSpPr>
            <p:spPr>
              <a:xfrm>
                <a:off x="7319587" y="4138906"/>
                <a:ext cx="1681220" cy="588944"/>
              </a:xfrm>
              <a:prstGeom prst="rect">
                <a:avLst/>
              </a:prstGeom>
              <a:blipFill>
                <a:blip r:embed="rId8"/>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A136FD2-F484-DB29-D477-272A50D714A1}"/>
                  </a:ext>
                </a:extLst>
              </p:cNvPr>
              <p:cNvSpPr txBox="1"/>
              <p:nvPr/>
            </p:nvSpPr>
            <p:spPr>
              <a:xfrm>
                <a:off x="9366737" y="3753064"/>
                <a:ext cx="2743200" cy="136062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𝑣</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𝑤</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𝛼</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𝛾</m:t>
                                </m:r>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𝛼𝛿</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𝛽𝛾</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𝛽𝛿</m:t>
                                    </m:r>
                                  </m:e>
                                </m:eqAr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13" name="TextBox 12">
                <a:extLst>
                  <a:ext uri="{FF2B5EF4-FFF2-40B4-BE49-F238E27FC236}">
                    <a16:creationId xmlns:a16="http://schemas.microsoft.com/office/drawing/2014/main" id="{4A136FD2-F484-DB29-D477-272A50D714A1}"/>
                  </a:ext>
                </a:extLst>
              </p:cNvPr>
              <p:cNvSpPr txBox="1">
                <a:spLocks noRot="1" noChangeAspect="1" noMove="1" noResize="1" noEditPoints="1" noAdjustHandles="1" noChangeArrowheads="1" noChangeShapeType="1" noTextEdit="1"/>
              </p:cNvSpPr>
              <p:nvPr/>
            </p:nvSpPr>
            <p:spPr>
              <a:xfrm>
                <a:off x="9366737" y="3753064"/>
                <a:ext cx="2743200" cy="1360629"/>
              </a:xfrm>
              <a:prstGeom prst="rect">
                <a:avLst/>
              </a:prstGeom>
              <a:blipFill>
                <a:blip r:embed="rId9"/>
                <a:stretch>
                  <a:fillRect b="-10185"/>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24404139-0FCD-DC6E-9729-FCECFA31DF19}"/>
              </a:ext>
            </a:extLst>
          </p:cNvPr>
          <p:cNvSpPr/>
          <p:nvPr/>
        </p:nvSpPr>
        <p:spPr>
          <a:xfrm>
            <a:off x="36886" y="3998814"/>
            <a:ext cx="5344733" cy="830997"/>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22539"/>
                </a:solidFill>
                <a:effectLst/>
                <a:uLnTx/>
                <a:uFillTx/>
              </a:rPr>
              <a:t>Generalized</a:t>
            </a:r>
            <a:r>
              <a:rPr kumimoji="0" lang="en-US" altLang="zh-CN" sz="2400" b="0" i="0" u="none" strike="noStrike" kern="0" cap="none" spc="0" normalizeH="0" noProof="0" dirty="0">
                <a:ln>
                  <a:noFill/>
                </a:ln>
                <a:solidFill>
                  <a:srgbClr val="022539"/>
                </a:solidFill>
                <a:effectLst/>
                <a:uLnTx/>
                <a:uFillTx/>
              </a:rPr>
              <a:t> representation of two qubits</a:t>
            </a:r>
          </a:p>
          <a:p>
            <a:pPr marL="0" marR="0" lvl="0" indent="0" algn="ctr" defTabSz="342900" eaLnBrk="1" fontAlgn="auto" latinLnBrk="0" hangingPunct="1">
              <a:lnSpc>
                <a:spcPct val="90000"/>
              </a:lnSpc>
              <a:spcBef>
                <a:spcPct val="20000"/>
              </a:spcBef>
              <a:spcAft>
                <a:spcPts val="0"/>
              </a:spcAft>
              <a:buClrTx/>
              <a:buSzTx/>
              <a:buFontTx/>
              <a:buNone/>
              <a:tabLst/>
              <a:defRPr/>
            </a:pPr>
            <a:r>
              <a:rPr lang="en-US" altLang="zh-CN" sz="2400" kern="0" baseline="0" dirty="0">
                <a:solidFill>
                  <a:srgbClr val="022539"/>
                </a:solidFill>
              </a:rPr>
              <a:t>(in</a:t>
            </a:r>
            <a:r>
              <a:rPr lang="en-US" altLang="zh-CN" sz="2400" kern="0" dirty="0">
                <a:solidFill>
                  <a:srgbClr val="022539"/>
                </a:solidFill>
              </a:rPr>
              <a:t> superposition)</a:t>
            </a:r>
            <a:endParaRPr kumimoji="0" lang="en-US" altLang="zh-CN" sz="2400" b="0" i="0" u="none" strike="noStrike" kern="0" cap="none" spc="0" normalizeH="0" baseline="0" noProof="0" dirty="0">
              <a:ln>
                <a:noFill/>
              </a:ln>
              <a:solidFill>
                <a:srgbClr val="022539"/>
              </a:solidFill>
              <a:effectLst/>
              <a:uLnTx/>
              <a:uFillTx/>
            </a:endParaRPr>
          </a:p>
        </p:txBody>
      </p:sp>
    </p:spTree>
    <p:extLst>
      <p:ext uri="{BB962C8B-B14F-4D97-AF65-F5344CB8AC3E}">
        <p14:creationId xmlns:p14="http://schemas.microsoft.com/office/powerpoint/2010/main" val="526097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p:bldP spid="7" grpId="0"/>
      <p:bldP spid="9" grpId="0"/>
      <p:bldP spid="11" grpId="0"/>
      <p:bldP spid="12" grpId="0"/>
      <p:bldP spid="13"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Tensor (Kronecker) Product</a:t>
            </a:r>
          </a:p>
        </p:txBody>
      </p:sp>
      <p:sp>
        <p:nvSpPr>
          <p:cNvPr id="8" name="TextBox 7">
            <a:extLst>
              <a:ext uri="{FF2B5EF4-FFF2-40B4-BE49-F238E27FC236}">
                <a16:creationId xmlns:a16="http://schemas.microsoft.com/office/drawing/2014/main" id="{0867DB99-49B8-92B4-DEEC-ADA6D8375FCB}"/>
              </a:ext>
            </a:extLst>
          </p:cNvPr>
          <p:cNvSpPr txBox="1"/>
          <p:nvPr/>
        </p:nvSpPr>
        <p:spPr>
          <a:xfrm>
            <a:off x="-885" y="6126610"/>
            <a:ext cx="12192883" cy="731520"/>
          </a:xfrm>
          <a:prstGeom prst="rect">
            <a:avLst/>
          </a:prstGeom>
          <a:solidFill>
            <a:srgbClr val="BF5700"/>
          </a:solidFill>
        </p:spPr>
        <p:txBody>
          <a:bodyPr wrap="square" rtlCol="0">
            <a:noAutofit/>
          </a:bodyPr>
          <a:lstStyle/>
          <a:p>
            <a:pPr lvl="0" algn="ctr" defTabSz="1091246">
              <a:defRPr/>
            </a:pPr>
            <a:r>
              <a:rPr lang="en-US" sz="2400" kern="0" dirty="0">
                <a:solidFill>
                  <a:prstClr val="white"/>
                </a:solidFill>
              </a:rPr>
              <a:t>Tensor product describes the effect of two independent operations (even on entangled states)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2B9CBA4-8C3D-B507-A8D1-DAA263ADDC44}"/>
                  </a:ext>
                </a:extLst>
              </p:cNvPr>
              <p:cNvSpPr txBox="1"/>
              <p:nvPr/>
            </p:nvSpPr>
            <p:spPr>
              <a:xfrm>
                <a:off x="536690" y="1822203"/>
                <a:ext cx="2849698" cy="1173847"/>
              </a:xfrm>
              <a:prstGeom prst="rect">
                <a:avLst/>
              </a:prstGeom>
              <a:noFill/>
            </p:spPr>
            <p:txBody>
              <a:bodyPr wrap="square" lIns="0" tIns="0" rIns="0" bIns="0" rtlCol="0" anchor="ctr">
                <a:spAutoFit/>
              </a:bodyPr>
              <a:lstStyle/>
              <a:p>
                <a:pPr lvl="0"/>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𝐴</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𝑎</m:t>
                                </m:r>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mn-ea"/>
                                    <a:cs typeface="+mn-cs"/>
                                  </a:rPr>
                                  <m:t>11</m:t>
                                </m:r>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𝑎</m:t>
                                    </m:r>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mn-ea"/>
                                        <a:cs typeface="+mn-cs"/>
                                      </a:rPr>
                                      <m:t>21</m:t>
                                    </m:r>
                                  </m:e>
                                  <m:e>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mn-ea"/>
                                        <a:cs typeface="+mn-cs"/>
                                      </a:rPr>
                                      <m:t>⋮</m:t>
                                    </m:r>
                                  </m:e>
                                  <m:e>
                                    <m:r>
                                      <a:rPr kumimoji="0" lang="en-US" sz="2400" b="0" i="1" u="none" strike="noStrike" kern="1200" cap="none" spc="0" normalizeH="0" noProof="0" smtClean="0">
                                        <a:ln>
                                          <a:noFill/>
                                        </a:ln>
                                        <a:solidFill>
                                          <a:srgbClr val="002060"/>
                                        </a:solidFill>
                                        <a:effectLst/>
                                        <a:uLnTx/>
                                        <a:uFillTx/>
                                        <a:latin typeface="Cambria Math" panose="02040503050406030204" pitchFamily="18" charset="0"/>
                                        <a:ea typeface="+mn-ea"/>
                                        <a:cs typeface="+mn-cs"/>
                                      </a:rPr>
                                      <m:t>𝑎</m:t>
                                    </m:r>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mn-ea"/>
                                        <a:cs typeface="+mn-cs"/>
                                      </a:rPr>
                                      <m:t>𝑛</m:t>
                                    </m:r>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mn-ea"/>
                                        <a:cs typeface="+mn-cs"/>
                                      </a:rPr>
                                      <m:t>1</m:t>
                                    </m:r>
                                  </m:e>
                                </m:eqArr>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mn-ea"/>
                                    <a:cs typeface="+mn-cs"/>
                                  </a:rPr>
                                  <m:t>  </m:t>
                                </m: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i="1">
                                    <a:solidFill>
                                      <a:srgbClr val="002060"/>
                                    </a:solidFill>
                                    <a:latin typeface="Cambria Math" panose="02040503050406030204" pitchFamily="18" charset="0"/>
                                  </a:rPr>
                                  <m:t>𝑎</m:t>
                                </m:r>
                                <m:r>
                                  <a:rPr lang="en-US" sz="2400" b="0" i="1" baseline="-25000" smtClean="0">
                                    <a:solidFill>
                                      <a:srgbClr val="002060"/>
                                    </a:solidFill>
                                    <a:latin typeface="Cambria Math" panose="02040503050406030204" pitchFamily="18" charset="0"/>
                                  </a:rPr>
                                  <m:t>12</m:t>
                                </m:r>
                              </m:e>
                            </m:mr>
                            <m:mr>
                              <m:e>
                                <m:r>
                                  <a:rPr lang="en-US" sz="2400" b="0" i="1" baseline="-25000" smtClean="0">
                                    <a:solidFill>
                                      <a:srgbClr val="002060"/>
                                    </a:solidFill>
                                    <a:latin typeface="Cambria Math" panose="02040503050406030204" pitchFamily="18" charset="0"/>
                                  </a:rPr>
                                  <m:t> </m:t>
                                </m:r>
                                <m:eqArr>
                                  <m:eqArrPr>
                                    <m:ctrlPr>
                                      <a:rPr lang="en-US" sz="2400" i="1">
                                        <a:solidFill>
                                          <a:srgbClr val="002060"/>
                                        </a:solidFill>
                                        <a:latin typeface="Cambria Math" panose="02040503050406030204" pitchFamily="18" charset="0"/>
                                      </a:rPr>
                                    </m:ctrlPr>
                                  </m:eqArrPr>
                                  <m:e>
                                    <m:r>
                                      <a:rPr lang="en-US" sz="2400" i="1">
                                        <a:solidFill>
                                          <a:srgbClr val="002060"/>
                                        </a:solidFill>
                                        <a:latin typeface="Cambria Math" panose="02040503050406030204" pitchFamily="18" charset="0"/>
                                      </a:rPr>
                                      <m:t>𝑎</m:t>
                                    </m:r>
                                    <m:r>
                                      <a:rPr lang="en-US" sz="2400" i="1" baseline="-25000">
                                        <a:solidFill>
                                          <a:srgbClr val="002060"/>
                                        </a:solidFill>
                                        <a:latin typeface="Cambria Math" panose="02040503050406030204" pitchFamily="18" charset="0"/>
                                      </a:rPr>
                                      <m:t>2</m:t>
                                    </m:r>
                                    <m:r>
                                      <a:rPr lang="en-US" sz="2400" b="0" i="1" baseline="-25000" smtClean="0">
                                        <a:solidFill>
                                          <a:srgbClr val="002060"/>
                                        </a:solidFill>
                                        <a:latin typeface="Cambria Math" panose="02040503050406030204" pitchFamily="18" charset="0"/>
                                      </a:rPr>
                                      <m:t>2</m:t>
                                    </m:r>
                                  </m:e>
                                  <m:e>
                                    <m:r>
                                      <a:rPr lang="en-US" sz="2400" i="1" baseline="-25000">
                                        <a:solidFill>
                                          <a:srgbClr val="002060"/>
                                        </a:solidFill>
                                        <a:latin typeface="Cambria Math" panose="02040503050406030204" pitchFamily="18" charset="0"/>
                                      </a:rPr>
                                      <m:t>⋮</m:t>
                                    </m:r>
                                  </m:e>
                                  <m:e>
                                    <m:r>
                                      <a:rPr lang="en-US" sz="2400" i="1">
                                        <a:solidFill>
                                          <a:srgbClr val="002060"/>
                                        </a:solidFill>
                                        <a:latin typeface="Cambria Math" panose="02040503050406030204" pitchFamily="18" charset="0"/>
                                      </a:rPr>
                                      <m:t>𝑎</m:t>
                                    </m:r>
                                    <m:r>
                                      <a:rPr lang="en-US" sz="2400" i="1" baseline="-25000">
                                        <a:solidFill>
                                          <a:srgbClr val="002060"/>
                                        </a:solidFill>
                                        <a:latin typeface="Cambria Math" panose="02040503050406030204" pitchFamily="18" charset="0"/>
                                      </a:rPr>
                                      <m:t>𝑛</m:t>
                                    </m:r>
                                    <m:r>
                                      <a:rPr lang="en-US" sz="2400" b="0" i="1" baseline="-25000" smtClean="0">
                                        <a:solidFill>
                                          <a:srgbClr val="002060"/>
                                        </a:solidFill>
                                        <a:latin typeface="Cambria Math" panose="02040503050406030204" pitchFamily="18" charset="0"/>
                                      </a:rPr>
                                      <m:t>2</m:t>
                                    </m:r>
                                  </m:e>
                                </m:eqArr>
                              </m:e>
                            </m:mr>
                          </m:m>
                          <m:r>
                            <a:rPr lang="en-US" sz="2400" b="0" i="1" baseline="-25000" smtClean="0">
                              <a:solidFill>
                                <a:srgbClr val="002060"/>
                              </a:solidFill>
                              <a:latin typeface="Cambria Math" panose="02040503050406030204" pitchFamily="18" charset="0"/>
                            </a:rPr>
                            <m:t> </m:t>
                          </m:r>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i="1" smtClean="0">
                                    <a:solidFill>
                                      <a:srgbClr val="002060"/>
                                    </a:solidFill>
                                    <a:latin typeface="Cambria Math" panose="02040503050406030204" pitchFamily="18" charset="0"/>
                                  </a:rPr>
                                  <m:t>⋯</m:t>
                                </m:r>
                              </m:e>
                            </m:mr>
                            <m:mr>
                              <m:e>
                                <m:r>
                                  <a:rPr lang="en-US" sz="2400" b="0" i="1" baseline="-25000" smtClean="0">
                                    <a:solidFill>
                                      <a:srgbClr val="002060"/>
                                    </a:solidFill>
                                    <a:latin typeface="Cambria Math" panose="02040503050406030204" pitchFamily="18" charset="0"/>
                                  </a:rPr>
                                  <m:t> </m:t>
                                </m:r>
                                <m:eqArr>
                                  <m:eqArrPr>
                                    <m:ctrlPr>
                                      <a:rPr lang="en-US" sz="2400" i="1">
                                        <a:solidFill>
                                          <a:srgbClr val="002060"/>
                                        </a:solidFill>
                                        <a:latin typeface="Cambria Math" panose="02040503050406030204" pitchFamily="18" charset="0"/>
                                      </a:rPr>
                                    </m:ctrlPr>
                                  </m:eqArrPr>
                                  <m:e>
                                    <m:r>
                                      <a:rPr lang="en-US" sz="2400" i="1" smtClean="0">
                                        <a:solidFill>
                                          <a:srgbClr val="002060"/>
                                        </a:solidFill>
                                        <a:latin typeface="Cambria Math" panose="02040503050406030204" pitchFamily="18" charset="0"/>
                                      </a:rPr>
                                      <m:t>⋯</m:t>
                                    </m:r>
                                  </m:e>
                                  <m:e>
                                    <m:r>
                                      <a:rPr lang="en-US" sz="2400" i="1" baseline="-25000" smtClean="0">
                                        <a:solidFill>
                                          <a:srgbClr val="002060"/>
                                        </a:solidFill>
                                        <a:latin typeface="Cambria Math" panose="02040503050406030204" pitchFamily="18" charset="0"/>
                                      </a:rPr>
                                      <m:t>⋱</m:t>
                                    </m:r>
                                  </m:e>
                                  <m:e>
                                    <m:r>
                                      <a:rPr lang="en-US" sz="2400" i="1">
                                        <a:solidFill>
                                          <a:srgbClr val="002060"/>
                                        </a:solidFill>
                                        <a:latin typeface="Cambria Math" panose="02040503050406030204" pitchFamily="18" charset="0"/>
                                      </a:rPr>
                                      <m:t>⋯</m:t>
                                    </m:r>
                                  </m:e>
                                </m:eqArr>
                              </m:e>
                            </m:mr>
                          </m:m>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i="1">
                                    <a:solidFill>
                                      <a:srgbClr val="002060"/>
                                    </a:solidFill>
                                    <a:latin typeface="Cambria Math" panose="02040503050406030204" pitchFamily="18" charset="0"/>
                                  </a:rPr>
                                  <m:t>𝑎</m:t>
                                </m:r>
                                <m:r>
                                  <a:rPr lang="en-US" sz="2400" i="1" baseline="-25000">
                                    <a:solidFill>
                                      <a:srgbClr val="002060"/>
                                    </a:solidFill>
                                    <a:latin typeface="Cambria Math" panose="02040503050406030204" pitchFamily="18" charset="0"/>
                                  </a:rPr>
                                  <m:t>1</m:t>
                                </m:r>
                                <m:r>
                                  <a:rPr lang="en-US" sz="2400" b="0" i="1" baseline="-25000" smtClean="0">
                                    <a:solidFill>
                                      <a:srgbClr val="002060"/>
                                    </a:solidFill>
                                    <a:latin typeface="Cambria Math" panose="02040503050406030204" pitchFamily="18" charset="0"/>
                                  </a:rPr>
                                  <m:t>𝑚</m:t>
                                </m:r>
                              </m:e>
                            </m:mr>
                            <m:mr>
                              <m:e>
                                <m:r>
                                  <a:rPr lang="en-US" sz="2400" i="1" baseline="-25000">
                                    <a:solidFill>
                                      <a:srgbClr val="002060"/>
                                    </a:solidFill>
                                    <a:latin typeface="Cambria Math" panose="02040503050406030204" pitchFamily="18" charset="0"/>
                                  </a:rPr>
                                  <m:t> </m:t>
                                </m:r>
                                <m:eqArr>
                                  <m:eqArrPr>
                                    <m:ctrlPr>
                                      <a:rPr lang="en-US" sz="2400" i="1">
                                        <a:solidFill>
                                          <a:srgbClr val="002060"/>
                                        </a:solidFill>
                                        <a:latin typeface="Cambria Math" panose="02040503050406030204" pitchFamily="18" charset="0"/>
                                      </a:rPr>
                                    </m:ctrlPr>
                                  </m:eqArrPr>
                                  <m:e>
                                    <m:r>
                                      <a:rPr lang="en-US" sz="2400" i="1">
                                        <a:solidFill>
                                          <a:srgbClr val="002060"/>
                                        </a:solidFill>
                                        <a:latin typeface="Cambria Math" panose="02040503050406030204" pitchFamily="18" charset="0"/>
                                      </a:rPr>
                                      <m:t>𝑎</m:t>
                                    </m:r>
                                    <m:r>
                                      <a:rPr lang="en-US" sz="2400" i="1" baseline="-25000">
                                        <a:solidFill>
                                          <a:srgbClr val="002060"/>
                                        </a:solidFill>
                                        <a:latin typeface="Cambria Math" panose="02040503050406030204" pitchFamily="18" charset="0"/>
                                      </a:rPr>
                                      <m:t>2</m:t>
                                    </m:r>
                                    <m:r>
                                      <a:rPr lang="en-US" sz="2400" b="0" i="1" baseline="-25000" smtClean="0">
                                        <a:solidFill>
                                          <a:srgbClr val="002060"/>
                                        </a:solidFill>
                                        <a:latin typeface="Cambria Math" panose="02040503050406030204" pitchFamily="18" charset="0"/>
                                      </a:rPr>
                                      <m:t>𝑚</m:t>
                                    </m:r>
                                  </m:e>
                                  <m:e>
                                    <m:r>
                                      <a:rPr lang="en-US" sz="2400" i="1" baseline="-25000">
                                        <a:solidFill>
                                          <a:srgbClr val="002060"/>
                                        </a:solidFill>
                                        <a:latin typeface="Cambria Math" panose="02040503050406030204" pitchFamily="18" charset="0"/>
                                      </a:rPr>
                                      <m:t>⋮</m:t>
                                    </m:r>
                                  </m:e>
                                  <m:e>
                                    <m:r>
                                      <a:rPr lang="en-US" sz="2400" i="1">
                                        <a:solidFill>
                                          <a:srgbClr val="002060"/>
                                        </a:solidFill>
                                        <a:latin typeface="Cambria Math" panose="02040503050406030204" pitchFamily="18" charset="0"/>
                                      </a:rPr>
                                      <m:t>𝑎</m:t>
                                    </m:r>
                                    <m:r>
                                      <a:rPr lang="en-US" sz="2400" i="1" baseline="-25000">
                                        <a:solidFill>
                                          <a:srgbClr val="002060"/>
                                        </a:solidFill>
                                        <a:latin typeface="Cambria Math" panose="02040503050406030204" pitchFamily="18" charset="0"/>
                                      </a:rPr>
                                      <m:t>𝑛</m:t>
                                    </m:r>
                                    <m:r>
                                      <a:rPr lang="en-US" sz="2400" b="0" i="1" baseline="-25000" smtClean="0">
                                        <a:solidFill>
                                          <a:srgbClr val="002060"/>
                                        </a:solidFill>
                                        <a:latin typeface="Cambria Math" panose="02040503050406030204" pitchFamily="18" charset="0"/>
                                      </a:rPr>
                                      <m:t>𝑚</m:t>
                                    </m:r>
                                  </m:e>
                                </m:eqAr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6" name="TextBox 5">
                <a:extLst>
                  <a:ext uri="{FF2B5EF4-FFF2-40B4-BE49-F238E27FC236}">
                    <a16:creationId xmlns:a16="http://schemas.microsoft.com/office/drawing/2014/main" id="{62B9CBA4-8C3D-B507-A8D1-DAA263ADDC44}"/>
                  </a:ext>
                </a:extLst>
              </p:cNvPr>
              <p:cNvSpPr txBox="1">
                <a:spLocks noRot="1" noChangeAspect="1" noMove="1" noResize="1" noEditPoints="1" noAdjustHandles="1" noChangeArrowheads="1" noChangeShapeType="1" noTextEdit="1"/>
              </p:cNvSpPr>
              <p:nvPr/>
            </p:nvSpPr>
            <p:spPr>
              <a:xfrm>
                <a:off x="536690" y="1822203"/>
                <a:ext cx="2849698" cy="1173847"/>
              </a:xfrm>
              <a:prstGeom prst="rect">
                <a:avLst/>
              </a:prstGeom>
              <a:blipFill>
                <a:blip r:embed="rId3"/>
                <a:stretch>
                  <a:fillRect l="-2222" b="-118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7A20AE3-74B0-8B9E-1A5C-2DDF0DF11207}"/>
                  </a:ext>
                </a:extLst>
              </p:cNvPr>
              <p:cNvSpPr txBox="1"/>
              <p:nvPr/>
            </p:nvSpPr>
            <p:spPr>
              <a:xfrm>
                <a:off x="3669605" y="1759430"/>
                <a:ext cx="2849698" cy="1299395"/>
              </a:xfrm>
              <a:prstGeom prst="rect">
                <a:avLst/>
              </a:prstGeom>
              <a:noFill/>
            </p:spPr>
            <p:txBody>
              <a:bodyPr wrap="square" lIns="0" tIns="0" rIns="0" bIns="0" rtlCol="0" anchor="ctr">
                <a:spAutoFit/>
              </a:bodyPr>
              <a:lstStyle/>
              <a:p>
                <a:pPr lvl="0"/>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𝐵</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𝑏</m:t>
                                </m:r>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mn-ea"/>
                                    <a:cs typeface="+mn-cs"/>
                                  </a:rPr>
                                  <m:t>11</m:t>
                                </m:r>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𝑏</m:t>
                                    </m:r>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mn-ea"/>
                                        <a:cs typeface="+mn-cs"/>
                                      </a:rPr>
                                      <m:t>21</m:t>
                                    </m:r>
                                  </m:e>
                                  <m:e>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mn-ea"/>
                                        <a:cs typeface="+mn-cs"/>
                                      </a:rPr>
                                      <m:t>⋮</m:t>
                                    </m:r>
                                  </m:e>
                                  <m:e>
                                    <m:r>
                                      <a:rPr kumimoji="0" lang="en-US" sz="2400" b="0" i="1" u="none" strike="noStrike" kern="1200" cap="none" spc="0" normalizeH="0" noProof="0" smtClean="0">
                                        <a:ln>
                                          <a:noFill/>
                                        </a:ln>
                                        <a:solidFill>
                                          <a:srgbClr val="002060"/>
                                        </a:solidFill>
                                        <a:effectLst/>
                                        <a:uLnTx/>
                                        <a:uFillTx/>
                                        <a:latin typeface="Cambria Math" panose="02040503050406030204" pitchFamily="18" charset="0"/>
                                        <a:ea typeface="+mn-ea"/>
                                        <a:cs typeface="+mn-cs"/>
                                      </a:rPr>
                                      <m:t>𝑏</m:t>
                                    </m:r>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mn-ea"/>
                                        <a:cs typeface="+mn-cs"/>
                                      </a:rPr>
                                      <m:t>𝑛</m:t>
                                    </m:r>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mn-ea"/>
                                        <a:cs typeface="+mn-cs"/>
                                      </a:rPr>
                                      <m:t>1</m:t>
                                    </m:r>
                                  </m:e>
                                </m:eqArr>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mn-ea"/>
                                    <a:cs typeface="+mn-cs"/>
                                  </a:rPr>
                                  <m:t>  </m:t>
                                </m: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b="0" i="1" smtClean="0">
                                    <a:solidFill>
                                      <a:srgbClr val="002060"/>
                                    </a:solidFill>
                                    <a:latin typeface="Cambria Math" panose="02040503050406030204" pitchFamily="18" charset="0"/>
                                  </a:rPr>
                                  <m:t>𝑏</m:t>
                                </m:r>
                                <m:r>
                                  <a:rPr lang="en-US" sz="2400" b="0" i="1" baseline="-25000" smtClean="0">
                                    <a:solidFill>
                                      <a:srgbClr val="002060"/>
                                    </a:solidFill>
                                    <a:latin typeface="Cambria Math" panose="02040503050406030204" pitchFamily="18" charset="0"/>
                                  </a:rPr>
                                  <m:t>12</m:t>
                                </m:r>
                              </m:e>
                            </m:mr>
                            <m:mr>
                              <m:e>
                                <m:r>
                                  <a:rPr lang="en-US" sz="2400" b="0" i="1" baseline="-25000" smtClean="0">
                                    <a:solidFill>
                                      <a:srgbClr val="002060"/>
                                    </a:solidFill>
                                    <a:latin typeface="Cambria Math" panose="02040503050406030204" pitchFamily="18" charset="0"/>
                                  </a:rPr>
                                  <m:t> </m:t>
                                </m:r>
                                <m:eqArr>
                                  <m:eqArrPr>
                                    <m:ctrlPr>
                                      <a:rPr lang="en-US" sz="2400" i="1">
                                        <a:solidFill>
                                          <a:srgbClr val="002060"/>
                                        </a:solidFill>
                                        <a:latin typeface="Cambria Math" panose="02040503050406030204" pitchFamily="18" charset="0"/>
                                      </a:rPr>
                                    </m:ctrlPr>
                                  </m:eqArrPr>
                                  <m:e>
                                    <m:r>
                                      <a:rPr lang="en-US" sz="2400" b="0" i="1" smtClean="0">
                                        <a:solidFill>
                                          <a:srgbClr val="002060"/>
                                        </a:solidFill>
                                        <a:latin typeface="Cambria Math" panose="02040503050406030204" pitchFamily="18" charset="0"/>
                                      </a:rPr>
                                      <m:t>𝑏</m:t>
                                    </m:r>
                                    <m:r>
                                      <a:rPr lang="en-US" sz="2400" i="1" baseline="-25000">
                                        <a:solidFill>
                                          <a:srgbClr val="002060"/>
                                        </a:solidFill>
                                        <a:latin typeface="Cambria Math" panose="02040503050406030204" pitchFamily="18" charset="0"/>
                                      </a:rPr>
                                      <m:t>2</m:t>
                                    </m:r>
                                    <m:r>
                                      <a:rPr lang="en-US" sz="2400" b="0" i="1" baseline="-25000" smtClean="0">
                                        <a:solidFill>
                                          <a:srgbClr val="002060"/>
                                        </a:solidFill>
                                        <a:latin typeface="Cambria Math" panose="02040503050406030204" pitchFamily="18" charset="0"/>
                                      </a:rPr>
                                      <m:t>2</m:t>
                                    </m:r>
                                  </m:e>
                                  <m:e>
                                    <m:r>
                                      <a:rPr lang="en-US" sz="2400" i="1" baseline="-25000">
                                        <a:solidFill>
                                          <a:srgbClr val="002060"/>
                                        </a:solidFill>
                                        <a:latin typeface="Cambria Math" panose="02040503050406030204" pitchFamily="18" charset="0"/>
                                      </a:rPr>
                                      <m:t>⋮</m:t>
                                    </m:r>
                                  </m:e>
                                  <m:e>
                                    <m:r>
                                      <a:rPr lang="en-US" sz="2400" b="0" i="1" smtClean="0">
                                        <a:solidFill>
                                          <a:srgbClr val="002060"/>
                                        </a:solidFill>
                                        <a:latin typeface="Cambria Math" panose="02040503050406030204" pitchFamily="18" charset="0"/>
                                      </a:rPr>
                                      <m:t>𝑏</m:t>
                                    </m:r>
                                    <m:r>
                                      <a:rPr lang="en-US" sz="2400" i="1" baseline="-25000">
                                        <a:solidFill>
                                          <a:srgbClr val="002060"/>
                                        </a:solidFill>
                                        <a:latin typeface="Cambria Math" panose="02040503050406030204" pitchFamily="18" charset="0"/>
                                      </a:rPr>
                                      <m:t>𝑛</m:t>
                                    </m:r>
                                    <m:r>
                                      <a:rPr lang="en-US" sz="2400" b="0" i="1" baseline="-25000" smtClean="0">
                                        <a:solidFill>
                                          <a:srgbClr val="002060"/>
                                        </a:solidFill>
                                        <a:latin typeface="Cambria Math" panose="02040503050406030204" pitchFamily="18" charset="0"/>
                                      </a:rPr>
                                      <m:t>2</m:t>
                                    </m:r>
                                  </m:e>
                                </m:eqArr>
                              </m:e>
                            </m:mr>
                          </m:m>
                          <m:r>
                            <a:rPr lang="en-US" sz="2400" b="0" i="1" baseline="-25000" smtClean="0">
                              <a:solidFill>
                                <a:srgbClr val="002060"/>
                              </a:solidFill>
                              <a:latin typeface="Cambria Math" panose="02040503050406030204" pitchFamily="18" charset="0"/>
                            </a:rPr>
                            <m:t> </m:t>
                          </m:r>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i="1" smtClean="0">
                                    <a:solidFill>
                                      <a:srgbClr val="002060"/>
                                    </a:solidFill>
                                    <a:latin typeface="Cambria Math" panose="02040503050406030204" pitchFamily="18" charset="0"/>
                                  </a:rPr>
                                  <m:t>⋯</m:t>
                                </m:r>
                              </m:e>
                            </m:mr>
                            <m:mr>
                              <m:e>
                                <m:r>
                                  <a:rPr lang="en-US" sz="2400" b="0" i="1" baseline="-25000" smtClean="0">
                                    <a:solidFill>
                                      <a:srgbClr val="002060"/>
                                    </a:solidFill>
                                    <a:latin typeface="Cambria Math" panose="02040503050406030204" pitchFamily="18" charset="0"/>
                                  </a:rPr>
                                  <m:t> </m:t>
                                </m:r>
                                <m:eqArr>
                                  <m:eqArrPr>
                                    <m:ctrlPr>
                                      <a:rPr lang="en-US" sz="2400" i="1">
                                        <a:solidFill>
                                          <a:srgbClr val="002060"/>
                                        </a:solidFill>
                                        <a:latin typeface="Cambria Math" panose="02040503050406030204" pitchFamily="18" charset="0"/>
                                      </a:rPr>
                                    </m:ctrlPr>
                                  </m:eqArrPr>
                                  <m:e>
                                    <m:r>
                                      <a:rPr lang="en-US" sz="2400" i="1" smtClean="0">
                                        <a:solidFill>
                                          <a:srgbClr val="002060"/>
                                        </a:solidFill>
                                        <a:latin typeface="Cambria Math" panose="02040503050406030204" pitchFamily="18" charset="0"/>
                                      </a:rPr>
                                      <m:t>⋯</m:t>
                                    </m:r>
                                  </m:e>
                                  <m:e>
                                    <m:r>
                                      <a:rPr lang="en-US" sz="2400" i="1" baseline="-25000" smtClean="0">
                                        <a:solidFill>
                                          <a:srgbClr val="002060"/>
                                        </a:solidFill>
                                        <a:latin typeface="Cambria Math" panose="02040503050406030204" pitchFamily="18" charset="0"/>
                                      </a:rPr>
                                      <m:t>⋱</m:t>
                                    </m:r>
                                  </m:e>
                                  <m:e>
                                    <m:r>
                                      <a:rPr lang="en-US" sz="2400" i="1">
                                        <a:solidFill>
                                          <a:srgbClr val="002060"/>
                                        </a:solidFill>
                                        <a:latin typeface="Cambria Math" panose="02040503050406030204" pitchFamily="18" charset="0"/>
                                      </a:rPr>
                                      <m:t>⋯</m:t>
                                    </m:r>
                                  </m:e>
                                </m:eqArr>
                              </m:e>
                            </m:mr>
                          </m:m>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b="0" i="1" smtClean="0">
                                    <a:solidFill>
                                      <a:srgbClr val="002060"/>
                                    </a:solidFill>
                                    <a:latin typeface="Cambria Math" panose="02040503050406030204" pitchFamily="18" charset="0"/>
                                  </a:rPr>
                                  <m:t>𝑏</m:t>
                                </m:r>
                                <m:r>
                                  <a:rPr lang="en-US" sz="2400" i="1" baseline="-25000">
                                    <a:solidFill>
                                      <a:srgbClr val="002060"/>
                                    </a:solidFill>
                                    <a:latin typeface="Cambria Math" panose="02040503050406030204" pitchFamily="18" charset="0"/>
                                  </a:rPr>
                                  <m:t>1</m:t>
                                </m:r>
                                <m:r>
                                  <a:rPr lang="en-US" sz="2400" b="0" i="1" baseline="-25000" smtClean="0">
                                    <a:solidFill>
                                      <a:srgbClr val="002060"/>
                                    </a:solidFill>
                                    <a:latin typeface="Cambria Math" panose="02040503050406030204" pitchFamily="18" charset="0"/>
                                  </a:rPr>
                                  <m:t>𝑚</m:t>
                                </m:r>
                              </m:e>
                            </m:mr>
                            <m:mr>
                              <m:e>
                                <m:r>
                                  <a:rPr lang="en-US" sz="2400" i="1" baseline="-25000">
                                    <a:solidFill>
                                      <a:srgbClr val="002060"/>
                                    </a:solidFill>
                                    <a:latin typeface="Cambria Math" panose="02040503050406030204" pitchFamily="18" charset="0"/>
                                  </a:rPr>
                                  <m:t> </m:t>
                                </m:r>
                                <m:eqArr>
                                  <m:eqArrPr>
                                    <m:ctrlPr>
                                      <a:rPr lang="en-US" sz="2400" i="1">
                                        <a:solidFill>
                                          <a:srgbClr val="002060"/>
                                        </a:solidFill>
                                        <a:latin typeface="Cambria Math" panose="02040503050406030204" pitchFamily="18" charset="0"/>
                                      </a:rPr>
                                    </m:ctrlPr>
                                  </m:eqArrPr>
                                  <m:e>
                                    <m:r>
                                      <a:rPr lang="en-US" sz="2400" b="0" i="1" smtClean="0">
                                        <a:solidFill>
                                          <a:srgbClr val="002060"/>
                                        </a:solidFill>
                                        <a:latin typeface="Cambria Math" panose="02040503050406030204" pitchFamily="18" charset="0"/>
                                      </a:rPr>
                                      <m:t>𝑏</m:t>
                                    </m:r>
                                    <m:r>
                                      <a:rPr lang="en-US" sz="2400" i="1" baseline="-25000">
                                        <a:solidFill>
                                          <a:srgbClr val="002060"/>
                                        </a:solidFill>
                                        <a:latin typeface="Cambria Math" panose="02040503050406030204" pitchFamily="18" charset="0"/>
                                      </a:rPr>
                                      <m:t>2</m:t>
                                    </m:r>
                                    <m:r>
                                      <a:rPr lang="en-US" sz="2400" b="0" i="1" baseline="-25000" smtClean="0">
                                        <a:solidFill>
                                          <a:srgbClr val="002060"/>
                                        </a:solidFill>
                                        <a:latin typeface="Cambria Math" panose="02040503050406030204" pitchFamily="18" charset="0"/>
                                      </a:rPr>
                                      <m:t>𝑚</m:t>
                                    </m:r>
                                  </m:e>
                                  <m:e>
                                    <m:r>
                                      <a:rPr lang="en-US" sz="2400" i="1" baseline="-25000">
                                        <a:solidFill>
                                          <a:srgbClr val="002060"/>
                                        </a:solidFill>
                                        <a:latin typeface="Cambria Math" panose="02040503050406030204" pitchFamily="18" charset="0"/>
                                      </a:rPr>
                                      <m:t>⋮</m:t>
                                    </m:r>
                                  </m:e>
                                  <m:e>
                                    <m:r>
                                      <a:rPr lang="en-US" sz="2400" b="0" i="1" smtClean="0">
                                        <a:solidFill>
                                          <a:srgbClr val="002060"/>
                                        </a:solidFill>
                                        <a:latin typeface="Cambria Math" panose="02040503050406030204" pitchFamily="18" charset="0"/>
                                      </a:rPr>
                                      <m:t>𝑏</m:t>
                                    </m:r>
                                    <m:r>
                                      <a:rPr lang="en-US" sz="2400" i="1" baseline="-25000">
                                        <a:solidFill>
                                          <a:srgbClr val="002060"/>
                                        </a:solidFill>
                                        <a:latin typeface="Cambria Math" panose="02040503050406030204" pitchFamily="18" charset="0"/>
                                      </a:rPr>
                                      <m:t>𝑛</m:t>
                                    </m:r>
                                    <m:r>
                                      <a:rPr lang="en-US" sz="2400" b="0" i="1" baseline="-25000" smtClean="0">
                                        <a:solidFill>
                                          <a:srgbClr val="002060"/>
                                        </a:solidFill>
                                        <a:latin typeface="Cambria Math" panose="02040503050406030204" pitchFamily="18" charset="0"/>
                                      </a:rPr>
                                      <m:t>𝑚</m:t>
                                    </m:r>
                                  </m:e>
                                </m:eqAr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19" name="TextBox 18">
                <a:extLst>
                  <a:ext uri="{FF2B5EF4-FFF2-40B4-BE49-F238E27FC236}">
                    <a16:creationId xmlns:a16="http://schemas.microsoft.com/office/drawing/2014/main" id="{87A20AE3-74B0-8B9E-1A5C-2DDF0DF11207}"/>
                  </a:ext>
                </a:extLst>
              </p:cNvPr>
              <p:cNvSpPr txBox="1">
                <a:spLocks noRot="1" noChangeAspect="1" noMove="1" noResize="1" noEditPoints="1" noAdjustHandles="1" noChangeArrowheads="1" noChangeShapeType="1" noTextEdit="1"/>
              </p:cNvSpPr>
              <p:nvPr/>
            </p:nvSpPr>
            <p:spPr>
              <a:xfrm>
                <a:off x="3669605" y="1759430"/>
                <a:ext cx="2849698" cy="1299395"/>
              </a:xfrm>
              <a:prstGeom prst="rect">
                <a:avLst/>
              </a:prstGeom>
              <a:blipFill>
                <a:blip r:embed="rId4"/>
                <a:stretch>
                  <a:fillRect l="-1770" t="-971" b="-97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CD2D6D5-A19A-17F7-84A1-EF446D304BD2}"/>
                  </a:ext>
                </a:extLst>
              </p:cNvPr>
              <p:cNvSpPr txBox="1"/>
              <p:nvPr/>
            </p:nvSpPr>
            <p:spPr>
              <a:xfrm>
                <a:off x="7010400" y="1758598"/>
                <a:ext cx="4622676" cy="1279902"/>
              </a:xfrm>
              <a:prstGeom prst="rect">
                <a:avLst/>
              </a:prstGeom>
              <a:noFill/>
            </p:spPr>
            <p:txBody>
              <a:bodyPr wrap="square" lIns="0" tIns="0" rIns="0" bIns="0" rtlCol="0" anchor="ctr">
                <a:spAutoFit/>
              </a:bodyPr>
              <a:lstStyle/>
              <a:p>
                <a:pPr lvl="0"/>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𝐴</m:t>
                      </m:r>
                      <m:r>
                        <a:rPr lang="en-US" sz="2400" i="1">
                          <a:solidFill>
                            <a:srgbClr val="002060"/>
                          </a:solidFill>
                          <a:latin typeface="Cambria Math" panose="02040503050406030204" pitchFamily="18" charset="0"/>
                          <a:ea typeface="Cambria Math" panose="02040503050406030204" pitchFamily="18" charset="0"/>
                        </a:rPr>
                        <m:t>⊗</m:t>
                      </m:r>
                      <m:r>
                        <a:rPr lang="en-US" sz="2400" b="0" i="1" smtClean="0">
                          <a:solidFill>
                            <a:srgbClr val="002060"/>
                          </a:solidFill>
                          <a:latin typeface="Cambria Math" panose="02040503050406030204" pitchFamily="18" charset="0"/>
                          <a:ea typeface="Cambria Math" panose="02040503050406030204" pitchFamily="18" charset="0"/>
                        </a:rPr>
                        <m:t>𝐵</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𝑎</m:t>
                                </m:r>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mn-ea"/>
                                    <a:cs typeface="+mn-cs"/>
                                  </a:rPr>
                                  <m:t>11</m:t>
                                </m:r>
                                <m:r>
                                  <a:rPr kumimoji="0" lang="en-US" sz="2400" b="0" i="1" u="none" strike="noStrike" kern="1200" cap="none" spc="0" normalizeH="0" noProof="0" smtClean="0">
                                    <a:ln>
                                      <a:noFill/>
                                    </a:ln>
                                    <a:solidFill>
                                      <a:srgbClr val="002060"/>
                                    </a:solidFill>
                                    <a:effectLst/>
                                    <a:uLnTx/>
                                    <a:uFillTx/>
                                    <a:latin typeface="Cambria Math" panose="02040503050406030204" pitchFamily="18" charset="0"/>
                                    <a:ea typeface="+mn-ea"/>
                                    <a:cs typeface="+mn-cs"/>
                                  </a:rPr>
                                  <m:t>𝐵</m:t>
                                </m:r>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𝑎</m:t>
                                    </m:r>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mn-ea"/>
                                        <a:cs typeface="+mn-cs"/>
                                      </a:rPr>
                                      <m:t>21</m:t>
                                    </m:r>
                                    <m:r>
                                      <a:rPr kumimoji="0" lang="en-US" sz="2400" b="0" i="1" u="none" strike="noStrike" kern="1200" cap="none" spc="0" normalizeH="0" noProof="0" smtClean="0">
                                        <a:ln>
                                          <a:noFill/>
                                        </a:ln>
                                        <a:solidFill>
                                          <a:srgbClr val="002060"/>
                                        </a:solidFill>
                                        <a:effectLst/>
                                        <a:uLnTx/>
                                        <a:uFillTx/>
                                        <a:latin typeface="Cambria Math" panose="02040503050406030204" pitchFamily="18" charset="0"/>
                                        <a:ea typeface="+mn-ea"/>
                                        <a:cs typeface="+mn-cs"/>
                                      </a:rPr>
                                      <m:t>𝐵</m:t>
                                    </m:r>
                                  </m:e>
                                  <m:e>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mn-ea"/>
                                        <a:cs typeface="+mn-cs"/>
                                      </a:rPr>
                                      <m:t>⋮</m:t>
                                    </m:r>
                                  </m:e>
                                  <m:e>
                                    <m:r>
                                      <a:rPr kumimoji="0" lang="en-US" sz="2400" b="0" i="1" u="none" strike="noStrike" kern="1200" cap="none" spc="0" normalizeH="0" noProof="0" smtClean="0">
                                        <a:ln>
                                          <a:noFill/>
                                        </a:ln>
                                        <a:solidFill>
                                          <a:srgbClr val="002060"/>
                                        </a:solidFill>
                                        <a:effectLst/>
                                        <a:uLnTx/>
                                        <a:uFillTx/>
                                        <a:latin typeface="Cambria Math" panose="02040503050406030204" pitchFamily="18" charset="0"/>
                                        <a:ea typeface="+mn-ea"/>
                                        <a:cs typeface="+mn-cs"/>
                                      </a:rPr>
                                      <m:t>𝑎</m:t>
                                    </m:r>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mn-ea"/>
                                        <a:cs typeface="+mn-cs"/>
                                      </a:rPr>
                                      <m:t>𝑛</m:t>
                                    </m:r>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mn-ea"/>
                                        <a:cs typeface="+mn-cs"/>
                                      </a:rPr>
                                      <m:t>1</m:t>
                                    </m:r>
                                    <m:r>
                                      <a:rPr kumimoji="0" lang="en-US" sz="2400" b="0" i="1" u="none" strike="noStrike" kern="1200" cap="none" spc="0" normalizeH="0" noProof="0" smtClean="0">
                                        <a:ln>
                                          <a:noFill/>
                                        </a:ln>
                                        <a:solidFill>
                                          <a:srgbClr val="002060"/>
                                        </a:solidFill>
                                        <a:effectLst/>
                                        <a:uLnTx/>
                                        <a:uFillTx/>
                                        <a:latin typeface="Cambria Math" panose="02040503050406030204" pitchFamily="18" charset="0"/>
                                        <a:ea typeface="+mn-ea"/>
                                        <a:cs typeface="+mn-cs"/>
                                      </a:rPr>
                                      <m:t>𝐵</m:t>
                                    </m:r>
                                  </m:e>
                                </m:eqArr>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mn-ea"/>
                                    <a:cs typeface="+mn-cs"/>
                                  </a:rPr>
                                  <m:t>  </m:t>
                                </m: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i="1">
                                    <a:solidFill>
                                      <a:srgbClr val="002060"/>
                                    </a:solidFill>
                                    <a:latin typeface="Cambria Math" panose="02040503050406030204" pitchFamily="18" charset="0"/>
                                  </a:rPr>
                                  <m:t>𝑎</m:t>
                                </m:r>
                                <m:r>
                                  <a:rPr lang="en-US" sz="2400" b="0" i="1" baseline="-25000" smtClean="0">
                                    <a:solidFill>
                                      <a:srgbClr val="002060"/>
                                    </a:solidFill>
                                    <a:latin typeface="Cambria Math" panose="02040503050406030204" pitchFamily="18" charset="0"/>
                                  </a:rPr>
                                  <m:t>12</m:t>
                                </m:r>
                                <m:r>
                                  <a:rPr lang="en-US" sz="2400" b="0" i="1" smtClean="0">
                                    <a:solidFill>
                                      <a:srgbClr val="002060"/>
                                    </a:solidFill>
                                    <a:latin typeface="Cambria Math" panose="02040503050406030204" pitchFamily="18" charset="0"/>
                                  </a:rPr>
                                  <m:t>𝐵</m:t>
                                </m:r>
                              </m:e>
                            </m:mr>
                            <m:mr>
                              <m:e>
                                <m:r>
                                  <a:rPr lang="en-US" sz="2400" b="0" i="1" baseline="-25000" smtClean="0">
                                    <a:solidFill>
                                      <a:srgbClr val="002060"/>
                                    </a:solidFill>
                                    <a:latin typeface="Cambria Math" panose="02040503050406030204" pitchFamily="18" charset="0"/>
                                  </a:rPr>
                                  <m:t> </m:t>
                                </m:r>
                                <m:eqArr>
                                  <m:eqArrPr>
                                    <m:ctrlPr>
                                      <a:rPr lang="en-US" sz="2400" i="1">
                                        <a:solidFill>
                                          <a:srgbClr val="002060"/>
                                        </a:solidFill>
                                        <a:latin typeface="Cambria Math" panose="02040503050406030204" pitchFamily="18" charset="0"/>
                                      </a:rPr>
                                    </m:ctrlPr>
                                  </m:eqArrPr>
                                  <m:e>
                                    <m:r>
                                      <a:rPr lang="en-US" sz="2400" i="1">
                                        <a:solidFill>
                                          <a:srgbClr val="002060"/>
                                        </a:solidFill>
                                        <a:latin typeface="Cambria Math" panose="02040503050406030204" pitchFamily="18" charset="0"/>
                                      </a:rPr>
                                      <m:t>𝑎</m:t>
                                    </m:r>
                                    <m:r>
                                      <a:rPr lang="en-US" sz="2400" i="1" baseline="-25000">
                                        <a:solidFill>
                                          <a:srgbClr val="002060"/>
                                        </a:solidFill>
                                        <a:latin typeface="Cambria Math" panose="02040503050406030204" pitchFamily="18" charset="0"/>
                                      </a:rPr>
                                      <m:t>2</m:t>
                                    </m:r>
                                    <m:r>
                                      <a:rPr lang="en-US" sz="2400" b="0" i="1" baseline="-25000" smtClean="0">
                                        <a:solidFill>
                                          <a:srgbClr val="002060"/>
                                        </a:solidFill>
                                        <a:latin typeface="Cambria Math" panose="02040503050406030204" pitchFamily="18" charset="0"/>
                                      </a:rPr>
                                      <m:t>2</m:t>
                                    </m:r>
                                    <m:r>
                                      <a:rPr lang="en-US" sz="2400" b="0" i="1" smtClean="0">
                                        <a:solidFill>
                                          <a:srgbClr val="002060"/>
                                        </a:solidFill>
                                        <a:latin typeface="Cambria Math" panose="02040503050406030204" pitchFamily="18" charset="0"/>
                                      </a:rPr>
                                      <m:t>𝐵</m:t>
                                    </m:r>
                                  </m:e>
                                  <m:e>
                                    <m:r>
                                      <a:rPr lang="en-US" sz="2400" i="1" baseline="-25000">
                                        <a:solidFill>
                                          <a:srgbClr val="002060"/>
                                        </a:solidFill>
                                        <a:latin typeface="Cambria Math" panose="02040503050406030204" pitchFamily="18" charset="0"/>
                                      </a:rPr>
                                      <m:t>⋮</m:t>
                                    </m:r>
                                  </m:e>
                                  <m:e>
                                    <m:r>
                                      <a:rPr lang="en-US" sz="2400" i="1">
                                        <a:solidFill>
                                          <a:srgbClr val="002060"/>
                                        </a:solidFill>
                                        <a:latin typeface="Cambria Math" panose="02040503050406030204" pitchFamily="18" charset="0"/>
                                      </a:rPr>
                                      <m:t>𝑎</m:t>
                                    </m:r>
                                    <m:r>
                                      <a:rPr lang="en-US" sz="2400" i="1" baseline="-25000">
                                        <a:solidFill>
                                          <a:srgbClr val="002060"/>
                                        </a:solidFill>
                                        <a:latin typeface="Cambria Math" panose="02040503050406030204" pitchFamily="18" charset="0"/>
                                      </a:rPr>
                                      <m:t>𝑛</m:t>
                                    </m:r>
                                    <m:r>
                                      <a:rPr lang="en-US" sz="2400" b="0" i="1" baseline="-25000" smtClean="0">
                                        <a:solidFill>
                                          <a:srgbClr val="002060"/>
                                        </a:solidFill>
                                        <a:latin typeface="Cambria Math" panose="02040503050406030204" pitchFamily="18" charset="0"/>
                                      </a:rPr>
                                      <m:t>2</m:t>
                                    </m:r>
                                    <m:r>
                                      <a:rPr lang="en-US" sz="2400" b="0" i="1" smtClean="0">
                                        <a:solidFill>
                                          <a:srgbClr val="002060"/>
                                        </a:solidFill>
                                        <a:latin typeface="Cambria Math" panose="02040503050406030204" pitchFamily="18" charset="0"/>
                                      </a:rPr>
                                      <m:t>𝐵</m:t>
                                    </m:r>
                                  </m:e>
                                </m:eqArr>
                              </m:e>
                            </m:mr>
                          </m:m>
                          <m:r>
                            <a:rPr lang="en-US" sz="2400" b="0" i="1" baseline="-25000" smtClean="0">
                              <a:solidFill>
                                <a:srgbClr val="002060"/>
                              </a:solidFill>
                              <a:latin typeface="Cambria Math" panose="02040503050406030204" pitchFamily="18" charset="0"/>
                            </a:rPr>
                            <m:t> </m:t>
                          </m:r>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i="1" smtClean="0">
                                    <a:solidFill>
                                      <a:srgbClr val="002060"/>
                                    </a:solidFill>
                                    <a:latin typeface="Cambria Math" panose="02040503050406030204" pitchFamily="18" charset="0"/>
                                  </a:rPr>
                                  <m:t>⋯</m:t>
                                </m:r>
                              </m:e>
                            </m:mr>
                            <m:mr>
                              <m:e>
                                <m:r>
                                  <a:rPr lang="en-US" sz="2400" b="0" i="1" baseline="-25000" smtClean="0">
                                    <a:solidFill>
                                      <a:srgbClr val="002060"/>
                                    </a:solidFill>
                                    <a:latin typeface="Cambria Math" panose="02040503050406030204" pitchFamily="18" charset="0"/>
                                  </a:rPr>
                                  <m:t> </m:t>
                                </m:r>
                                <m:eqArr>
                                  <m:eqArrPr>
                                    <m:ctrlPr>
                                      <a:rPr lang="en-US" sz="2400" i="1">
                                        <a:solidFill>
                                          <a:srgbClr val="002060"/>
                                        </a:solidFill>
                                        <a:latin typeface="Cambria Math" panose="02040503050406030204" pitchFamily="18" charset="0"/>
                                      </a:rPr>
                                    </m:ctrlPr>
                                  </m:eqArrPr>
                                  <m:e>
                                    <m:r>
                                      <a:rPr lang="en-US" sz="2400" i="1" smtClean="0">
                                        <a:solidFill>
                                          <a:srgbClr val="002060"/>
                                        </a:solidFill>
                                        <a:latin typeface="Cambria Math" panose="02040503050406030204" pitchFamily="18" charset="0"/>
                                      </a:rPr>
                                      <m:t>⋯</m:t>
                                    </m:r>
                                  </m:e>
                                  <m:e>
                                    <m:r>
                                      <a:rPr lang="en-US" sz="2400" i="1" baseline="-25000" smtClean="0">
                                        <a:solidFill>
                                          <a:srgbClr val="002060"/>
                                        </a:solidFill>
                                        <a:latin typeface="Cambria Math" panose="02040503050406030204" pitchFamily="18" charset="0"/>
                                      </a:rPr>
                                      <m:t>⋱</m:t>
                                    </m:r>
                                  </m:e>
                                  <m:e>
                                    <m:r>
                                      <a:rPr lang="en-US" sz="2400" i="1">
                                        <a:solidFill>
                                          <a:srgbClr val="002060"/>
                                        </a:solidFill>
                                        <a:latin typeface="Cambria Math" panose="02040503050406030204" pitchFamily="18" charset="0"/>
                                      </a:rPr>
                                      <m:t>⋯</m:t>
                                    </m:r>
                                  </m:e>
                                </m:eqArr>
                              </m:e>
                            </m:mr>
                          </m:m>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i="1">
                                    <a:solidFill>
                                      <a:srgbClr val="002060"/>
                                    </a:solidFill>
                                    <a:latin typeface="Cambria Math" panose="02040503050406030204" pitchFamily="18" charset="0"/>
                                  </a:rPr>
                                  <m:t>𝑎</m:t>
                                </m:r>
                                <m:r>
                                  <a:rPr lang="en-US" sz="2400" i="1" baseline="-25000">
                                    <a:solidFill>
                                      <a:srgbClr val="002060"/>
                                    </a:solidFill>
                                    <a:latin typeface="Cambria Math" panose="02040503050406030204" pitchFamily="18" charset="0"/>
                                  </a:rPr>
                                  <m:t>1</m:t>
                                </m:r>
                                <m:r>
                                  <a:rPr lang="en-US" sz="2400" b="0" i="1" baseline="-25000" smtClean="0">
                                    <a:solidFill>
                                      <a:srgbClr val="002060"/>
                                    </a:solidFill>
                                    <a:latin typeface="Cambria Math" panose="02040503050406030204" pitchFamily="18" charset="0"/>
                                  </a:rPr>
                                  <m:t>𝑚</m:t>
                                </m:r>
                                <m:r>
                                  <a:rPr lang="en-US" sz="2400" b="0" i="1" smtClean="0">
                                    <a:solidFill>
                                      <a:srgbClr val="002060"/>
                                    </a:solidFill>
                                    <a:latin typeface="Cambria Math" panose="02040503050406030204" pitchFamily="18" charset="0"/>
                                  </a:rPr>
                                  <m:t>𝐵</m:t>
                                </m:r>
                              </m:e>
                            </m:mr>
                            <m:mr>
                              <m:e>
                                <m:r>
                                  <a:rPr lang="en-US" sz="2400" i="1" baseline="-25000">
                                    <a:solidFill>
                                      <a:srgbClr val="002060"/>
                                    </a:solidFill>
                                    <a:latin typeface="Cambria Math" panose="02040503050406030204" pitchFamily="18" charset="0"/>
                                  </a:rPr>
                                  <m:t> </m:t>
                                </m:r>
                                <m:eqArr>
                                  <m:eqArrPr>
                                    <m:ctrlPr>
                                      <a:rPr lang="en-US" sz="2400" i="1">
                                        <a:solidFill>
                                          <a:srgbClr val="002060"/>
                                        </a:solidFill>
                                        <a:latin typeface="Cambria Math" panose="02040503050406030204" pitchFamily="18" charset="0"/>
                                      </a:rPr>
                                    </m:ctrlPr>
                                  </m:eqArrPr>
                                  <m:e>
                                    <m:r>
                                      <a:rPr lang="en-US" sz="2400" i="1">
                                        <a:solidFill>
                                          <a:srgbClr val="002060"/>
                                        </a:solidFill>
                                        <a:latin typeface="Cambria Math" panose="02040503050406030204" pitchFamily="18" charset="0"/>
                                      </a:rPr>
                                      <m:t>𝑎</m:t>
                                    </m:r>
                                    <m:r>
                                      <a:rPr lang="en-US" sz="2400" i="1" baseline="-25000">
                                        <a:solidFill>
                                          <a:srgbClr val="002060"/>
                                        </a:solidFill>
                                        <a:latin typeface="Cambria Math" panose="02040503050406030204" pitchFamily="18" charset="0"/>
                                      </a:rPr>
                                      <m:t>2</m:t>
                                    </m:r>
                                    <m:r>
                                      <a:rPr lang="en-US" sz="2400" b="0" i="1" baseline="-25000" smtClean="0">
                                        <a:solidFill>
                                          <a:srgbClr val="002060"/>
                                        </a:solidFill>
                                        <a:latin typeface="Cambria Math" panose="02040503050406030204" pitchFamily="18" charset="0"/>
                                      </a:rPr>
                                      <m:t>𝑚</m:t>
                                    </m:r>
                                    <m:r>
                                      <a:rPr lang="en-US" sz="2400" b="0" i="1" smtClean="0">
                                        <a:solidFill>
                                          <a:srgbClr val="002060"/>
                                        </a:solidFill>
                                        <a:latin typeface="Cambria Math" panose="02040503050406030204" pitchFamily="18" charset="0"/>
                                      </a:rPr>
                                      <m:t>𝐵</m:t>
                                    </m:r>
                                  </m:e>
                                  <m:e>
                                    <m:r>
                                      <a:rPr lang="en-US" sz="2400" i="1" baseline="-25000">
                                        <a:solidFill>
                                          <a:srgbClr val="002060"/>
                                        </a:solidFill>
                                        <a:latin typeface="Cambria Math" panose="02040503050406030204" pitchFamily="18" charset="0"/>
                                      </a:rPr>
                                      <m:t>⋮</m:t>
                                    </m:r>
                                  </m:e>
                                  <m:e>
                                    <m:r>
                                      <a:rPr lang="en-US" sz="2400" i="1">
                                        <a:solidFill>
                                          <a:srgbClr val="002060"/>
                                        </a:solidFill>
                                        <a:latin typeface="Cambria Math" panose="02040503050406030204" pitchFamily="18" charset="0"/>
                                      </a:rPr>
                                      <m:t>𝑎</m:t>
                                    </m:r>
                                    <m:r>
                                      <a:rPr lang="en-US" sz="2400" i="1" baseline="-25000">
                                        <a:solidFill>
                                          <a:srgbClr val="002060"/>
                                        </a:solidFill>
                                        <a:latin typeface="Cambria Math" panose="02040503050406030204" pitchFamily="18" charset="0"/>
                                      </a:rPr>
                                      <m:t>𝑛</m:t>
                                    </m:r>
                                    <m:r>
                                      <a:rPr lang="en-US" sz="2400" b="0" i="1" baseline="-25000" smtClean="0">
                                        <a:solidFill>
                                          <a:srgbClr val="002060"/>
                                        </a:solidFill>
                                        <a:latin typeface="Cambria Math" panose="02040503050406030204" pitchFamily="18" charset="0"/>
                                      </a:rPr>
                                      <m:t>𝑚</m:t>
                                    </m:r>
                                    <m:r>
                                      <a:rPr lang="en-US" sz="2400" b="0" i="1" smtClean="0">
                                        <a:solidFill>
                                          <a:srgbClr val="002060"/>
                                        </a:solidFill>
                                        <a:latin typeface="Cambria Math" panose="02040503050406030204" pitchFamily="18" charset="0"/>
                                      </a:rPr>
                                      <m:t>𝐵</m:t>
                                    </m:r>
                                  </m:e>
                                </m:eqAr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20" name="TextBox 19">
                <a:extLst>
                  <a:ext uri="{FF2B5EF4-FFF2-40B4-BE49-F238E27FC236}">
                    <a16:creationId xmlns:a16="http://schemas.microsoft.com/office/drawing/2014/main" id="{9CD2D6D5-A19A-17F7-84A1-EF446D304BD2}"/>
                  </a:ext>
                </a:extLst>
              </p:cNvPr>
              <p:cNvSpPr txBox="1">
                <a:spLocks noRot="1" noChangeAspect="1" noMove="1" noResize="1" noEditPoints="1" noAdjustHandles="1" noChangeArrowheads="1" noChangeShapeType="1" noTextEdit="1"/>
              </p:cNvSpPr>
              <p:nvPr/>
            </p:nvSpPr>
            <p:spPr>
              <a:xfrm>
                <a:off x="7010400" y="1758598"/>
                <a:ext cx="4622676" cy="1279902"/>
              </a:xfrm>
              <a:prstGeom prst="rect">
                <a:avLst/>
              </a:prstGeom>
              <a:blipFill>
                <a:blip r:embed="rId5"/>
                <a:stretch>
                  <a:fillRect b="-9804"/>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B0115B39-1EFA-8352-2853-423188A60ED6}"/>
              </a:ext>
            </a:extLst>
          </p:cNvPr>
          <p:cNvSpPr/>
          <p:nvPr/>
        </p:nvSpPr>
        <p:spPr>
          <a:xfrm>
            <a:off x="82062" y="3471945"/>
            <a:ext cx="132921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02060"/>
                </a:solidFill>
                <a:effectLst/>
                <a:uLnTx/>
                <a:uFillTx/>
              </a:rPr>
              <a:t>Example:</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BAD974E-643A-E7A2-B5AD-EE4299A0B024}"/>
                  </a:ext>
                </a:extLst>
              </p:cNvPr>
              <p:cNvSpPr txBox="1"/>
              <p:nvPr/>
            </p:nvSpPr>
            <p:spPr>
              <a:xfrm>
                <a:off x="82062" y="4263012"/>
                <a:ext cx="1329210" cy="615810"/>
              </a:xfrm>
              <a:prstGeom prst="rect">
                <a:avLst/>
              </a:prstGeom>
              <a:noFill/>
            </p:spPr>
            <p:txBody>
              <a:bodyPr wrap="square" lIns="0" tIns="0" rIns="0" bIns="0" rtlCol="0" anchor="ctr">
                <a:spAutoFit/>
              </a:bodyPr>
              <a:lstStyle/>
              <a:p>
                <a:pPr lvl="0"/>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𝐴</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3</m:t>
                              </m:r>
                            </m:e>
                          </m:eqAr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2</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4</m:t>
                                </m: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22" name="TextBox 21">
                <a:extLst>
                  <a:ext uri="{FF2B5EF4-FFF2-40B4-BE49-F238E27FC236}">
                    <a16:creationId xmlns:a16="http://schemas.microsoft.com/office/drawing/2014/main" id="{2BAD974E-643A-E7A2-B5AD-EE4299A0B024}"/>
                  </a:ext>
                </a:extLst>
              </p:cNvPr>
              <p:cNvSpPr txBox="1">
                <a:spLocks noRot="1" noChangeAspect="1" noMove="1" noResize="1" noEditPoints="1" noAdjustHandles="1" noChangeArrowheads="1" noChangeShapeType="1" noTextEdit="1"/>
              </p:cNvSpPr>
              <p:nvPr/>
            </p:nvSpPr>
            <p:spPr>
              <a:xfrm>
                <a:off x="82062" y="4263012"/>
                <a:ext cx="1329210" cy="615810"/>
              </a:xfrm>
              <a:prstGeom prst="rect">
                <a:avLst/>
              </a:prstGeom>
              <a:blipFill>
                <a:blip r:embed="rId6"/>
                <a:stretch>
                  <a:fillRect l="-5660"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91A781B-2BC0-FA68-1C59-E2DB947ED66C}"/>
                  </a:ext>
                </a:extLst>
              </p:cNvPr>
              <p:cNvSpPr txBox="1"/>
              <p:nvPr/>
            </p:nvSpPr>
            <p:spPr>
              <a:xfrm>
                <a:off x="1945398" y="4259902"/>
                <a:ext cx="1329210" cy="622030"/>
              </a:xfrm>
              <a:prstGeom prst="rect">
                <a:avLst/>
              </a:prstGeom>
              <a:noFill/>
            </p:spPr>
            <p:txBody>
              <a:bodyPr wrap="square" lIns="0" tIns="0" rIns="0" bIns="0" rtlCol="0" anchor="ctr">
                <a:spAutoFit/>
              </a:bodyPr>
              <a:lstStyle/>
              <a:p>
                <a:pPr lvl="0"/>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𝐵</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6</m:t>
                              </m:r>
                            </m:e>
                          </m:eqAr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5</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7</m:t>
                                </m:r>
                              </m:e>
                            </m:mr>
                          </m:m>
                        </m:e>
                      </m:d>
                    </m:oMath>
                  </m:oMathPara>
                </a14:m>
                <a:endParaRPr kumimoji="0" lang="en-US" sz="2400" b="0" i="1"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23" name="TextBox 22">
                <a:extLst>
                  <a:ext uri="{FF2B5EF4-FFF2-40B4-BE49-F238E27FC236}">
                    <a16:creationId xmlns:a16="http://schemas.microsoft.com/office/drawing/2014/main" id="{591A781B-2BC0-FA68-1C59-E2DB947ED66C}"/>
                  </a:ext>
                </a:extLst>
              </p:cNvPr>
              <p:cNvSpPr txBox="1">
                <a:spLocks noRot="1" noChangeAspect="1" noMove="1" noResize="1" noEditPoints="1" noAdjustHandles="1" noChangeArrowheads="1" noChangeShapeType="1" noTextEdit="1"/>
              </p:cNvSpPr>
              <p:nvPr/>
            </p:nvSpPr>
            <p:spPr>
              <a:xfrm>
                <a:off x="1945398" y="4259902"/>
                <a:ext cx="1329210" cy="622030"/>
              </a:xfrm>
              <a:prstGeom prst="rect">
                <a:avLst/>
              </a:prstGeom>
              <a:blipFill>
                <a:blip r:embed="rId7"/>
                <a:stretch>
                  <a:fillRect l="-6667" t="-2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1962517-804D-ACD6-35B5-0D177EEBB606}"/>
                  </a:ext>
                </a:extLst>
              </p:cNvPr>
              <p:cNvSpPr txBox="1"/>
              <p:nvPr/>
            </p:nvSpPr>
            <p:spPr>
              <a:xfrm>
                <a:off x="4027374" y="3899732"/>
                <a:ext cx="8246688" cy="1360629"/>
              </a:xfrm>
              <a:prstGeom prst="rect">
                <a:avLst/>
              </a:prstGeom>
              <a:noFill/>
            </p:spPr>
            <p:txBody>
              <a:bodyPr wrap="square" lIns="0" tIns="0" rIns="0" bIns="0" rtlCol="0" anchor="ctr">
                <a:spAutoFit/>
              </a:bodyPr>
              <a:lstStyle/>
              <a:p>
                <a:pPr lvl="0"/>
                <a14:m>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𝐴</m:t>
                    </m:r>
                    <m:r>
                      <a:rPr lang="en-US" sz="2400" i="1">
                        <a:solidFill>
                          <a:srgbClr val="002060"/>
                        </a:solidFill>
                        <a:latin typeface="Cambria Math" panose="02040503050406030204" pitchFamily="18" charset="0"/>
                        <a:ea typeface="Cambria Math" panose="02040503050406030204" pitchFamily="18" charset="0"/>
                      </a:rPr>
                      <m:t>⊗</m:t>
                    </m:r>
                    <m:r>
                      <a:rPr lang="en-US" sz="2400" b="0" i="1" smtClean="0">
                        <a:solidFill>
                          <a:srgbClr val="002060"/>
                        </a:solidFill>
                        <a:latin typeface="Cambria Math" panose="02040503050406030204" pitchFamily="18" charset="0"/>
                        <a:ea typeface="Cambria Math" panose="02040503050406030204" pitchFamily="18" charset="0"/>
                      </a:rPr>
                      <m:t>𝐵</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r>
                                      <a:rPr lang="en-US" sz="2400" i="1">
                                        <a:solidFill>
                                          <a:srgbClr val="002060"/>
                                        </a:solidFill>
                                        <a:latin typeface="Cambria Math" panose="02040503050406030204" pitchFamily="18" charset="0"/>
                                      </a:rPr>
                                      <m:t>0</m:t>
                                    </m:r>
                                  </m:e>
                                  <m:e>
                                    <m:r>
                                      <a:rPr lang="en-US" sz="2400" i="1">
                                        <a:solidFill>
                                          <a:srgbClr val="002060"/>
                                        </a:solidFill>
                                        <a:latin typeface="Cambria Math" panose="02040503050406030204" pitchFamily="18" charset="0"/>
                                      </a:rPr>
                                      <m:t>6</m:t>
                                    </m:r>
                                  </m:e>
                                </m:eqArr>
                                <m:r>
                                  <a:rPr lang="en-US" sz="2400" i="1">
                                    <a:solidFill>
                                      <a:srgbClr val="002060"/>
                                    </a:solidFill>
                                    <a:latin typeface="Cambria Math" panose="02040503050406030204" pitchFamily="18" charset="0"/>
                                  </a:rPr>
                                  <m:t> </m:t>
                                </m:r>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i="1">
                                          <a:solidFill>
                                            <a:srgbClr val="002060"/>
                                          </a:solidFill>
                                          <a:latin typeface="Cambria Math" panose="02040503050406030204" pitchFamily="18" charset="0"/>
                                        </a:rPr>
                                        <m:t>5</m:t>
                                      </m:r>
                                    </m:e>
                                  </m:mr>
                                  <m:mr>
                                    <m:e>
                                      <m:r>
                                        <a:rPr lang="en-US" sz="2400" i="1">
                                          <a:solidFill>
                                            <a:srgbClr val="002060"/>
                                          </a:solidFill>
                                          <a:latin typeface="Cambria Math" panose="02040503050406030204" pitchFamily="18" charset="0"/>
                                        </a:rPr>
                                        <m:t>7</m:t>
                                      </m:r>
                                    </m:e>
                                  </m:mr>
                                </m:m>
                              </m:e>
                            </m:d>
                            <m:r>
                              <a:rPr lang="en-US" sz="2400" b="0" i="1" smtClean="0">
                                <a:solidFill>
                                  <a:srgbClr val="002060"/>
                                </a:solidFill>
                                <a:latin typeface="Cambria Math" panose="02040503050406030204" pitchFamily="18" charset="0"/>
                              </a:rPr>
                              <m:t> </m:t>
                            </m:r>
                          </m:e>
                          <m:e>
                            <m:r>
                              <a:rPr lang="en-US" sz="2400" b="0" i="1" smtClean="0">
                                <a:solidFill>
                                  <a:srgbClr val="002060"/>
                                </a:solidFill>
                                <a:latin typeface="Cambria Math" panose="02040503050406030204" pitchFamily="18" charset="0"/>
                              </a:rPr>
                              <m:t>3.</m:t>
                            </m:r>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r>
                                      <a:rPr lang="en-US" sz="2400" i="1">
                                        <a:solidFill>
                                          <a:srgbClr val="002060"/>
                                        </a:solidFill>
                                        <a:latin typeface="Cambria Math" panose="02040503050406030204" pitchFamily="18" charset="0"/>
                                      </a:rPr>
                                      <m:t>0</m:t>
                                    </m:r>
                                  </m:e>
                                  <m:e>
                                    <m:r>
                                      <a:rPr lang="en-US" sz="2400" i="1">
                                        <a:solidFill>
                                          <a:srgbClr val="002060"/>
                                        </a:solidFill>
                                        <a:latin typeface="Cambria Math" panose="02040503050406030204" pitchFamily="18" charset="0"/>
                                      </a:rPr>
                                      <m:t>6</m:t>
                                    </m:r>
                                  </m:e>
                                </m:eqArr>
                                <m:r>
                                  <a:rPr lang="en-US" sz="2400" i="1">
                                    <a:solidFill>
                                      <a:srgbClr val="002060"/>
                                    </a:solidFill>
                                    <a:latin typeface="Cambria Math" panose="02040503050406030204" pitchFamily="18" charset="0"/>
                                  </a:rPr>
                                  <m:t> </m:t>
                                </m:r>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i="1">
                                          <a:solidFill>
                                            <a:srgbClr val="002060"/>
                                          </a:solidFill>
                                          <a:latin typeface="Cambria Math" panose="02040503050406030204" pitchFamily="18" charset="0"/>
                                        </a:rPr>
                                        <m:t>5</m:t>
                                      </m:r>
                                    </m:e>
                                  </m:mr>
                                  <m:mr>
                                    <m:e>
                                      <m:r>
                                        <a:rPr lang="en-US" sz="2400" i="1">
                                          <a:solidFill>
                                            <a:srgbClr val="002060"/>
                                          </a:solidFill>
                                          <a:latin typeface="Cambria Math" panose="02040503050406030204" pitchFamily="18" charset="0"/>
                                        </a:rPr>
                                        <m:t>7</m:t>
                                      </m:r>
                                    </m:e>
                                  </m:mr>
                                </m:m>
                              </m:e>
                            </m:d>
                          </m:e>
                        </m:eqArr>
                        <m:m>
                          <m:mPr>
                            <m:mcs>
                              <m:mc>
                                <m:mcPr>
                                  <m:count m:val="1"/>
                                  <m:mcJc m:val="center"/>
                                </m:mcPr>
                              </m:mc>
                            </m:mcs>
                            <m:ctrlPr>
                              <a:rPr lang="en-US" sz="2400" b="0" i="1" smtClean="0">
                                <a:solidFill>
                                  <a:srgbClr val="002060"/>
                                </a:solidFill>
                                <a:latin typeface="Cambria Math" panose="02040503050406030204" pitchFamily="18" charset="0"/>
                              </a:rPr>
                            </m:ctrlPr>
                          </m:mPr>
                          <m:mr>
                            <m:e>
                              <m:r>
                                <m:rPr>
                                  <m:brk m:alnAt="7"/>
                                </m:rPr>
                                <a:rPr lang="en-US" sz="2400" b="0" i="1" smtClean="0">
                                  <a:solidFill>
                                    <a:srgbClr val="002060"/>
                                  </a:solidFill>
                                  <a:latin typeface="Cambria Math" panose="02040503050406030204" pitchFamily="18" charset="0"/>
                                </a:rPr>
                                <m:t>2</m:t>
                              </m:r>
                              <m:r>
                                <a:rPr lang="en-US" sz="2400" b="0" i="1" smtClean="0">
                                  <a:solidFill>
                                    <a:srgbClr val="002060"/>
                                  </a:solidFill>
                                  <a:latin typeface="Cambria Math" panose="02040503050406030204" pitchFamily="18" charset="0"/>
                                </a:rPr>
                                <m:t>.</m:t>
                              </m:r>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r>
                                        <a:rPr lang="en-US" sz="2400" i="1">
                                          <a:solidFill>
                                            <a:srgbClr val="002060"/>
                                          </a:solidFill>
                                          <a:latin typeface="Cambria Math" panose="02040503050406030204" pitchFamily="18" charset="0"/>
                                        </a:rPr>
                                        <m:t>0</m:t>
                                      </m:r>
                                    </m:e>
                                    <m:e>
                                      <m:r>
                                        <a:rPr lang="en-US" sz="2400" i="1">
                                          <a:solidFill>
                                            <a:srgbClr val="002060"/>
                                          </a:solidFill>
                                          <a:latin typeface="Cambria Math" panose="02040503050406030204" pitchFamily="18" charset="0"/>
                                        </a:rPr>
                                        <m:t>6</m:t>
                                      </m:r>
                                    </m:e>
                                  </m:eqArr>
                                  <m:r>
                                    <a:rPr lang="en-US" sz="2400" i="1">
                                      <a:solidFill>
                                        <a:srgbClr val="002060"/>
                                      </a:solidFill>
                                      <a:latin typeface="Cambria Math" panose="02040503050406030204" pitchFamily="18" charset="0"/>
                                    </a:rPr>
                                    <m:t> </m:t>
                                  </m:r>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i="1">
                                            <a:solidFill>
                                              <a:srgbClr val="002060"/>
                                            </a:solidFill>
                                            <a:latin typeface="Cambria Math" panose="02040503050406030204" pitchFamily="18" charset="0"/>
                                          </a:rPr>
                                          <m:t>5</m:t>
                                        </m:r>
                                      </m:e>
                                    </m:mr>
                                    <m:mr>
                                      <m:e>
                                        <m:r>
                                          <a:rPr lang="en-US" sz="2400" i="1">
                                            <a:solidFill>
                                              <a:srgbClr val="002060"/>
                                            </a:solidFill>
                                            <a:latin typeface="Cambria Math" panose="02040503050406030204" pitchFamily="18" charset="0"/>
                                          </a:rPr>
                                          <m:t>7</m:t>
                                        </m:r>
                                      </m:e>
                                    </m:mr>
                                  </m:m>
                                </m:e>
                              </m:d>
                            </m:e>
                          </m:mr>
                          <m:mr>
                            <m:e>
                              <m:r>
                                <a:rPr lang="en-US" sz="2400" b="0" i="1" smtClean="0">
                                  <a:solidFill>
                                    <a:srgbClr val="002060"/>
                                  </a:solidFill>
                                  <a:latin typeface="Cambria Math" panose="02040503050406030204" pitchFamily="18" charset="0"/>
                                </a:rPr>
                                <m:t>4.</m:t>
                              </m:r>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r>
                                        <a:rPr lang="en-US" sz="2400" i="1">
                                          <a:solidFill>
                                            <a:srgbClr val="002060"/>
                                          </a:solidFill>
                                          <a:latin typeface="Cambria Math" panose="02040503050406030204" pitchFamily="18" charset="0"/>
                                        </a:rPr>
                                        <m:t>0</m:t>
                                      </m:r>
                                    </m:e>
                                    <m:e>
                                      <m:r>
                                        <a:rPr lang="en-US" sz="2400" i="1">
                                          <a:solidFill>
                                            <a:srgbClr val="002060"/>
                                          </a:solidFill>
                                          <a:latin typeface="Cambria Math" panose="02040503050406030204" pitchFamily="18" charset="0"/>
                                        </a:rPr>
                                        <m:t>6</m:t>
                                      </m:r>
                                    </m:e>
                                  </m:eqArr>
                                  <m:r>
                                    <a:rPr lang="en-US" sz="2400" i="1">
                                      <a:solidFill>
                                        <a:srgbClr val="002060"/>
                                      </a:solidFill>
                                      <a:latin typeface="Cambria Math" panose="02040503050406030204" pitchFamily="18" charset="0"/>
                                    </a:rPr>
                                    <m:t> </m:t>
                                  </m:r>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i="1">
                                            <a:solidFill>
                                              <a:srgbClr val="002060"/>
                                            </a:solidFill>
                                            <a:latin typeface="Cambria Math" panose="02040503050406030204" pitchFamily="18" charset="0"/>
                                          </a:rPr>
                                          <m:t>5</m:t>
                                        </m:r>
                                      </m:e>
                                    </m:mr>
                                    <m:mr>
                                      <m:e>
                                        <m:r>
                                          <a:rPr lang="en-US" sz="2400" i="1">
                                            <a:solidFill>
                                              <a:srgbClr val="002060"/>
                                            </a:solidFill>
                                            <a:latin typeface="Cambria Math" panose="02040503050406030204" pitchFamily="18" charset="0"/>
                                          </a:rPr>
                                          <m:t>7</m:t>
                                        </m:r>
                                      </m:e>
                                    </m:mr>
                                  </m:m>
                                </m:e>
                              </m:d>
                            </m:e>
                          </m:mr>
                        </m:m>
                      </m:e>
                    </m:d>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 </a:t>
                </a:r>
                <a14:m>
                  <m:oMath xmlns:m="http://schemas.openxmlformats.org/officeDocument/2006/math">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r>
                              <a:rPr lang="en-US" sz="2400" i="1">
                                <a:solidFill>
                                  <a:srgbClr val="002060"/>
                                </a:solidFill>
                                <a:latin typeface="Cambria Math" panose="02040503050406030204" pitchFamily="18" charset="0"/>
                              </a:rPr>
                              <m:t>1.</m:t>
                            </m:r>
                            <m:r>
                              <a:rPr lang="en-US" sz="2400" b="0" i="1" smtClean="0">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1.6</m:t>
                            </m:r>
                            <m:r>
                              <a:rPr lang="en-US" sz="2400" i="1">
                                <a:solidFill>
                                  <a:srgbClr val="002060"/>
                                </a:solidFill>
                                <a:latin typeface="Cambria Math" panose="02040503050406030204" pitchFamily="18" charset="0"/>
                              </a:rPr>
                              <m:t> </m:t>
                            </m:r>
                          </m:e>
                          <m:e>
                            <m:r>
                              <a:rPr lang="en-US" sz="2400" i="1">
                                <a:solidFill>
                                  <a:srgbClr val="002060"/>
                                </a:solidFill>
                                <a:latin typeface="Cambria Math" panose="02040503050406030204" pitchFamily="18" charset="0"/>
                              </a:rPr>
                              <m:t>3.</m:t>
                            </m:r>
                            <m:r>
                              <a:rPr lang="en-US" sz="2400" b="0" i="1" smtClean="0">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3.6</m:t>
                            </m:r>
                            <m:r>
                              <a:rPr lang="en-US" sz="2400" i="1" smtClean="0">
                                <a:solidFill>
                                  <a:srgbClr val="002060"/>
                                </a:solidFill>
                                <a:latin typeface="Cambria Math" panose="02040503050406030204" pitchFamily="18" charset="0"/>
                              </a:rPr>
                              <m:t> </m:t>
                            </m:r>
                          </m:e>
                        </m:eqArr>
                        <m:eqArr>
                          <m:eqArrPr>
                            <m:ctrlPr>
                              <a:rPr lang="en-US" sz="2400" i="1">
                                <a:solidFill>
                                  <a:srgbClr val="002060"/>
                                </a:solidFill>
                                <a:latin typeface="Cambria Math" panose="02040503050406030204" pitchFamily="18" charset="0"/>
                              </a:rPr>
                            </m:ctrlPr>
                          </m:eqArrPr>
                          <m:e>
                            <m:r>
                              <a:rPr lang="en-US" sz="2400" i="1">
                                <a:solidFill>
                                  <a:srgbClr val="002060"/>
                                </a:solidFill>
                                <a:latin typeface="Cambria Math" panose="02040503050406030204" pitchFamily="18" charset="0"/>
                              </a:rPr>
                              <m:t>1.</m:t>
                            </m:r>
                            <m:r>
                              <a:rPr lang="en-US" sz="2400" b="0" i="1" smtClean="0">
                                <a:solidFill>
                                  <a:srgbClr val="002060"/>
                                </a:solidFill>
                                <a:latin typeface="Cambria Math" panose="02040503050406030204" pitchFamily="18" charset="0"/>
                              </a:rPr>
                              <m:t>5</m:t>
                            </m:r>
                          </m:e>
                          <m:e>
                            <m:r>
                              <a:rPr lang="en-US" sz="2400" i="1">
                                <a:solidFill>
                                  <a:srgbClr val="002060"/>
                                </a:solidFill>
                                <a:latin typeface="Cambria Math" panose="02040503050406030204" pitchFamily="18" charset="0"/>
                              </a:rPr>
                              <m:t>1.</m:t>
                            </m:r>
                            <m:r>
                              <a:rPr lang="en-US" sz="2400" b="0" i="1" smtClean="0">
                                <a:solidFill>
                                  <a:srgbClr val="002060"/>
                                </a:solidFill>
                                <a:latin typeface="Cambria Math" panose="02040503050406030204" pitchFamily="18" charset="0"/>
                              </a:rPr>
                              <m:t>7</m:t>
                            </m:r>
                            <m:r>
                              <a:rPr lang="en-US" sz="2400" i="1">
                                <a:solidFill>
                                  <a:srgbClr val="002060"/>
                                </a:solidFill>
                                <a:latin typeface="Cambria Math" panose="02040503050406030204" pitchFamily="18" charset="0"/>
                              </a:rPr>
                              <m:t> </m:t>
                            </m:r>
                          </m:e>
                          <m:e>
                            <m:r>
                              <a:rPr lang="en-US" sz="2400" i="1">
                                <a:solidFill>
                                  <a:srgbClr val="002060"/>
                                </a:solidFill>
                                <a:latin typeface="Cambria Math" panose="02040503050406030204" pitchFamily="18" charset="0"/>
                              </a:rPr>
                              <m:t>3.</m:t>
                            </m:r>
                            <m:r>
                              <a:rPr lang="en-US" sz="2400" b="0" i="1" smtClean="0">
                                <a:solidFill>
                                  <a:srgbClr val="002060"/>
                                </a:solidFill>
                                <a:latin typeface="Cambria Math" panose="02040503050406030204" pitchFamily="18" charset="0"/>
                              </a:rPr>
                              <m:t>5</m:t>
                            </m:r>
                          </m:e>
                          <m:e>
                            <m:r>
                              <a:rPr lang="en-US" sz="2400" i="1">
                                <a:solidFill>
                                  <a:srgbClr val="002060"/>
                                </a:solidFill>
                                <a:latin typeface="Cambria Math" panose="02040503050406030204" pitchFamily="18" charset="0"/>
                              </a:rPr>
                              <m:t>3.</m:t>
                            </m:r>
                            <m:r>
                              <a:rPr lang="en-US" sz="2400" b="0" i="1" smtClean="0">
                                <a:solidFill>
                                  <a:srgbClr val="002060"/>
                                </a:solidFill>
                                <a:latin typeface="Cambria Math" panose="02040503050406030204" pitchFamily="18" charset="0"/>
                              </a:rPr>
                              <m:t>7</m:t>
                            </m:r>
                            <m:r>
                              <a:rPr lang="en-US" sz="2400" i="1">
                                <a:solidFill>
                                  <a:srgbClr val="002060"/>
                                </a:solidFill>
                                <a:latin typeface="Cambria Math" panose="02040503050406030204" pitchFamily="18" charset="0"/>
                              </a:rPr>
                              <m:t> </m:t>
                            </m:r>
                          </m:e>
                        </m:eqArr>
                        <m:eqArr>
                          <m:eqArrPr>
                            <m:ctrlPr>
                              <a:rPr lang="en-US" sz="2400" i="1">
                                <a:solidFill>
                                  <a:srgbClr val="002060"/>
                                </a:solidFill>
                                <a:latin typeface="Cambria Math" panose="02040503050406030204" pitchFamily="18" charset="0"/>
                              </a:rPr>
                            </m:ctrlPr>
                          </m:eqArrPr>
                          <m:e>
                            <m:r>
                              <a:rPr lang="en-US" sz="2400" b="0" i="1" smtClean="0">
                                <a:solidFill>
                                  <a:srgbClr val="002060"/>
                                </a:solidFill>
                                <a:latin typeface="Cambria Math" panose="02040503050406030204" pitchFamily="18" charset="0"/>
                              </a:rPr>
                              <m:t>2</m:t>
                            </m:r>
                            <m:r>
                              <a:rPr lang="en-US" sz="2400" i="1">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2.</m:t>
                            </m:r>
                            <m:r>
                              <a:rPr lang="en-US" sz="2400" i="1">
                                <a:solidFill>
                                  <a:srgbClr val="002060"/>
                                </a:solidFill>
                                <a:latin typeface="Cambria Math" panose="02040503050406030204" pitchFamily="18" charset="0"/>
                              </a:rPr>
                              <m:t>6 </m:t>
                            </m:r>
                          </m:e>
                          <m:e>
                            <m:r>
                              <a:rPr lang="en-US" sz="2400" b="0" i="1" smtClean="0">
                                <a:solidFill>
                                  <a:srgbClr val="002060"/>
                                </a:solidFill>
                                <a:latin typeface="Cambria Math" panose="02040503050406030204" pitchFamily="18" charset="0"/>
                              </a:rPr>
                              <m:t>4</m:t>
                            </m:r>
                            <m:r>
                              <a:rPr lang="en-US" sz="2400" i="1">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4</m:t>
                            </m:r>
                            <m:r>
                              <a:rPr lang="en-US" sz="2400" i="1">
                                <a:solidFill>
                                  <a:srgbClr val="002060"/>
                                </a:solidFill>
                                <a:latin typeface="Cambria Math" panose="02040503050406030204" pitchFamily="18" charset="0"/>
                              </a:rPr>
                              <m:t>.6 </m:t>
                            </m:r>
                          </m:e>
                        </m:eqArr>
                        <m:eqArr>
                          <m:eqArrPr>
                            <m:ctrlPr>
                              <a:rPr lang="en-US" sz="2400" i="1">
                                <a:solidFill>
                                  <a:srgbClr val="002060"/>
                                </a:solidFill>
                                <a:latin typeface="Cambria Math" panose="02040503050406030204" pitchFamily="18" charset="0"/>
                              </a:rPr>
                            </m:ctrlPr>
                          </m:eqArrPr>
                          <m:e>
                            <m:r>
                              <a:rPr lang="en-US" sz="2400" b="0" i="1" smtClean="0">
                                <a:solidFill>
                                  <a:srgbClr val="002060"/>
                                </a:solidFill>
                                <a:latin typeface="Cambria Math" panose="02040503050406030204" pitchFamily="18" charset="0"/>
                              </a:rPr>
                              <m:t>2</m:t>
                            </m:r>
                            <m:r>
                              <a:rPr lang="en-US" sz="2400" i="1">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5</m:t>
                            </m:r>
                          </m:e>
                          <m:e>
                            <m:r>
                              <a:rPr lang="en-US" sz="2400" b="0" i="1" smtClean="0">
                                <a:solidFill>
                                  <a:srgbClr val="002060"/>
                                </a:solidFill>
                                <a:latin typeface="Cambria Math" panose="02040503050406030204" pitchFamily="18" charset="0"/>
                              </a:rPr>
                              <m:t>2</m:t>
                            </m:r>
                            <m:r>
                              <a:rPr lang="en-US" sz="2400" i="1">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7</m:t>
                            </m:r>
                            <m:r>
                              <a:rPr lang="en-US" sz="2400" i="1">
                                <a:solidFill>
                                  <a:srgbClr val="002060"/>
                                </a:solidFill>
                                <a:latin typeface="Cambria Math" panose="02040503050406030204" pitchFamily="18" charset="0"/>
                              </a:rPr>
                              <m:t> </m:t>
                            </m:r>
                          </m:e>
                          <m:e>
                            <m:r>
                              <a:rPr lang="en-US" sz="2400" b="0" i="1" smtClean="0">
                                <a:solidFill>
                                  <a:srgbClr val="002060"/>
                                </a:solidFill>
                                <a:latin typeface="Cambria Math" panose="02040503050406030204" pitchFamily="18" charset="0"/>
                              </a:rPr>
                              <m:t>4</m:t>
                            </m:r>
                            <m:r>
                              <a:rPr lang="en-US" sz="2400" i="1">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5</m:t>
                            </m:r>
                          </m:e>
                          <m:e>
                            <m:r>
                              <a:rPr lang="en-US" sz="2400" b="0" i="1" smtClean="0">
                                <a:solidFill>
                                  <a:srgbClr val="002060"/>
                                </a:solidFill>
                                <a:latin typeface="Cambria Math" panose="02040503050406030204" pitchFamily="18" charset="0"/>
                              </a:rPr>
                              <m:t>4</m:t>
                            </m:r>
                            <m:r>
                              <a:rPr lang="en-US" sz="2400" i="1">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7</m:t>
                            </m:r>
                            <m:r>
                              <a:rPr lang="en-US" sz="2400" i="1">
                                <a:solidFill>
                                  <a:srgbClr val="002060"/>
                                </a:solidFill>
                                <a:latin typeface="Cambria Math" panose="02040503050406030204" pitchFamily="18" charset="0"/>
                              </a:rPr>
                              <m:t> </m:t>
                            </m:r>
                          </m:e>
                        </m:eqArr>
                      </m:e>
                    </m:d>
                    <m:r>
                      <a:rPr lang="en-US" sz="2400" b="0" i="1" smtClean="0">
                        <a:solidFill>
                          <a:srgbClr val="002060"/>
                        </a:solidFill>
                        <a:latin typeface="Cambria Math" panose="02040503050406030204" pitchFamily="18" charset="0"/>
                      </a:rPr>
                      <m:t>=</m:t>
                    </m:r>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r>
                              <a:rPr lang="en-US" sz="2400" i="1">
                                <a:solidFill>
                                  <a:srgbClr val="002060"/>
                                </a:solidFill>
                                <a:latin typeface="Cambria Math" panose="02040503050406030204" pitchFamily="18" charset="0"/>
                              </a:rPr>
                              <m:t>0</m:t>
                            </m:r>
                          </m:e>
                          <m:e>
                            <m:r>
                              <a:rPr lang="en-US" sz="2400" i="1">
                                <a:solidFill>
                                  <a:srgbClr val="002060"/>
                                </a:solidFill>
                                <a:latin typeface="Cambria Math" panose="02040503050406030204" pitchFamily="18" charset="0"/>
                              </a:rPr>
                              <m:t>6 </m:t>
                            </m:r>
                          </m:e>
                          <m:e>
                            <m:r>
                              <a:rPr lang="en-US" sz="2400" i="1">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18</m:t>
                            </m:r>
                            <m:r>
                              <a:rPr lang="en-US" sz="2400" i="1">
                                <a:solidFill>
                                  <a:srgbClr val="002060"/>
                                </a:solidFill>
                                <a:latin typeface="Cambria Math" panose="02040503050406030204" pitchFamily="18" charset="0"/>
                              </a:rPr>
                              <m:t> </m:t>
                            </m:r>
                          </m:e>
                        </m:eqArr>
                        <m:eqArr>
                          <m:eqArrPr>
                            <m:ctrlPr>
                              <a:rPr lang="en-US" sz="2400" i="1">
                                <a:solidFill>
                                  <a:srgbClr val="002060"/>
                                </a:solidFill>
                                <a:latin typeface="Cambria Math" panose="02040503050406030204" pitchFamily="18" charset="0"/>
                              </a:rPr>
                            </m:ctrlPr>
                          </m:eqArrPr>
                          <m:e>
                            <m:r>
                              <a:rPr lang="en-US" sz="2400" i="1">
                                <a:solidFill>
                                  <a:srgbClr val="002060"/>
                                </a:solidFill>
                                <a:latin typeface="Cambria Math" panose="02040503050406030204" pitchFamily="18" charset="0"/>
                              </a:rPr>
                              <m:t>5</m:t>
                            </m:r>
                          </m:e>
                          <m:e>
                            <m:r>
                              <a:rPr lang="en-US" sz="2400" i="1">
                                <a:solidFill>
                                  <a:srgbClr val="002060"/>
                                </a:solidFill>
                                <a:latin typeface="Cambria Math" panose="02040503050406030204" pitchFamily="18" charset="0"/>
                              </a:rPr>
                              <m:t>7 </m:t>
                            </m:r>
                          </m:e>
                          <m:e>
                            <m:r>
                              <a:rPr lang="en-US" sz="2400" b="0" i="1" smtClean="0">
                                <a:solidFill>
                                  <a:srgbClr val="002060"/>
                                </a:solidFill>
                                <a:latin typeface="Cambria Math" panose="02040503050406030204" pitchFamily="18" charset="0"/>
                              </a:rPr>
                              <m:t>1</m:t>
                            </m:r>
                            <m:r>
                              <a:rPr lang="en-US" sz="2400" i="1">
                                <a:solidFill>
                                  <a:srgbClr val="002060"/>
                                </a:solidFill>
                                <a:latin typeface="Cambria Math" panose="02040503050406030204" pitchFamily="18" charset="0"/>
                              </a:rPr>
                              <m:t>5</m:t>
                            </m:r>
                          </m:e>
                          <m:e>
                            <m:r>
                              <a:rPr lang="en-US" sz="2400" b="0" i="1" smtClean="0">
                                <a:solidFill>
                                  <a:srgbClr val="002060"/>
                                </a:solidFill>
                                <a:latin typeface="Cambria Math" panose="02040503050406030204" pitchFamily="18" charset="0"/>
                              </a:rPr>
                              <m:t>21</m:t>
                            </m:r>
                            <m:r>
                              <a:rPr lang="en-US" sz="2400" i="1">
                                <a:solidFill>
                                  <a:srgbClr val="002060"/>
                                </a:solidFill>
                                <a:latin typeface="Cambria Math" panose="02040503050406030204" pitchFamily="18" charset="0"/>
                              </a:rPr>
                              <m:t> </m:t>
                            </m:r>
                          </m:e>
                        </m:eqArr>
                        <m:eqArr>
                          <m:eqArrPr>
                            <m:ctrlPr>
                              <a:rPr lang="en-US" sz="2400" i="1">
                                <a:solidFill>
                                  <a:srgbClr val="002060"/>
                                </a:solidFill>
                                <a:latin typeface="Cambria Math" panose="02040503050406030204" pitchFamily="18" charset="0"/>
                              </a:rPr>
                            </m:ctrlPr>
                          </m:eqArrPr>
                          <m:e>
                            <m:r>
                              <a:rPr lang="en-US" sz="2400" i="1">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1</m:t>
                            </m:r>
                            <m:r>
                              <a:rPr lang="en-US" sz="2400" i="1">
                                <a:solidFill>
                                  <a:srgbClr val="002060"/>
                                </a:solidFill>
                                <a:latin typeface="Cambria Math" panose="02040503050406030204" pitchFamily="18" charset="0"/>
                              </a:rPr>
                              <m:t>2 </m:t>
                            </m:r>
                          </m:e>
                          <m:e>
                            <m:r>
                              <a:rPr lang="en-US" sz="2400" i="1">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24</m:t>
                            </m:r>
                            <m:r>
                              <a:rPr lang="en-US" sz="2400" i="1">
                                <a:solidFill>
                                  <a:srgbClr val="002060"/>
                                </a:solidFill>
                                <a:latin typeface="Cambria Math" panose="02040503050406030204" pitchFamily="18" charset="0"/>
                              </a:rPr>
                              <m:t> </m:t>
                            </m:r>
                          </m:e>
                        </m:eqArr>
                        <m:eqArr>
                          <m:eqArrPr>
                            <m:ctrlPr>
                              <a:rPr lang="en-US" sz="2400" i="1">
                                <a:solidFill>
                                  <a:srgbClr val="002060"/>
                                </a:solidFill>
                                <a:latin typeface="Cambria Math" panose="02040503050406030204" pitchFamily="18" charset="0"/>
                              </a:rPr>
                            </m:ctrlPr>
                          </m:eqArrPr>
                          <m:e>
                            <m:r>
                              <a:rPr lang="en-US" sz="2400" b="0" i="1" smtClean="0">
                                <a:solidFill>
                                  <a:srgbClr val="002060"/>
                                </a:solidFill>
                                <a:latin typeface="Cambria Math" panose="02040503050406030204" pitchFamily="18" charset="0"/>
                              </a:rPr>
                              <m:t>10</m:t>
                            </m:r>
                          </m:e>
                          <m:e>
                            <m:r>
                              <a:rPr lang="en-US" sz="2400" b="0" i="1" smtClean="0">
                                <a:solidFill>
                                  <a:srgbClr val="002060"/>
                                </a:solidFill>
                                <a:latin typeface="Cambria Math" panose="02040503050406030204" pitchFamily="18" charset="0"/>
                              </a:rPr>
                              <m:t>14</m:t>
                            </m:r>
                            <m:r>
                              <a:rPr lang="en-US" sz="2400" i="1">
                                <a:solidFill>
                                  <a:srgbClr val="002060"/>
                                </a:solidFill>
                                <a:latin typeface="Cambria Math" panose="02040503050406030204" pitchFamily="18" charset="0"/>
                              </a:rPr>
                              <m:t> </m:t>
                            </m:r>
                          </m:e>
                          <m:e>
                            <m:r>
                              <a:rPr lang="en-US" sz="2400" b="0" i="1" smtClean="0">
                                <a:solidFill>
                                  <a:srgbClr val="002060"/>
                                </a:solidFill>
                                <a:latin typeface="Cambria Math" panose="02040503050406030204" pitchFamily="18" charset="0"/>
                              </a:rPr>
                              <m:t>20</m:t>
                            </m:r>
                          </m:e>
                          <m:e>
                            <m:r>
                              <a:rPr lang="en-US" sz="2400" b="0" i="1" smtClean="0">
                                <a:solidFill>
                                  <a:srgbClr val="002060"/>
                                </a:solidFill>
                                <a:latin typeface="Cambria Math" panose="02040503050406030204" pitchFamily="18" charset="0"/>
                              </a:rPr>
                              <m:t>28</m:t>
                            </m:r>
                            <m:r>
                              <a:rPr lang="en-US" sz="2400" i="1">
                                <a:solidFill>
                                  <a:srgbClr val="002060"/>
                                </a:solidFill>
                                <a:latin typeface="Cambria Math" panose="02040503050406030204" pitchFamily="18" charset="0"/>
                              </a:rPr>
                              <m:t> </m:t>
                            </m:r>
                          </m:e>
                        </m:eqArr>
                      </m:e>
                    </m:d>
                  </m:oMath>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24" name="TextBox 23">
                <a:extLst>
                  <a:ext uri="{FF2B5EF4-FFF2-40B4-BE49-F238E27FC236}">
                    <a16:creationId xmlns:a16="http://schemas.microsoft.com/office/drawing/2014/main" id="{A1962517-804D-ACD6-35B5-0D177EEBB606}"/>
                  </a:ext>
                </a:extLst>
              </p:cNvPr>
              <p:cNvSpPr txBox="1">
                <a:spLocks noRot="1" noChangeAspect="1" noMove="1" noResize="1" noEditPoints="1" noAdjustHandles="1" noChangeArrowheads="1" noChangeShapeType="1" noTextEdit="1"/>
              </p:cNvSpPr>
              <p:nvPr/>
            </p:nvSpPr>
            <p:spPr>
              <a:xfrm>
                <a:off x="4027374" y="3899732"/>
                <a:ext cx="8246688" cy="1360629"/>
              </a:xfrm>
              <a:prstGeom prst="rect">
                <a:avLst/>
              </a:prstGeom>
              <a:blipFill>
                <a:blip r:embed="rId8"/>
                <a:stretch>
                  <a:fillRect l="-1385" b="-15741"/>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BB62836F-D042-EC4A-0C1F-313A9891B53B}"/>
              </a:ext>
            </a:extLst>
          </p:cNvPr>
          <p:cNvSpPr/>
          <p:nvPr/>
        </p:nvSpPr>
        <p:spPr>
          <a:xfrm>
            <a:off x="4027374" y="3879607"/>
            <a:ext cx="8082563" cy="14749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CA2DC37-D95B-0886-B155-72E9C5A0A7E3}"/>
              </a:ext>
            </a:extLst>
          </p:cNvPr>
          <p:cNvSpPr/>
          <p:nvPr/>
        </p:nvSpPr>
        <p:spPr>
          <a:xfrm>
            <a:off x="7534884" y="3833464"/>
            <a:ext cx="4575054" cy="14749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459BE71-BAD1-2630-A7AC-839E3B82402F}"/>
              </a:ext>
            </a:extLst>
          </p:cNvPr>
          <p:cNvSpPr/>
          <p:nvPr/>
        </p:nvSpPr>
        <p:spPr>
          <a:xfrm>
            <a:off x="9915377" y="3856536"/>
            <a:ext cx="2194560" cy="14749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50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1" grpId="0"/>
      <p:bldP spid="22" grpId="0"/>
      <p:bldP spid="23" grpId="0"/>
      <p:bldP spid="25" grpId="0" animBg="1"/>
      <p:bldP spid="26" grpId="0" animBg="1"/>
      <p:bldP spid="2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Describing</a:t>
            </a:r>
            <a:r>
              <a:rPr kumimoji="0" lang="en-US" sz="3600" b="1" i="0" u="none" strike="noStrike" kern="1200" cap="none" spc="0" normalizeH="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 Multiple Operations Using Tensor Products</a:t>
            </a:r>
            <a:endPar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8" name="TextBox 7">
            <a:extLst>
              <a:ext uri="{FF2B5EF4-FFF2-40B4-BE49-F238E27FC236}">
                <a16:creationId xmlns:a16="http://schemas.microsoft.com/office/drawing/2014/main" id="{0867DB99-49B8-92B4-DEEC-ADA6D8375FCB}"/>
              </a:ext>
            </a:extLst>
          </p:cNvPr>
          <p:cNvSpPr txBox="1"/>
          <p:nvPr/>
        </p:nvSpPr>
        <p:spPr>
          <a:xfrm>
            <a:off x="-885" y="6126610"/>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Calibri"/>
                <a:ea typeface="+mn-ea"/>
                <a:cs typeface="+mn-cs"/>
              </a:rPr>
              <a:t>Exercise: Can you compute the output state</a:t>
            </a:r>
            <a:r>
              <a:rPr kumimoji="0" lang="en-US" sz="2400" b="1" i="0" u="none" strike="noStrike" kern="0" cap="none" spc="0" normalizeH="0" noProof="0" dirty="0">
                <a:ln>
                  <a:noFill/>
                </a:ln>
                <a:solidFill>
                  <a:prstClr val="white"/>
                </a:solidFill>
                <a:effectLst/>
                <a:uLnTx/>
                <a:uFillTx/>
                <a:latin typeface="Calibri"/>
                <a:ea typeface="+mn-ea"/>
                <a:cs typeface="+mn-cs"/>
              </a:rPr>
              <a:t> if X gates are replaced by H gates?</a:t>
            </a:r>
            <a:endParaRPr kumimoji="0" lang="en-US" sz="2400" b="1" i="0" u="none" strike="noStrike" kern="0" cap="none" spc="0" normalizeH="0" baseline="0" noProof="0" dirty="0">
              <a:ln>
                <a:noFill/>
              </a:ln>
              <a:solidFill>
                <a:prstClr val="white"/>
              </a:solidFill>
              <a:effectLst/>
              <a:uLnTx/>
              <a:uFillTx/>
              <a:latin typeface="Calibri"/>
              <a:ea typeface="+mn-ea"/>
              <a:cs typeface="+mn-cs"/>
            </a:endParaRPr>
          </a:p>
        </p:txBody>
      </p:sp>
      <p:grpSp>
        <p:nvGrpSpPr>
          <p:cNvPr id="2" name="Group 1">
            <a:extLst>
              <a:ext uri="{FF2B5EF4-FFF2-40B4-BE49-F238E27FC236}">
                <a16:creationId xmlns:a16="http://schemas.microsoft.com/office/drawing/2014/main" id="{1402A3F3-13D4-8A23-493A-DF1E369D2AAD}"/>
              </a:ext>
            </a:extLst>
          </p:cNvPr>
          <p:cNvGrpSpPr/>
          <p:nvPr/>
        </p:nvGrpSpPr>
        <p:grpSpPr>
          <a:xfrm>
            <a:off x="852465" y="1253554"/>
            <a:ext cx="3414735" cy="1123829"/>
            <a:chOff x="4342927" y="1887276"/>
            <a:chExt cx="3414735" cy="1123829"/>
          </a:xfrm>
        </p:grpSpPr>
        <p:sp>
          <p:nvSpPr>
            <p:cNvPr id="4" name="TextBox 3">
              <a:extLst>
                <a:ext uri="{FF2B5EF4-FFF2-40B4-BE49-F238E27FC236}">
                  <a16:creationId xmlns:a16="http://schemas.microsoft.com/office/drawing/2014/main" id="{E7085DCA-9796-E9D1-CF54-914C8AB4FA7B}"/>
                </a:ext>
              </a:extLst>
            </p:cNvPr>
            <p:cNvSpPr txBox="1"/>
            <p:nvPr/>
          </p:nvSpPr>
          <p:spPr>
            <a:xfrm>
              <a:off x="4342927" y="1887276"/>
              <a:ext cx="553075"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Helvetica" pitchFamily="2" charset="0"/>
                </a:rPr>
                <a:t>q0</a:t>
              </a:r>
            </a:p>
          </p:txBody>
        </p:sp>
        <p:sp>
          <p:nvSpPr>
            <p:cNvPr id="5" name="TextBox 4">
              <a:extLst>
                <a:ext uri="{FF2B5EF4-FFF2-40B4-BE49-F238E27FC236}">
                  <a16:creationId xmlns:a16="http://schemas.microsoft.com/office/drawing/2014/main" id="{F199B0A9-6E7B-35A9-2281-BB459EBE8C3B}"/>
                </a:ext>
              </a:extLst>
            </p:cNvPr>
            <p:cNvSpPr txBox="1"/>
            <p:nvPr/>
          </p:nvSpPr>
          <p:spPr>
            <a:xfrm>
              <a:off x="4344896" y="2549440"/>
              <a:ext cx="553075"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Helvetica" pitchFamily="2" charset="0"/>
                </a:rPr>
                <a:t>q1</a:t>
              </a:r>
            </a:p>
          </p:txBody>
        </p:sp>
        <p:cxnSp>
          <p:nvCxnSpPr>
            <p:cNvPr id="7" name="Straight Connector 6">
              <a:extLst>
                <a:ext uri="{FF2B5EF4-FFF2-40B4-BE49-F238E27FC236}">
                  <a16:creationId xmlns:a16="http://schemas.microsoft.com/office/drawing/2014/main" id="{2BE72C62-EA55-FA74-6ED4-625899D03649}"/>
                </a:ext>
              </a:extLst>
            </p:cNvPr>
            <p:cNvCxnSpPr>
              <a:cxnSpLocks/>
              <a:stCxn id="4" idx="3"/>
            </p:cNvCxnSpPr>
            <p:nvPr/>
          </p:nvCxnSpPr>
          <p:spPr>
            <a:xfrm>
              <a:off x="4896002" y="2118109"/>
              <a:ext cx="2861660" cy="803"/>
            </a:xfrm>
            <a:prstGeom prst="line">
              <a:avLst/>
            </a:prstGeom>
            <a:noFill/>
            <a:ln w="25400" cap="flat" cmpd="sng" algn="ctr">
              <a:solidFill>
                <a:sysClr val="windowText" lastClr="000000"/>
              </a:solidFill>
              <a:prstDash val="solid"/>
              <a:miter lim="800000"/>
            </a:ln>
            <a:effectLst/>
          </p:spPr>
        </p:cxnSp>
        <p:cxnSp>
          <p:nvCxnSpPr>
            <p:cNvPr id="9" name="Straight Connector 8">
              <a:extLst>
                <a:ext uri="{FF2B5EF4-FFF2-40B4-BE49-F238E27FC236}">
                  <a16:creationId xmlns:a16="http://schemas.microsoft.com/office/drawing/2014/main" id="{8E383C33-71BA-EFA0-B02C-8CACB3CCB028}"/>
                </a:ext>
              </a:extLst>
            </p:cNvPr>
            <p:cNvCxnSpPr>
              <a:cxnSpLocks/>
              <a:stCxn id="5" idx="3"/>
            </p:cNvCxnSpPr>
            <p:nvPr/>
          </p:nvCxnSpPr>
          <p:spPr>
            <a:xfrm>
              <a:off x="4897971" y="2780273"/>
              <a:ext cx="2859691" cy="0"/>
            </a:xfrm>
            <a:prstGeom prst="line">
              <a:avLst/>
            </a:prstGeom>
            <a:noFill/>
            <a:ln w="25400" cap="flat" cmpd="sng" algn="ctr">
              <a:solidFill>
                <a:sysClr val="windowText" lastClr="000000"/>
              </a:solidFill>
              <a:prstDash val="solid"/>
              <a:miter lim="800000"/>
            </a:ln>
            <a:effectLst/>
          </p:spPr>
        </p:cxnSp>
      </p:grpSp>
      <p:sp>
        <p:nvSpPr>
          <p:cNvPr id="14" name="Rectangle 13">
            <a:extLst>
              <a:ext uri="{FF2B5EF4-FFF2-40B4-BE49-F238E27FC236}">
                <a16:creationId xmlns:a16="http://schemas.microsoft.com/office/drawing/2014/main" id="{80BEAA0C-F6C7-6314-EA5D-B6D5FF9F80FA}"/>
              </a:ext>
            </a:extLst>
          </p:cNvPr>
          <p:cNvSpPr/>
          <p:nvPr/>
        </p:nvSpPr>
        <p:spPr>
          <a:xfrm>
            <a:off x="2448865" y="1204377"/>
            <a:ext cx="548640" cy="548640"/>
          </a:xfrm>
          <a:prstGeom prst="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dirty="0">
                <a:solidFill>
                  <a:prstClr val="black"/>
                </a:solidFill>
                <a:latin typeface="Helvetica" pitchFamily="2" charset="0"/>
              </a:rPr>
              <a:t>X</a:t>
            </a:r>
            <a:endPar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endParaRPr>
          </a:p>
        </p:txBody>
      </p:sp>
      <p:sp>
        <p:nvSpPr>
          <p:cNvPr id="15" name="Rectangle 14">
            <a:extLst>
              <a:ext uri="{FF2B5EF4-FFF2-40B4-BE49-F238E27FC236}">
                <a16:creationId xmlns:a16="http://schemas.microsoft.com/office/drawing/2014/main" id="{E30FA5D7-CDDE-7B96-16D2-81BA33C00749}"/>
              </a:ext>
            </a:extLst>
          </p:cNvPr>
          <p:cNvSpPr/>
          <p:nvPr/>
        </p:nvSpPr>
        <p:spPr>
          <a:xfrm>
            <a:off x="2448865" y="1868732"/>
            <a:ext cx="548640" cy="548640"/>
          </a:xfrm>
          <a:prstGeom prst="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dirty="0">
                <a:solidFill>
                  <a:prstClr val="black"/>
                </a:solidFill>
                <a:latin typeface="Helvetica" pitchFamily="2" charset="0"/>
              </a:rPr>
              <a:t>X</a:t>
            </a:r>
            <a:endPar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E3E4487-F397-0002-8EA5-6138CB6CF9B4}"/>
                  </a:ext>
                </a:extLst>
              </p:cNvPr>
              <p:cNvSpPr txBox="1"/>
              <p:nvPr/>
            </p:nvSpPr>
            <p:spPr>
              <a:xfrm>
                <a:off x="1766865" y="2776359"/>
                <a:ext cx="1828800" cy="615810"/>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𝑋</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17" name="TextBox 16">
                <a:extLst>
                  <a:ext uri="{FF2B5EF4-FFF2-40B4-BE49-F238E27FC236}">
                    <a16:creationId xmlns:a16="http://schemas.microsoft.com/office/drawing/2014/main" id="{FE3E4487-F397-0002-8EA5-6138CB6CF9B4}"/>
                  </a:ext>
                </a:extLst>
              </p:cNvPr>
              <p:cNvSpPr txBox="1">
                <a:spLocks noRot="1" noChangeAspect="1" noMove="1" noResize="1" noEditPoints="1" noAdjustHandles="1" noChangeArrowheads="1" noChangeShapeType="1" noTextEdit="1"/>
              </p:cNvSpPr>
              <p:nvPr/>
            </p:nvSpPr>
            <p:spPr>
              <a:xfrm>
                <a:off x="1766865" y="2776359"/>
                <a:ext cx="1828800" cy="615810"/>
              </a:xfrm>
              <a:prstGeom prst="rect">
                <a:avLst/>
              </a:prstGeom>
              <a:blipFill>
                <a:blip r:embed="rId3"/>
                <a:stretch>
                  <a:fillRect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1C436C0-2949-7C67-BDEB-8E33AC82E8F7}"/>
                  </a:ext>
                </a:extLst>
              </p:cNvPr>
              <p:cNvSpPr txBox="1"/>
              <p:nvPr/>
            </p:nvSpPr>
            <p:spPr>
              <a:xfrm>
                <a:off x="4712953" y="1261512"/>
                <a:ext cx="8246688" cy="1360629"/>
              </a:xfrm>
              <a:prstGeom prst="rect">
                <a:avLst/>
              </a:prstGeom>
              <a:noFill/>
            </p:spPr>
            <p:txBody>
              <a:bodyPr wrap="square" lIns="0" tIns="0" rIns="0" bIns="0" rtlCol="0" anchor="ctr">
                <a:spAutoFit/>
              </a:bodyPr>
              <a:lstStyle/>
              <a:p>
                <a:pPr lvl="0"/>
                <a14:m>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𝑋</m:t>
                    </m:r>
                    <m:r>
                      <a:rPr lang="en-US" sz="2400" i="1">
                        <a:solidFill>
                          <a:srgbClr val="002060"/>
                        </a:solidFill>
                        <a:latin typeface="Cambria Math" panose="02040503050406030204" pitchFamily="18" charset="0"/>
                        <a:ea typeface="Cambria Math" panose="02040503050406030204" pitchFamily="18" charset="0"/>
                      </a:rPr>
                      <m:t>⊗</m:t>
                    </m:r>
                    <m:r>
                      <a:rPr lang="en-US" sz="2400" b="0" i="1" smtClean="0">
                        <a:solidFill>
                          <a:srgbClr val="002060"/>
                        </a:solidFill>
                        <a:latin typeface="Cambria Math" panose="02040503050406030204" pitchFamily="18" charset="0"/>
                        <a:ea typeface="Cambria Math" panose="02040503050406030204" pitchFamily="18" charset="0"/>
                      </a:rPr>
                      <m:t>𝑋</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r>
                                      <a:rPr lang="en-US" sz="2400" i="1">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1</m:t>
                                    </m:r>
                                  </m:e>
                                </m:eqArr>
                                <m:r>
                                  <a:rPr lang="en-US" sz="2400" i="1">
                                    <a:solidFill>
                                      <a:srgbClr val="002060"/>
                                    </a:solidFill>
                                    <a:latin typeface="Cambria Math" panose="02040503050406030204" pitchFamily="18" charset="0"/>
                                  </a:rPr>
                                  <m:t> </m:t>
                                </m:r>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b="0" i="1" smtClean="0">
                                          <a:solidFill>
                                            <a:srgbClr val="002060"/>
                                          </a:solidFill>
                                          <a:latin typeface="Cambria Math" panose="02040503050406030204" pitchFamily="18" charset="0"/>
                                        </a:rPr>
                                        <m:t>1</m:t>
                                      </m:r>
                                    </m:e>
                                  </m:mr>
                                  <m:mr>
                                    <m:e>
                                      <m:r>
                                        <a:rPr lang="en-US" sz="2400" b="0" i="1" smtClean="0">
                                          <a:solidFill>
                                            <a:srgbClr val="002060"/>
                                          </a:solidFill>
                                          <a:latin typeface="Cambria Math" panose="02040503050406030204" pitchFamily="18" charset="0"/>
                                        </a:rPr>
                                        <m:t>0</m:t>
                                      </m:r>
                                    </m:e>
                                  </m:mr>
                                </m:m>
                              </m:e>
                            </m:d>
                            <m:r>
                              <a:rPr lang="en-US" sz="2400" b="0" i="1" smtClean="0">
                                <a:solidFill>
                                  <a:srgbClr val="002060"/>
                                </a:solidFill>
                                <a:latin typeface="Cambria Math" panose="02040503050406030204" pitchFamily="18" charset="0"/>
                              </a:rPr>
                              <m:t> </m:t>
                            </m:r>
                          </m:e>
                          <m:e>
                            <m:r>
                              <a:rPr lang="en-US" sz="2400" b="0" i="1" smtClean="0">
                                <a:solidFill>
                                  <a:srgbClr val="002060"/>
                                </a:solidFill>
                                <a:latin typeface="Cambria Math" panose="02040503050406030204" pitchFamily="18" charset="0"/>
                              </a:rPr>
                              <m:t>1.</m:t>
                            </m:r>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r>
                                      <a:rPr lang="en-US" sz="2400" i="1">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1</m:t>
                                    </m:r>
                                  </m:e>
                                </m:eqArr>
                                <m:r>
                                  <a:rPr lang="en-US" sz="2400" i="1">
                                    <a:solidFill>
                                      <a:srgbClr val="002060"/>
                                    </a:solidFill>
                                    <a:latin typeface="Cambria Math" panose="02040503050406030204" pitchFamily="18" charset="0"/>
                                  </a:rPr>
                                  <m:t> </m:t>
                                </m:r>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b="0" i="1" smtClean="0">
                                          <a:solidFill>
                                            <a:srgbClr val="002060"/>
                                          </a:solidFill>
                                          <a:latin typeface="Cambria Math" panose="02040503050406030204" pitchFamily="18" charset="0"/>
                                        </a:rPr>
                                        <m:t>1</m:t>
                                      </m:r>
                                    </m:e>
                                  </m:mr>
                                  <m:mr>
                                    <m:e>
                                      <m:r>
                                        <a:rPr lang="en-US" sz="2400" b="0" i="1" smtClean="0">
                                          <a:solidFill>
                                            <a:srgbClr val="002060"/>
                                          </a:solidFill>
                                          <a:latin typeface="Cambria Math" panose="02040503050406030204" pitchFamily="18" charset="0"/>
                                        </a:rPr>
                                        <m:t>0</m:t>
                                      </m:r>
                                    </m:e>
                                  </m:mr>
                                </m:m>
                              </m:e>
                            </m:d>
                          </m:e>
                        </m:eqArr>
                        <m:m>
                          <m:mPr>
                            <m:mcs>
                              <m:mc>
                                <m:mcPr>
                                  <m:count m:val="1"/>
                                  <m:mcJc m:val="center"/>
                                </m:mcPr>
                              </m:mc>
                            </m:mcs>
                            <m:ctrlPr>
                              <a:rPr lang="en-US" sz="2400" b="0" i="1" smtClean="0">
                                <a:solidFill>
                                  <a:srgbClr val="002060"/>
                                </a:solidFill>
                                <a:latin typeface="Cambria Math" panose="02040503050406030204" pitchFamily="18" charset="0"/>
                              </a:rPr>
                            </m:ctrlPr>
                          </m:mPr>
                          <m:mr>
                            <m:e>
                              <m:r>
                                <m:rPr>
                                  <m:brk m:alnAt="7"/>
                                </m:rPr>
                                <a:rPr lang="en-US" sz="2400" b="0" i="1" smtClean="0">
                                  <a:solidFill>
                                    <a:srgbClr val="002060"/>
                                  </a:solidFill>
                                  <a:latin typeface="Cambria Math" panose="02040503050406030204" pitchFamily="18" charset="0"/>
                                </a:rPr>
                                <m:t>1</m:t>
                              </m:r>
                              <m:r>
                                <a:rPr lang="en-US" sz="2400" b="0" i="1" smtClean="0">
                                  <a:solidFill>
                                    <a:srgbClr val="002060"/>
                                  </a:solidFill>
                                  <a:latin typeface="Cambria Math" panose="02040503050406030204" pitchFamily="18" charset="0"/>
                                </a:rPr>
                                <m:t>.</m:t>
                              </m:r>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r>
                                        <a:rPr lang="en-US" sz="2400" i="1">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1</m:t>
                                      </m:r>
                                    </m:e>
                                  </m:eqArr>
                                  <m:r>
                                    <a:rPr lang="en-US" sz="2400" i="1">
                                      <a:solidFill>
                                        <a:srgbClr val="002060"/>
                                      </a:solidFill>
                                      <a:latin typeface="Cambria Math" panose="02040503050406030204" pitchFamily="18" charset="0"/>
                                    </a:rPr>
                                    <m:t> </m:t>
                                  </m:r>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b="0" i="1" smtClean="0">
                                            <a:solidFill>
                                              <a:srgbClr val="002060"/>
                                            </a:solidFill>
                                            <a:latin typeface="Cambria Math" panose="02040503050406030204" pitchFamily="18" charset="0"/>
                                          </a:rPr>
                                          <m:t>1</m:t>
                                        </m:r>
                                      </m:e>
                                    </m:mr>
                                    <m:mr>
                                      <m:e>
                                        <m:r>
                                          <a:rPr lang="en-US" sz="2400" b="0" i="1" smtClean="0">
                                            <a:solidFill>
                                              <a:srgbClr val="002060"/>
                                            </a:solidFill>
                                            <a:latin typeface="Cambria Math" panose="02040503050406030204" pitchFamily="18" charset="0"/>
                                          </a:rPr>
                                          <m:t>0</m:t>
                                        </m:r>
                                      </m:e>
                                    </m:mr>
                                  </m:m>
                                </m:e>
                              </m:d>
                            </m:e>
                          </m:mr>
                          <m:mr>
                            <m:e>
                              <m:r>
                                <a:rPr lang="en-US" sz="2400" b="0" i="1" smtClean="0">
                                  <a:solidFill>
                                    <a:srgbClr val="002060"/>
                                  </a:solidFill>
                                  <a:latin typeface="Cambria Math" panose="02040503050406030204" pitchFamily="18" charset="0"/>
                                </a:rPr>
                                <m:t>0.</m:t>
                              </m:r>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r>
                                        <a:rPr lang="en-US" sz="2400" i="1">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1</m:t>
                                      </m:r>
                                    </m:e>
                                  </m:eqArr>
                                  <m:r>
                                    <a:rPr lang="en-US" sz="2400" i="1">
                                      <a:solidFill>
                                        <a:srgbClr val="002060"/>
                                      </a:solidFill>
                                      <a:latin typeface="Cambria Math" panose="02040503050406030204" pitchFamily="18" charset="0"/>
                                    </a:rPr>
                                    <m:t> </m:t>
                                  </m:r>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b="0" i="1" smtClean="0">
                                            <a:solidFill>
                                              <a:srgbClr val="002060"/>
                                            </a:solidFill>
                                            <a:latin typeface="Cambria Math" panose="02040503050406030204" pitchFamily="18" charset="0"/>
                                          </a:rPr>
                                          <m:t>1</m:t>
                                        </m:r>
                                      </m:e>
                                    </m:mr>
                                    <m:mr>
                                      <m:e>
                                        <m:r>
                                          <a:rPr lang="en-US" sz="2400" b="0" i="1" smtClean="0">
                                            <a:solidFill>
                                              <a:srgbClr val="002060"/>
                                            </a:solidFill>
                                            <a:latin typeface="Cambria Math" panose="02040503050406030204" pitchFamily="18" charset="0"/>
                                          </a:rPr>
                                          <m:t>0</m:t>
                                        </m:r>
                                      </m:e>
                                    </m:mr>
                                  </m:m>
                                </m:e>
                              </m:d>
                            </m:e>
                          </m:mr>
                        </m:m>
                      </m:e>
                    </m:d>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 </a:t>
                </a:r>
                <a14:m>
                  <m:oMath xmlns:m="http://schemas.openxmlformats.org/officeDocument/2006/math">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r>
                              <a:rPr lang="en-US" sz="2400" b="0" i="1" smtClean="0">
                                <a:solidFill>
                                  <a:srgbClr val="002060"/>
                                </a:solidFill>
                                <a:latin typeface="Cambria Math" panose="02040503050406030204" pitchFamily="18" charset="0"/>
                              </a:rPr>
                              <m:t>0</m:t>
                            </m:r>
                            <m:r>
                              <a:rPr lang="en-US" sz="2400" i="1">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0.1</m:t>
                            </m:r>
                            <m:r>
                              <a:rPr lang="en-US" sz="2400" i="1">
                                <a:solidFill>
                                  <a:srgbClr val="002060"/>
                                </a:solidFill>
                                <a:latin typeface="Cambria Math" panose="02040503050406030204" pitchFamily="18" charset="0"/>
                              </a:rPr>
                              <m:t> </m:t>
                            </m:r>
                          </m:e>
                          <m:e>
                            <m:r>
                              <a:rPr lang="en-US" sz="2400" b="0" i="1" smtClean="0">
                                <a:solidFill>
                                  <a:srgbClr val="002060"/>
                                </a:solidFill>
                                <a:latin typeface="Cambria Math" panose="02040503050406030204" pitchFamily="18" charset="0"/>
                              </a:rPr>
                              <m:t>1</m:t>
                            </m:r>
                            <m:r>
                              <a:rPr lang="en-US" sz="2400" i="1">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1.1</m:t>
                            </m:r>
                            <m:r>
                              <a:rPr lang="en-US" sz="2400" i="1" smtClean="0">
                                <a:solidFill>
                                  <a:srgbClr val="002060"/>
                                </a:solidFill>
                                <a:latin typeface="Cambria Math" panose="02040503050406030204" pitchFamily="18" charset="0"/>
                              </a:rPr>
                              <m:t> </m:t>
                            </m:r>
                          </m:e>
                        </m:eqArr>
                        <m:eqArr>
                          <m:eqArrPr>
                            <m:ctrlPr>
                              <a:rPr lang="en-US" sz="2400" i="1">
                                <a:solidFill>
                                  <a:srgbClr val="002060"/>
                                </a:solidFill>
                                <a:latin typeface="Cambria Math" panose="02040503050406030204" pitchFamily="18" charset="0"/>
                              </a:rPr>
                            </m:ctrlPr>
                          </m:eqArrPr>
                          <m:e>
                            <m:r>
                              <a:rPr lang="en-US" sz="2400" b="0" i="1" smtClean="0">
                                <a:solidFill>
                                  <a:srgbClr val="002060"/>
                                </a:solidFill>
                                <a:latin typeface="Cambria Math" panose="02040503050406030204" pitchFamily="18" charset="0"/>
                              </a:rPr>
                              <m:t>0</m:t>
                            </m:r>
                            <m:r>
                              <a:rPr lang="en-US" sz="2400" i="1">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1</m:t>
                            </m:r>
                          </m:e>
                          <m:e>
                            <m:r>
                              <a:rPr lang="en-US" sz="2400" b="0" i="1" smtClean="0">
                                <a:solidFill>
                                  <a:srgbClr val="002060"/>
                                </a:solidFill>
                                <a:latin typeface="Cambria Math" panose="02040503050406030204" pitchFamily="18" charset="0"/>
                              </a:rPr>
                              <m:t>0</m:t>
                            </m:r>
                            <m:r>
                              <a:rPr lang="en-US" sz="2400" i="1">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0</m:t>
                            </m:r>
                            <m:r>
                              <a:rPr lang="en-US" sz="2400" i="1">
                                <a:solidFill>
                                  <a:srgbClr val="002060"/>
                                </a:solidFill>
                                <a:latin typeface="Cambria Math" panose="02040503050406030204" pitchFamily="18" charset="0"/>
                              </a:rPr>
                              <m:t> </m:t>
                            </m:r>
                          </m:e>
                          <m:e>
                            <m:r>
                              <a:rPr lang="en-US" sz="2400" b="0" i="1" smtClean="0">
                                <a:solidFill>
                                  <a:srgbClr val="002060"/>
                                </a:solidFill>
                                <a:latin typeface="Cambria Math" panose="02040503050406030204" pitchFamily="18" charset="0"/>
                              </a:rPr>
                              <m:t>1.1</m:t>
                            </m:r>
                          </m:e>
                          <m:e>
                            <m:r>
                              <a:rPr lang="en-US" sz="2400" b="0" i="1" smtClean="0">
                                <a:solidFill>
                                  <a:srgbClr val="002060"/>
                                </a:solidFill>
                                <a:latin typeface="Cambria Math" panose="02040503050406030204" pitchFamily="18" charset="0"/>
                              </a:rPr>
                              <m:t>1</m:t>
                            </m:r>
                            <m:r>
                              <a:rPr lang="en-US" sz="2400" i="1">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0</m:t>
                            </m:r>
                            <m:r>
                              <a:rPr lang="en-US" sz="2400" i="1">
                                <a:solidFill>
                                  <a:srgbClr val="002060"/>
                                </a:solidFill>
                                <a:latin typeface="Cambria Math" panose="02040503050406030204" pitchFamily="18" charset="0"/>
                              </a:rPr>
                              <m:t> </m:t>
                            </m:r>
                          </m:e>
                        </m:eqArr>
                        <m:eqArr>
                          <m:eqArrPr>
                            <m:ctrlPr>
                              <a:rPr lang="en-US" sz="2400" i="1">
                                <a:solidFill>
                                  <a:srgbClr val="002060"/>
                                </a:solidFill>
                                <a:latin typeface="Cambria Math" panose="02040503050406030204" pitchFamily="18" charset="0"/>
                              </a:rPr>
                            </m:ctrlPr>
                          </m:eqArrPr>
                          <m:e>
                            <m:r>
                              <a:rPr lang="en-US" sz="2400" b="0" i="1" smtClean="0">
                                <a:solidFill>
                                  <a:srgbClr val="002060"/>
                                </a:solidFill>
                                <a:latin typeface="Cambria Math" panose="02040503050406030204" pitchFamily="18" charset="0"/>
                              </a:rPr>
                              <m:t>1</m:t>
                            </m:r>
                            <m:r>
                              <a:rPr lang="en-US" sz="2400" i="1">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1.1</m:t>
                            </m:r>
                            <m:r>
                              <a:rPr lang="en-US" sz="2400" i="1">
                                <a:solidFill>
                                  <a:srgbClr val="002060"/>
                                </a:solidFill>
                                <a:latin typeface="Cambria Math" panose="02040503050406030204" pitchFamily="18" charset="0"/>
                              </a:rPr>
                              <m:t> </m:t>
                            </m:r>
                          </m:e>
                          <m:e>
                            <m:r>
                              <a:rPr lang="en-US" sz="2400" b="0" i="1" smtClean="0">
                                <a:solidFill>
                                  <a:srgbClr val="002060"/>
                                </a:solidFill>
                                <a:latin typeface="Cambria Math" panose="02040503050406030204" pitchFamily="18" charset="0"/>
                              </a:rPr>
                              <m:t>0</m:t>
                            </m:r>
                            <m:r>
                              <a:rPr lang="en-US" sz="2400" i="1">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0</m:t>
                            </m:r>
                            <m:r>
                              <a:rPr lang="en-US" sz="2400" i="1">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1</m:t>
                            </m:r>
                            <m:r>
                              <a:rPr lang="en-US" sz="2400" i="1">
                                <a:solidFill>
                                  <a:srgbClr val="002060"/>
                                </a:solidFill>
                                <a:latin typeface="Cambria Math" panose="02040503050406030204" pitchFamily="18" charset="0"/>
                              </a:rPr>
                              <m:t> </m:t>
                            </m:r>
                          </m:e>
                        </m:eqArr>
                        <m:eqArr>
                          <m:eqArrPr>
                            <m:ctrlPr>
                              <a:rPr lang="en-US" sz="2400" i="1">
                                <a:solidFill>
                                  <a:srgbClr val="002060"/>
                                </a:solidFill>
                                <a:latin typeface="Cambria Math" panose="02040503050406030204" pitchFamily="18" charset="0"/>
                              </a:rPr>
                            </m:ctrlPr>
                          </m:eqArrPr>
                          <m:e>
                            <m:r>
                              <a:rPr lang="en-US" sz="2400" b="0" i="1" smtClean="0">
                                <a:solidFill>
                                  <a:srgbClr val="002060"/>
                                </a:solidFill>
                                <a:latin typeface="Cambria Math" panose="02040503050406030204" pitchFamily="18" charset="0"/>
                              </a:rPr>
                              <m:t>1</m:t>
                            </m:r>
                            <m:r>
                              <a:rPr lang="en-US" sz="2400" i="1">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1</m:t>
                            </m:r>
                          </m:e>
                          <m:e>
                            <m:r>
                              <a:rPr lang="en-US" sz="2400" b="0" i="1" smtClean="0">
                                <a:solidFill>
                                  <a:srgbClr val="002060"/>
                                </a:solidFill>
                                <a:latin typeface="Cambria Math" panose="02040503050406030204" pitchFamily="18" charset="0"/>
                              </a:rPr>
                              <m:t>1</m:t>
                            </m:r>
                            <m:r>
                              <a:rPr lang="en-US" sz="2400" i="1">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0</m:t>
                            </m:r>
                            <m:r>
                              <a:rPr lang="en-US" sz="2400" i="1">
                                <a:solidFill>
                                  <a:srgbClr val="002060"/>
                                </a:solidFill>
                                <a:latin typeface="Cambria Math" panose="02040503050406030204" pitchFamily="18" charset="0"/>
                              </a:rPr>
                              <m:t> </m:t>
                            </m:r>
                          </m:e>
                          <m:e>
                            <m:r>
                              <a:rPr lang="en-US" sz="2400" b="0" i="1" smtClean="0">
                                <a:solidFill>
                                  <a:srgbClr val="002060"/>
                                </a:solidFill>
                                <a:latin typeface="Cambria Math" panose="02040503050406030204" pitchFamily="18" charset="0"/>
                              </a:rPr>
                              <m:t>0</m:t>
                            </m:r>
                            <m:r>
                              <a:rPr lang="en-US" sz="2400" i="1">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1</m:t>
                            </m:r>
                          </m:e>
                          <m:e>
                            <m:r>
                              <a:rPr lang="en-US" sz="2400" b="0" i="1" smtClean="0">
                                <a:solidFill>
                                  <a:srgbClr val="002060"/>
                                </a:solidFill>
                                <a:latin typeface="Cambria Math" panose="02040503050406030204" pitchFamily="18" charset="0"/>
                              </a:rPr>
                              <m:t>0</m:t>
                            </m:r>
                            <m:r>
                              <a:rPr lang="en-US" sz="2400" i="1">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0</m:t>
                            </m:r>
                          </m:e>
                        </m:eqArr>
                      </m:e>
                    </m:d>
                    <m:r>
                      <a:rPr lang="en-US" sz="2400" b="0" i="1" smtClean="0">
                        <a:solidFill>
                          <a:srgbClr val="002060"/>
                        </a:solidFill>
                        <a:latin typeface="Cambria Math" panose="02040503050406030204" pitchFamily="18" charset="0"/>
                      </a:rPr>
                      <m:t>=</m:t>
                    </m:r>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r>
                              <a:rPr lang="en-US" sz="2400" i="1">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0</m:t>
                            </m:r>
                            <m:r>
                              <a:rPr lang="en-US" sz="2400" i="1">
                                <a:solidFill>
                                  <a:srgbClr val="002060"/>
                                </a:solidFill>
                                <a:latin typeface="Cambria Math" panose="02040503050406030204" pitchFamily="18" charset="0"/>
                              </a:rPr>
                              <m:t> </m:t>
                            </m:r>
                          </m:e>
                          <m:e>
                            <m:r>
                              <a:rPr lang="en-US" sz="2400" i="1">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1</m:t>
                            </m:r>
                            <m:r>
                              <a:rPr lang="en-US" sz="2400" i="1">
                                <a:solidFill>
                                  <a:srgbClr val="002060"/>
                                </a:solidFill>
                                <a:latin typeface="Cambria Math" panose="02040503050406030204" pitchFamily="18" charset="0"/>
                              </a:rPr>
                              <m:t> </m:t>
                            </m:r>
                          </m:e>
                        </m:eqArr>
                        <m:eqArr>
                          <m:eqArrPr>
                            <m:ctrlPr>
                              <a:rPr lang="en-US" sz="2400" i="1">
                                <a:solidFill>
                                  <a:srgbClr val="002060"/>
                                </a:solidFill>
                                <a:latin typeface="Cambria Math" panose="02040503050406030204" pitchFamily="18" charset="0"/>
                              </a:rPr>
                            </m:ctrlPr>
                          </m:eqArrPr>
                          <m:e>
                            <m:r>
                              <a:rPr lang="en-US" sz="2400" b="0" i="1" smtClean="0">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1</m:t>
                            </m:r>
                          </m:e>
                          <m:e>
                            <m:r>
                              <a:rPr lang="en-US" sz="2400" b="0" i="1" smtClean="0">
                                <a:solidFill>
                                  <a:srgbClr val="002060"/>
                                </a:solidFill>
                                <a:latin typeface="Cambria Math" panose="02040503050406030204" pitchFamily="18" charset="0"/>
                              </a:rPr>
                              <m:t>0</m:t>
                            </m:r>
                            <m:r>
                              <a:rPr lang="en-US" sz="2400" i="1">
                                <a:solidFill>
                                  <a:srgbClr val="002060"/>
                                </a:solidFill>
                                <a:latin typeface="Cambria Math" panose="02040503050406030204" pitchFamily="18" charset="0"/>
                              </a:rPr>
                              <m:t> </m:t>
                            </m:r>
                          </m:e>
                        </m:eqArr>
                        <m:eqArr>
                          <m:eqArrPr>
                            <m:ctrlPr>
                              <a:rPr lang="en-US" sz="2400" i="1">
                                <a:solidFill>
                                  <a:srgbClr val="002060"/>
                                </a:solidFill>
                                <a:latin typeface="Cambria Math" panose="02040503050406030204" pitchFamily="18" charset="0"/>
                              </a:rPr>
                            </m:ctrlPr>
                          </m:eqArrPr>
                          <m:e>
                            <m:r>
                              <a:rPr lang="en-US" sz="2400" i="1">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1</m:t>
                            </m:r>
                            <m:r>
                              <a:rPr lang="en-US" sz="2400" i="1">
                                <a:solidFill>
                                  <a:srgbClr val="002060"/>
                                </a:solidFill>
                                <a:latin typeface="Cambria Math" panose="02040503050406030204" pitchFamily="18" charset="0"/>
                              </a:rPr>
                              <m:t> </m:t>
                            </m:r>
                          </m:e>
                          <m:e>
                            <m:r>
                              <a:rPr lang="en-US" sz="2400" i="1">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0</m:t>
                            </m:r>
                            <m:r>
                              <a:rPr lang="en-US" sz="2400" i="1">
                                <a:solidFill>
                                  <a:srgbClr val="002060"/>
                                </a:solidFill>
                                <a:latin typeface="Cambria Math" panose="02040503050406030204" pitchFamily="18" charset="0"/>
                              </a:rPr>
                              <m:t> </m:t>
                            </m:r>
                          </m:e>
                        </m:eqArr>
                        <m:eqArr>
                          <m:eqArrPr>
                            <m:ctrlPr>
                              <a:rPr lang="en-US" sz="2400" i="1">
                                <a:solidFill>
                                  <a:srgbClr val="002060"/>
                                </a:solidFill>
                                <a:latin typeface="Cambria Math" panose="02040503050406030204" pitchFamily="18" charset="0"/>
                              </a:rPr>
                            </m:ctrlPr>
                          </m:eqArrPr>
                          <m:e>
                            <m:r>
                              <a:rPr lang="en-US" sz="2400" b="0" i="1" smtClean="0">
                                <a:solidFill>
                                  <a:srgbClr val="002060"/>
                                </a:solidFill>
                                <a:latin typeface="Cambria Math" panose="02040503050406030204" pitchFamily="18" charset="0"/>
                              </a:rPr>
                              <m:t>1</m:t>
                            </m:r>
                          </m:e>
                          <m:e>
                            <m:r>
                              <a:rPr lang="en-US" sz="2400" b="0" i="1" smtClean="0">
                                <a:solidFill>
                                  <a:srgbClr val="002060"/>
                                </a:solidFill>
                                <a:latin typeface="Cambria Math" panose="02040503050406030204" pitchFamily="18" charset="0"/>
                              </a:rPr>
                              <m:t>0</m:t>
                            </m:r>
                            <m:r>
                              <a:rPr lang="en-US" sz="2400" i="1">
                                <a:solidFill>
                                  <a:srgbClr val="002060"/>
                                </a:solidFill>
                                <a:latin typeface="Cambria Math" panose="02040503050406030204" pitchFamily="18" charset="0"/>
                              </a:rPr>
                              <m:t> </m:t>
                            </m:r>
                          </m:e>
                          <m:e>
                            <m:r>
                              <a:rPr lang="en-US" sz="2400" b="0" i="1" smtClean="0">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0</m:t>
                            </m:r>
                            <m:r>
                              <a:rPr lang="en-US" sz="2400" i="1">
                                <a:solidFill>
                                  <a:srgbClr val="002060"/>
                                </a:solidFill>
                                <a:latin typeface="Cambria Math" panose="02040503050406030204" pitchFamily="18" charset="0"/>
                              </a:rPr>
                              <m:t> </m:t>
                            </m:r>
                          </m:e>
                        </m:eqArr>
                      </m:e>
                    </m:d>
                  </m:oMath>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28" name="TextBox 27">
                <a:extLst>
                  <a:ext uri="{FF2B5EF4-FFF2-40B4-BE49-F238E27FC236}">
                    <a16:creationId xmlns:a16="http://schemas.microsoft.com/office/drawing/2014/main" id="{11C436C0-2949-7C67-BDEB-8E33AC82E8F7}"/>
                  </a:ext>
                </a:extLst>
              </p:cNvPr>
              <p:cNvSpPr txBox="1">
                <a:spLocks noRot="1" noChangeAspect="1" noMove="1" noResize="1" noEditPoints="1" noAdjustHandles="1" noChangeArrowheads="1" noChangeShapeType="1" noTextEdit="1"/>
              </p:cNvSpPr>
              <p:nvPr/>
            </p:nvSpPr>
            <p:spPr>
              <a:xfrm>
                <a:off x="4712953" y="1261512"/>
                <a:ext cx="8246688" cy="1360629"/>
              </a:xfrm>
              <a:prstGeom prst="rect">
                <a:avLst/>
              </a:prstGeom>
              <a:blipFill>
                <a:blip r:embed="rId4"/>
                <a:stretch>
                  <a:fillRect l="-1385" b="-148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1CD5C81-E6C2-D892-7251-157AA2813EB5}"/>
                  </a:ext>
                </a:extLst>
              </p:cNvPr>
              <p:cNvSpPr txBox="1"/>
              <p:nvPr/>
            </p:nvSpPr>
            <p:spPr>
              <a:xfrm>
                <a:off x="-885" y="2473661"/>
                <a:ext cx="1706700" cy="136062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𝜑</m:t>
                      </m:r>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Cambria Math" panose="02040503050406030204" pitchFamily="18" charset="0"/>
                        </a:rPr>
                        <m:t>𝑖𝑛</m:t>
                      </m:r>
                      <m:r>
                        <a:rPr kumimoji="0" lang="en-US" sz="2400" b="0" i="1" u="none" strike="noStrike" kern="1200" cap="none" spc="0" normalizeH="0" noProof="0" smtClean="0">
                          <a:ln>
                            <a:noFill/>
                          </a:ln>
                          <a:solidFill>
                            <a:srgbClr val="002060"/>
                          </a:solidFill>
                          <a:effectLst/>
                          <a:uLnTx/>
                          <a:uFillTx/>
                          <a:latin typeface="Cambria Math" panose="02040503050406030204" pitchFamily="18" charset="0"/>
                          <a:ea typeface="Cambria Math" panose="02040503050406030204" pitchFamily="18" charset="0"/>
                        </a:rPr>
                        <m:t>⟩</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qArr>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29" name="TextBox 28">
                <a:extLst>
                  <a:ext uri="{FF2B5EF4-FFF2-40B4-BE49-F238E27FC236}">
                    <a16:creationId xmlns:a16="http://schemas.microsoft.com/office/drawing/2014/main" id="{01CD5C81-E6C2-D892-7251-157AA2813EB5}"/>
                  </a:ext>
                </a:extLst>
              </p:cNvPr>
              <p:cNvSpPr txBox="1">
                <a:spLocks noRot="1" noChangeAspect="1" noMove="1" noResize="1" noEditPoints="1" noAdjustHandles="1" noChangeArrowheads="1" noChangeShapeType="1" noTextEdit="1"/>
              </p:cNvSpPr>
              <p:nvPr/>
            </p:nvSpPr>
            <p:spPr>
              <a:xfrm>
                <a:off x="-885" y="2473661"/>
                <a:ext cx="1706700" cy="1360629"/>
              </a:xfrm>
              <a:prstGeom prst="rect">
                <a:avLst/>
              </a:prstGeom>
              <a:blipFill>
                <a:blip r:embed="rId5"/>
                <a:stretch>
                  <a:fillRect l="-2222"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6392A37-AB21-C05C-D6A1-6FB79D734FF7}"/>
                  </a:ext>
                </a:extLst>
              </p:cNvPr>
              <p:cNvSpPr txBox="1"/>
              <p:nvPr/>
            </p:nvSpPr>
            <p:spPr>
              <a:xfrm>
                <a:off x="3595665" y="2917672"/>
                <a:ext cx="1706700" cy="369332"/>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𝜑</m:t>
                      </m:r>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Cambria Math" panose="02040503050406030204" pitchFamily="18" charset="0"/>
                        </a:rPr>
                        <m:t>𝑜𝑢𝑡</m:t>
                      </m:r>
                      <m:r>
                        <a:rPr kumimoji="0" lang="en-US" sz="2400" b="0" i="1" u="none" strike="noStrike" kern="1200" cap="none" spc="0" normalizeH="0" noProof="0" smtClean="0">
                          <a:ln>
                            <a:noFill/>
                          </a:ln>
                          <a:solidFill>
                            <a:srgbClr val="002060"/>
                          </a:solidFill>
                          <a:effectLst/>
                          <a:uLnTx/>
                          <a:uFillTx/>
                          <a:latin typeface="Cambria Math" panose="02040503050406030204" pitchFamily="18" charset="0"/>
                          <a:ea typeface="Cambria Math" panose="02040503050406030204" pitchFamily="18" charset="0"/>
                        </a:rPr>
                        <m:t>⟩</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 </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m:t>
                      </m:r>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30" name="TextBox 29">
                <a:extLst>
                  <a:ext uri="{FF2B5EF4-FFF2-40B4-BE49-F238E27FC236}">
                    <a16:creationId xmlns:a16="http://schemas.microsoft.com/office/drawing/2014/main" id="{D6392A37-AB21-C05C-D6A1-6FB79D734FF7}"/>
                  </a:ext>
                </a:extLst>
              </p:cNvPr>
              <p:cNvSpPr txBox="1">
                <a:spLocks noRot="1" noChangeAspect="1" noMove="1" noResize="1" noEditPoints="1" noAdjustHandles="1" noChangeArrowheads="1" noChangeShapeType="1" noTextEdit="1"/>
              </p:cNvSpPr>
              <p:nvPr/>
            </p:nvSpPr>
            <p:spPr>
              <a:xfrm>
                <a:off x="3595665" y="2917672"/>
                <a:ext cx="1706700" cy="369332"/>
              </a:xfrm>
              <a:prstGeom prst="rect">
                <a:avLst/>
              </a:prstGeom>
              <a:blipFill>
                <a:blip r:embed="rId6"/>
                <a:stretch>
                  <a:fillRect t="-3333"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D3340F3-04C4-9137-1F35-F36B9D6DE2B0}"/>
                  </a:ext>
                </a:extLst>
              </p:cNvPr>
              <p:cNvSpPr txBox="1"/>
              <p:nvPr/>
            </p:nvSpPr>
            <p:spPr>
              <a:xfrm>
                <a:off x="82242" y="4029377"/>
                <a:ext cx="8946397" cy="1360629"/>
              </a:xfrm>
              <a:prstGeom prst="rect">
                <a:avLst/>
              </a:prstGeom>
              <a:noFill/>
            </p:spPr>
            <p:txBody>
              <a:bodyPr wrap="square" lIns="0" tIns="0" rIns="0" bIns="0" rtlCol="0" anchor="ctr">
                <a:spAutoFit/>
              </a:bodyPr>
              <a:lstStyle/>
              <a:p>
                <a:pPr lvl="0"/>
                <a14:m>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𝜑</m:t>
                    </m:r>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Cambria Math" panose="02040503050406030204" pitchFamily="18" charset="0"/>
                      </a:rPr>
                      <m:t>𝑜𝑢𝑡</m:t>
                    </m:r>
                    <m:r>
                      <a:rPr kumimoji="0" lang="en-US" sz="2400" b="0" i="1" u="none" strike="noStrike" kern="1200" cap="none" spc="0" normalizeH="0" noProof="0" smtClean="0">
                        <a:ln>
                          <a:noFill/>
                        </a:ln>
                        <a:solidFill>
                          <a:srgbClr val="002060"/>
                        </a:solidFill>
                        <a:effectLst/>
                        <a:uLnTx/>
                        <a:uFillTx/>
                        <a:latin typeface="Cambria Math" panose="02040503050406030204" pitchFamily="18" charset="0"/>
                        <a:ea typeface="Cambria Math" panose="02040503050406030204" pitchFamily="18" charset="0"/>
                      </a:rPr>
                      <m:t>⟩</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m:t>
                    </m:r>
                    <m:r>
                      <a:rPr lang="en-US" sz="2400" i="1">
                        <a:solidFill>
                          <a:srgbClr val="002060"/>
                        </a:solidFill>
                        <a:latin typeface="Cambria Math" panose="02040503050406030204" pitchFamily="18" charset="0"/>
                      </a:rPr>
                      <m:t>𝑋</m:t>
                    </m:r>
                    <m:r>
                      <a:rPr lang="en-US" sz="2400" i="1">
                        <a:solidFill>
                          <a:srgbClr val="002060"/>
                        </a:solidFill>
                        <a:latin typeface="Cambria Math" panose="02040503050406030204" pitchFamily="18" charset="0"/>
                        <a:ea typeface="Cambria Math" panose="02040503050406030204" pitchFamily="18" charset="0"/>
                      </a:rPr>
                      <m:t>⊗</m:t>
                    </m:r>
                    <m:r>
                      <a:rPr lang="en-US" sz="2400" i="1">
                        <a:solidFill>
                          <a:srgbClr val="002060"/>
                        </a:solidFill>
                        <a:latin typeface="Cambria Math" panose="02040503050406030204" pitchFamily="18" charset="0"/>
                        <a:ea typeface="Cambria Math" panose="02040503050406030204" pitchFamily="18" charset="0"/>
                      </a:rPr>
                      <m:t>𝑋</m:t>
                    </m:r>
                    <m:r>
                      <a:rPr lang="en-US" sz="2400" i="1">
                        <a:solidFill>
                          <a:srgbClr val="002060"/>
                        </a:solidFill>
                        <a:latin typeface="Cambria Math" panose="02040503050406030204" pitchFamily="18" charset="0"/>
                        <a:ea typeface="Cambria Math" panose="02040503050406030204" pitchFamily="18" charset="0"/>
                      </a:rPr>
                      <m:t>|</m:t>
                    </m:r>
                    <m:r>
                      <a:rPr lang="en-US" sz="2400" i="1">
                        <a:solidFill>
                          <a:srgbClr val="002060"/>
                        </a:solidFill>
                        <a:latin typeface="Cambria Math" panose="02040503050406030204" pitchFamily="18" charset="0"/>
                        <a:ea typeface="Cambria Math" panose="02040503050406030204" pitchFamily="18" charset="0"/>
                      </a:rPr>
                      <m:t>𝜑</m:t>
                    </m:r>
                    <m:r>
                      <a:rPr lang="en-US" sz="2400" i="1" baseline="-25000">
                        <a:solidFill>
                          <a:srgbClr val="002060"/>
                        </a:solidFill>
                        <a:latin typeface="Cambria Math" panose="02040503050406030204" pitchFamily="18" charset="0"/>
                        <a:ea typeface="Cambria Math" panose="02040503050406030204" pitchFamily="18" charset="0"/>
                      </a:rPr>
                      <m:t>𝑖𝑛</m:t>
                    </m:r>
                    <m:r>
                      <a:rPr lang="en-US" sz="2400" i="1">
                        <a:solidFill>
                          <a:srgbClr val="002060"/>
                        </a:solidFill>
                        <a:latin typeface="Cambria Math" panose="02040503050406030204" pitchFamily="18" charset="0"/>
                        <a:ea typeface="Cambria Math" panose="02040503050406030204" pitchFamily="18" charset="0"/>
                      </a:rPr>
                      <m:t>⟩</m:t>
                    </m:r>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 </a:t>
                </a:r>
                <a14:m>
                  <m:oMath xmlns:m="http://schemas.openxmlformats.org/officeDocument/2006/math">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r>
                              <a:rPr lang="en-US" sz="2400" i="1">
                                <a:solidFill>
                                  <a:srgbClr val="002060"/>
                                </a:solidFill>
                                <a:latin typeface="Cambria Math" panose="02040503050406030204" pitchFamily="18" charset="0"/>
                              </a:rPr>
                              <m:t>0</m:t>
                            </m:r>
                          </m:e>
                          <m:e>
                            <m:r>
                              <a:rPr lang="en-US" sz="2400" i="1">
                                <a:solidFill>
                                  <a:srgbClr val="002060"/>
                                </a:solidFill>
                                <a:latin typeface="Cambria Math" panose="02040503050406030204" pitchFamily="18" charset="0"/>
                              </a:rPr>
                              <m:t>0 </m:t>
                            </m:r>
                          </m:e>
                          <m:e>
                            <m:r>
                              <a:rPr lang="en-US" sz="2400" i="1">
                                <a:solidFill>
                                  <a:srgbClr val="002060"/>
                                </a:solidFill>
                                <a:latin typeface="Cambria Math" panose="02040503050406030204" pitchFamily="18" charset="0"/>
                              </a:rPr>
                              <m:t>0</m:t>
                            </m:r>
                          </m:e>
                          <m:e>
                            <m:r>
                              <a:rPr lang="en-US" sz="2400" i="1">
                                <a:solidFill>
                                  <a:srgbClr val="002060"/>
                                </a:solidFill>
                                <a:latin typeface="Cambria Math" panose="02040503050406030204" pitchFamily="18" charset="0"/>
                              </a:rPr>
                              <m:t>1 </m:t>
                            </m:r>
                          </m:e>
                        </m:eqArr>
                        <m:eqArr>
                          <m:eqArrPr>
                            <m:ctrlPr>
                              <a:rPr lang="en-US" sz="2400" i="1">
                                <a:solidFill>
                                  <a:srgbClr val="002060"/>
                                </a:solidFill>
                                <a:latin typeface="Cambria Math" panose="02040503050406030204" pitchFamily="18" charset="0"/>
                              </a:rPr>
                            </m:ctrlPr>
                          </m:eqArrPr>
                          <m:e>
                            <m:r>
                              <a:rPr lang="en-US" sz="2400" i="1">
                                <a:solidFill>
                                  <a:srgbClr val="002060"/>
                                </a:solidFill>
                                <a:latin typeface="Cambria Math" panose="02040503050406030204" pitchFamily="18" charset="0"/>
                              </a:rPr>
                              <m:t>0</m:t>
                            </m:r>
                          </m:e>
                          <m:e>
                            <m:r>
                              <a:rPr lang="en-US" sz="2400" i="1">
                                <a:solidFill>
                                  <a:srgbClr val="002060"/>
                                </a:solidFill>
                                <a:latin typeface="Cambria Math" panose="02040503050406030204" pitchFamily="18" charset="0"/>
                              </a:rPr>
                              <m:t>0</m:t>
                            </m:r>
                          </m:e>
                          <m:e>
                            <m:r>
                              <a:rPr lang="en-US" sz="2400" i="1">
                                <a:solidFill>
                                  <a:srgbClr val="002060"/>
                                </a:solidFill>
                                <a:latin typeface="Cambria Math" panose="02040503050406030204" pitchFamily="18" charset="0"/>
                              </a:rPr>
                              <m:t>1</m:t>
                            </m:r>
                          </m:e>
                          <m:e>
                            <m:r>
                              <a:rPr lang="en-US" sz="2400" i="1">
                                <a:solidFill>
                                  <a:srgbClr val="002060"/>
                                </a:solidFill>
                                <a:latin typeface="Cambria Math" panose="02040503050406030204" pitchFamily="18" charset="0"/>
                              </a:rPr>
                              <m:t>0 </m:t>
                            </m:r>
                          </m:e>
                        </m:eqArr>
                        <m:eqArr>
                          <m:eqArrPr>
                            <m:ctrlPr>
                              <a:rPr lang="en-US" sz="2400" i="1">
                                <a:solidFill>
                                  <a:srgbClr val="002060"/>
                                </a:solidFill>
                                <a:latin typeface="Cambria Math" panose="02040503050406030204" pitchFamily="18" charset="0"/>
                              </a:rPr>
                            </m:ctrlPr>
                          </m:eqArrPr>
                          <m:e>
                            <m:r>
                              <a:rPr lang="en-US" sz="2400" i="1">
                                <a:solidFill>
                                  <a:srgbClr val="002060"/>
                                </a:solidFill>
                                <a:latin typeface="Cambria Math" panose="02040503050406030204" pitchFamily="18" charset="0"/>
                              </a:rPr>
                              <m:t>0</m:t>
                            </m:r>
                          </m:e>
                          <m:e>
                            <m:r>
                              <a:rPr lang="en-US" sz="2400" i="1">
                                <a:solidFill>
                                  <a:srgbClr val="002060"/>
                                </a:solidFill>
                                <a:latin typeface="Cambria Math" panose="02040503050406030204" pitchFamily="18" charset="0"/>
                              </a:rPr>
                              <m:t>1 </m:t>
                            </m:r>
                          </m:e>
                          <m:e>
                            <m:r>
                              <a:rPr lang="en-US" sz="2400" i="1">
                                <a:solidFill>
                                  <a:srgbClr val="002060"/>
                                </a:solidFill>
                                <a:latin typeface="Cambria Math" panose="02040503050406030204" pitchFamily="18" charset="0"/>
                              </a:rPr>
                              <m:t>0</m:t>
                            </m:r>
                          </m:e>
                          <m:e>
                            <m:r>
                              <a:rPr lang="en-US" sz="2400" i="1">
                                <a:solidFill>
                                  <a:srgbClr val="002060"/>
                                </a:solidFill>
                                <a:latin typeface="Cambria Math" panose="02040503050406030204" pitchFamily="18" charset="0"/>
                              </a:rPr>
                              <m:t>0 </m:t>
                            </m:r>
                          </m:e>
                        </m:eqArr>
                        <m:eqArr>
                          <m:eqArrPr>
                            <m:ctrlPr>
                              <a:rPr lang="en-US" sz="2400" i="1">
                                <a:solidFill>
                                  <a:srgbClr val="002060"/>
                                </a:solidFill>
                                <a:latin typeface="Cambria Math" panose="02040503050406030204" pitchFamily="18" charset="0"/>
                              </a:rPr>
                            </m:ctrlPr>
                          </m:eqArrPr>
                          <m:e>
                            <m:r>
                              <a:rPr lang="en-US" sz="2400" i="1">
                                <a:solidFill>
                                  <a:srgbClr val="002060"/>
                                </a:solidFill>
                                <a:latin typeface="Cambria Math" panose="02040503050406030204" pitchFamily="18" charset="0"/>
                              </a:rPr>
                              <m:t>1</m:t>
                            </m:r>
                          </m:e>
                          <m:e>
                            <m:r>
                              <a:rPr lang="en-US" sz="2400" i="1">
                                <a:solidFill>
                                  <a:srgbClr val="002060"/>
                                </a:solidFill>
                                <a:latin typeface="Cambria Math" panose="02040503050406030204" pitchFamily="18" charset="0"/>
                              </a:rPr>
                              <m:t>0 </m:t>
                            </m:r>
                          </m:e>
                          <m:e>
                            <m:r>
                              <a:rPr lang="en-US" sz="2400" i="1">
                                <a:solidFill>
                                  <a:srgbClr val="002060"/>
                                </a:solidFill>
                                <a:latin typeface="Cambria Math" panose="02040503050406030204" pitchFamily="18" charset="0"/>
                              </a:rPr>
                              <m:t>0</m:t>
                            </m:r>
                          </m:e>
                          <m:e>
                            <m:r>
                              <a:rPr lang="en-US" sz="2400" i="1">
                                <a:solidFill>
                                  <a:srgbClr val="002060"/>
                                </a:solidFill>
                                <a:latin typeface="Cambria Math" panose="02040503050406030204" pitchFamily="18" charset="0"/>
                              </a:rPr>
                              <m:t>0 </m:t>
                            </m:r>
                          </m:e>
                        </m:eqArr>
                      </m:e>
                    </m:d>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r>
                              <a:rPr lang="en-US" sz="2400" i="1">
                                <a:solidFill>
                                  <a:srgbClr val="002060"/>
                                </a:solidFill>
                                <a:latin typeface="Cambria Math" panose="02040503050406030204" pitchFamily="18" charset="0"/>
                              </a:rPr>
                              <m:t>1</m:t>
                            </m:r>
                          </m:e>
                          <m:e>
                            <m:r>
                              <a:rPr lang="en-US" sz="2400" i="1">
                                <a:solidFill>
                                  <a:srgbClr val="002060"/>
                                </a:solidFill>
                                <a:latin typeface="Cambria Math" panose="02040503050406030204" pitchFamily="18" charset="0"/>
                              </a:rPr>
                              <m:t>0</m:t>
                            </m:r>
                          </m:e>
                          <m:e>
                            <m:r>
                              <a:rPr lang="en-US" sz="2400" i="1">
                                <a:solidFill>
                                  <a:srgbClr val="002060"/>
                                </a:solidFill>
                                <a:latin typeface="Cambria Math" panose="02040503050406030204" pitchFamily="18" charset="0"/>
                              </a:rPr>
                              <m:t>0</m:t>
                            </m:r>
                          </m:e>
                          <m:e>
                            <m:r>
                              <a:rPr lang="en-US" sz="2400" i="1">
                                <a:solidFill>
                                  <a:srgbClr val="002060"/>
                                </a:solidFill>
                                <a:latin typeface="Cambria Math" panose="02040503050406030204" pitchFamily="18" charset="0"/>
                              </a:rPr>
                              <m:t>0</m:t>
                            </m:r>
                          </m:e>
                        </m:eqArr>
                      </m:e>
                    </m:d>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 </a:t>
                </a:r>
                <a14:m>
                  <m:oMath xmlns:m="http://schemas.openxmlformats.org/officeDocument/2006/math">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r>
                              <a:rPr lang="en-US" sz="2400" i="1">
                                <a:solidFill>
                                  <a:srgbClr val="002060"/>
                                </a:solidFill>
                                <a:latin typeface="Cambria Math" panose="02040503050406030204" pitchFamily="18" charset="0"/>
                              </a:rPr>
                              <m:t>0</m:t>
                            </m:r>
                            <m:r>
                              <a:rPr lang="en-US" sz="2400" b="0" i="1" smtClean="0">
                                <a:solidFill>
                                  <a:srgbClr val="002060"/>
                                </a:solidFill>
                                <a:latin typeface="Cambria Math" panose="02040503050406030204" pitchFamily="18" charset="0"/>
                              </a:rPr>
                              <m:t>.1+0.0+0.0+0.0 </m:t>
                            </m:r>
                          </m:e>
                          <m:e>
                            <m:r>
                              <a:rPr lang="en-US" sz="2400" b="0" i="1" smtClean="0">
                                <a:solidFill>
                                  <a:srgbClr val="002060"/>
                                </a:solidFill>
                                <a:latin typeface="Cambria Math" panose="02040503050406030204" pitchFamily="18" charset="0"/>
                              </a:rPr>
                              <m:t>0.1+0.0+1.0+0.0</m:t>
                            </m:r>
                          </m:e>
                          <m:e>
                            <m:r>
                              <a:rPr lang="en-US" sz="2400" b="0" i="1" smtClean="0">
                                <a:solidFill>
                                  <a:srgbClr val="002060"/>
                                </a:solidFill>
                                <a:latin typeface="Cambria Math" panose="02040503050406030204" pitchFamily="18" charset="0"/>
                              </a:rPr>
                              <m:t>0.1+1.0+0.0+0.0 </m:t>
                            </m:r>
                          </m:e>
                          <m:e>
                            <m:r>
                              <a:rPr lang="en-US" sz="2400" b="0" i="1" smtClean="0">
                                <a:solidFill>
                                  <a:srgbClr val="002060"/>
                                </a:solidFill>
                                <a:latin typeface="Cambria Math" panose="02040503050406030204" pitchFamily="18" charset="0"/>
                              </a:rPr>
                              <m:t>1.</m:t>
                            </m:r>
                            <m:r>
                              <a:rPr lang="en-US" sz="2400" i="1">
                                <a:solidFill>
                                  <a:srgbClr val="002060"/>
                                </a:solidFill>
                                <a:latin typeface="Cambria Math" panose="02040503050406030204" pitchFamily="18" charset="0"/>
                              </a:rPr>
                              <m:t>1</m:t>
                            </m:r>
                            <m:r>
                              <a:rPr lang="en-US" sz="2400" b="0" i="1" smtClean="0">
                                <a:solidFill>
                                  <a:srgbClr val="002060"/>
                                </a:solidFill>
                                <a:latin typeface="Cambria Math" panose="02040503050406030204" pitchFamily="18" charset="0"/>
                              </a:rPr>
                              <m:t>+0.0+0.0+0.0 </m:t>
                            </m:r>
                            <m:r>
                              <a:rPr lang="en-US" sz="2400" i="1">
                                <a:solidFill>
                                  <a:srgbClr val="002060"/>
                                </a:solidFill>
                                <a:latin typeface="Cambria Math" panose="02040503050406030204" pitchFamily="18" charset="0"/>
                              </a:rPr>
                              <m:t> </m:t>
                            </m:r>
                          </m:e>
                        </m:eqArr>
                      </m:e>
                    </m:d>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 </a:t>
                </a:r>
                <a14:m>
                  <m:oMath xmlns:m="http://schemas.openxmlformats.org/officeDocument/2006/math">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r>
                              <a:rPr lang="en-US" sz="2400" b="0" i="1" smtClean="0">
                                <a:solidFill>
                                  <a:srgbClr val="002060"/>
                                </a:solidFill>
                                <a:latin typeface="Cambria Math" panose="02040503050406030204" pitchFamily="18" charset="0"/>
                              </a:rPr>
                              <m:t>0</m:t>
                            </m:r>
                          </m:e>
                          <m:e>
                            <m:r>
                              <a:rPr lang="en-US" sz="2400" i="1">
                                <a:solidFill>
                                  <a:srgbClr val="002060"/>
                                </a:solidFill>
                                <a:latin typeface="Cambria Math" panose="02040503050406030204" pitchFamily="18" charset="0"/>
                              </a:rPr>
                              <m:t>0</m:t>
                            </m:r>
                          </m:e>
                          <m:e>
                            <m:r>
                              <a:rPr lang="en-US" sz="2400" i="1">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1</m:t>
                            </m:r>
                          </m:e>
                        </m:eqArr>
                      </m:e>
                    </m:d>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a:t>
                </a:r>
              </a:p>
            </p:txBody>
          </p:sp>
        </mc:Choice>
        <mc:Fallback xmlns="">
          <p:sp>
            <p:nvSpPr>
              <p:cNvPr id="36" name="TextBox 35">
                <a:extLst>
                  <a:ext uri="{FF2B5EF4-FFF2-40B4-BE49-F238E27FC236}">
                    <a16:creationId xmlns:a16="http://schemas.microsoft.com/office/drawing/2014/main" id="{2D3340F3-04C4-9137-1F35-F36B9D6DE2B0}"/>
                  </a:ext>
                </a:extLst>
              </p:cNvPr>
              <p:cNvSpPr txBox="1">
                <a:spLocks noRot="1" noChangeAspect="1" noMove="1" noResize="1" noEditPoints="1" noAdjustHandles="1" noChangeArrowheads="1" noChangeShapeType="1" noTextEdit="1"/>
              </p:cNvSpPr>
              <p:nvPr/>
            </p:nvSpPr>
            <p:spPr>
              <a:xfrm>
                <a:off x="82242" y="4029377"/>
                <a:ext cx="8946397" cy="1360629"/>
              </a:xfrm>
              <a:prstGeom prst="rect">
                <a:avLst/>
              </a:prstGeom>
              <a:blipFill>
                <a:blip r:embed="rId7"/>
                <a:stretch>
                  <a:fillRect l="-1560" t="-3704" b="-14815"/>
                </a:stretch>
              </a:blipFill>
            </p:spPr>
            <p:txBody>
              <a:bodyPr/>
              <a:lstStyle/>
              <a:p>
                <a:r>
                  <a:rPr lang="en-US">
                    <a:noFill/>
                  </a:rPr>
                  <a:t> </a:t>
                </a:r>
              </a:p>
            </p:txBody>
          </p:sp>
        </mc:Fallback>
      </mc:AlternateContent>
      <p:sp>
        <p:nvSpPr>
          <p:cNvPr id="37" name="Rectangle 36">
            <a:extLst>
              <a:ext uri="{FF2B5EF4-FFF2-40B4-BE49-F238E27FC236}">
                <a16:creationId xmlns:a16="http://schemas.microsoft.com/office/drawing/2014/main" id="{E8980079-7259-2FC0-B051-C248F7359031}"/>
              </a:ext>
            </a:extLst>
          </p:cNvPr>
          <p:cNvSpPr/>
          <p:nvPr/>
        </p:nvSpPr>
        <p:spPr>
          <a:xfrm>
            <a:off x="9185458" y="4866711"/>
            <a:ext cx="3006542" cy="757130"/>
          </a:xfrm>
          <a:prstGeom prst="rect">
            <a:avLst/>
          </a:prstGeom>
        </p:spPr>
        <p:txBody>
          <a:bodyPr wrap="squar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1" u="none" strike="noStrike" kern="0" cap="none" spc="0" normalizeH="0" baseline="0" noProof="0" dirty="0">
                <a:ln>
                  <a:noFill/>
                </a:ln>
                <a:solidFill>
                  <a:srgbClr val="022539"/>
                </a:solidFill>
                <a:effectLst/>
                <a:uLnTx/>
                <a:uFillTx/>
              </a:rPr>
              <a:t>Probability</a:t>
            </a:r>
            <a:r>
              <a:rPr kumimoji="0" lang="en-US" altLang="zh-CN" sz="2400" b="0" i="1" u="none" strike="noStrike" kern="0" cap="none" spc="0" normalizeH="0" noProof="0" dirty="0">
                <a:ln>
                  <a:noFill/>
                </a:ln>
                <a:solidFill>
                  <a:srgbClr val="022539"/>
                </a:solidFill>
                <a:effectLst/>
                <a:uLnTx/>
                <a:uFillTx/>
              </a:rPr>
              <a:t> associated with state 11</a:t>
            </a:r>
            <a:endParaRPr kumimoji="0" lang="en-US" altLang="zh-CN" sz="2400" b="0" i="1" u="none" strike="noStrike" kern="0" cap="none" spc="0" normalizeH="0" baseline="0" noProof="0" dirty="0">
              <a:ln>
                <a:noFill/>
              </a:ln>
              <a:solidFill>
                <a:srgbClr val="022539"/>
              </a:solidFill>
              <a:effectLst/>
              <a:uLnTx/>
              <a:uFillTx/>
            </a:endParaRPr>
          </a:p>
        </p:txBody>
      </p:sp>
      <p:cxnSp>
        <p:nvCxnSpPr>
          <p:cNvPr id="38" name="Straight Arrow Connector 37">
            <a:extLst>
              <a:ext uri="{FF2B5EF4-FFF2-40B4-BE49-F238E27FC236}">
                <a16:creationId xmlns:a16="http://schemas.microsoft.com/office/drawing/2014/main" id="{EB3511D3-B885-4592-FFD8-E1205DEA41D7}"/>
              </a:ext>
            </a:extLst>
          </p:cNvPr>
          <p:cNvCxnSpPr>
            <a:cxnSpLocks/>
          </p:cNvCxnSpPr>
          <p:nvPr/>
        </p:nvCxnSpPr>
        <p:spPr>
          <a:xfrm flipV="1">
            <a:off x="8680389" y="5245276"/>
            <a:ext cx="546072" cy="3685"/>
          </a:xfrm>
          <a:prstGeom prst="straightConnector1">
            <a:avLst/>
          </a:prstGeom>
          <a:ln>
            <a:solidFill>
              <a:srgbClr val="002060"/>
            </a:solidFill>
            <a:tailEnd type="triangle" w="lg" len="lg"/>
          </a:ln>
        </p:spPr>
        <p:style>
          <a:lnRef idx="2">
            <a:schemeClr val="accent1"/>
          </a:lnRef>
          <a:fillRef idx="0">
            <a:schemeClr val="accent1"/>
          </a:fillRef>
          <a:effectRef idx="1">
            <a:schemeClr val="accent1"/>
          </a:effectRef>
          <a:fontRef idx="minor">
            <a:schemeClr val="tx1"/>
          </a:fontRef>
        </p:style>
      </p:cxnSp>
      <p:sp>
        <p:nvSpPr>
          <p:cNvPr id="40" name="Rectangle 39">
            <a:extLst>
              <a:ext uri="{FF2B5EF4-FFF2-40B4-BE49-F238E27FC236}">
                <a16:creationId xmlns:a16="http://schemas.microsoft.com/office/drawing/2014/main" id="{7175AB37-B08B-A2BA-2FEF-8B2C6ED1820E}"/>
              </a:ext>
            </a:extLst>
          </p:cNvPr>
          <p:cNvSpPr/>
          <p:nvPr/>
        </p:nvSpPr>
        <p:spPr>
          <a:xfrm>
            <a:off x="2692706" y="4010056"/>
            <a:ext cx="5987684" cy="14749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047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5" grpId="0" animBg="1"/>
      <p:bldP spid="17" grpId="0"/>
      <p:bldP spid="28" grpId="0"/>
      <p:bldP spid="29" grpId="0"/>
      <p:bldP spid="30" grpId="0"/>
      <p:bldP spid="36" grpId="0"/>
      <p:bldP spid="37" grpId="0"/>
      <p:bldP spid="4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Multi-qubit Operations: Introduction To CNOT</a:t>
            </a:r>
          </a:p>
        </p:txBody>
      </p:sp>
      <p:sp>
        <p:nvSpPr>
          <p:cNvPr id="8" name="TextBox 7">
            <a:extLst>
              <a:ext uri="{FF2B5EF4-FFF2-40B4-BE49-F238E27FC236}">
                <a16:creationId xmlns:a16="http://schemas.microsoft.com/office/drawing/2014/main" id="{0867DB99-49B8-92B4-DEEC-ADA6D8375FCB}"/>
              </a:ext>
            </a:extLst>
          </p:cNvPr>
          <p:cNvSpPr txBox="1"/>
          <p:nvPr/>
        </p:nvSpPr>
        <p:spPr>
          <a:xfrm>
            <a:off x="-885" y="6126610"/>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dirty="0">
                <a:ln>
                  <a:noFill/>
                </a:ln>
                <a:solidFill>
                  <a:prstClr val="white"/>
                </a:solidFill>
                <a:effectLst/>
                <a:uLnTx/>
                <a:uFillTx/>
                <a:latin typeface="Calibri"/>
                <a:ea typeface="+mn-ea"/>
                <a:cs typeface="+mn-cs"/>
              </a:rPr>
              <a:t>Can we</a:t>
            </a:r>
            <a:r>
              <a:rPr kumimoji="0" lang="en-US" sz="2400" i="0" u="none" strike="noStrike" kern="0" cap="none" spc="0" normalizeH="0" noProof="0" dirty="0">
                <a:ln>
                  <a:noFill/>
                </a:ln>
                <a:solidFill>
                  <a:prstClr val="white"/>
                </a:solidFill>
                <a:effectLst/>
                <a:uLnTx/>
                <a:uFillTx/>
                <a:latin typeface="Calibri"/>
                <a:ea typeface="+mn-ea"/>
                <a:cs typeface="+mn-cs"/>
              </a:rPr>
              <a:t> represent a CNOT using a matrix representation?</a:t>
            </a:r>
            <a:endParaRPr kumimoji="0" lang="en-US" sz="2400" i="0" u="none" strike="noStrike" kern="0" cap="none" spc="0" normalizeH="0" baseline="0" noProof="0" dirty="0">
              <a:ln>
                <a:noFill/>
              </a:ln>
              <a:solidFill>
                <a:prstClr val="white"/>
              </a:solidFill>
              <a:effectLst/>
              <a:uLnTx/>
              <a:uFillTx/>
              <a:latin typeface="Calibri"/>
              <a:ea typeface="+mn-ea"/>
              <a:cs typeface="+mn-cs"/>
            </a:endParaRPr>
          </a:p>
        </p:txBody>
      </p:sp>
      <p:grpSp>
        <p:nvGrpSpPr>
          <p:cNvPr id="2" name="Group 1">
            <a:extLst>
              <a:ext uri="{FF2B5EF4-FFF2-40B4-BE49-F238E27FC236}">
                <a16:creationId xmlns:a16="http://schemas.microsoft.com/office/drawing/2014/main" id="{1402A3F3-13D4-8A23-493A-DF1E369D2AAD}"/>
              </a:ext>
            </a:extLst>
          </p:cNvPr>
          <p:cNvGrpSpPr/>
          <p:nvPr/>
        </p:nvGrpSpPr>
        <p:grpSpPr>
          <a:xfrm>
            <a:off x="3394530" y="4125625"/>
            <a:ext cx="2157770" cy="1123829"/>
            <a:chOff x="4342927" y="1887276"/>
            <a:chExt cx="2157770" cy="1123829"/>
          </a:xfrm>
        </p:grpSpPr>
        <p:sp>
          <p:nvSpPr>
            <p:cNvPr id="4" name="TextBox 3">
              <a:extLst>
                <a:ext uri="{FF2B5EF4-FFF2-40B4-BE49-F238E27FC236}">
                  <a16:creationId xmlns:a16="http://schemas.microsoft.com/office/drawing/2014/main" id="{E7085DCA-9796-E9D1-CF54-914C8AB4FA7B}"/>
                </a:ext>
              </a:extLst>
            </p:cNvPr>
            <p:cNvSpPr txBox="1"/>
            <p:nvPr/>
          </p:nvSpPr>
          <p:spPr>
            <a:xfrm>
              <a:off x="4342927" y="1887276"/>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Helvetica" pitchFamily="2" charset="0"/>
                  <a:ea typeface="+mn-ea"/>
                  <a:cs typeface="+mn-cs"/>
                </a:rPr>
                <a:t>q0</a:t>
              </a:r>
            </a:p>
          </p:txBody>
        </p:sp>
        <p:sp>
          <p:nvSpPr>
            <p:cNvPr id="5" name="TextBox 4">
              <a:extLst>
                <a:ext uri="{FF2B5EF4-FFF2-40B4-BE49-F238E27FC236}">
                  <a16:creationId xmlns:a16="http://schemas.microsoft.com/office/drawing/2014/main" id="{F199B0A9-6E7B-35A9-2281-BB459EBE8C3B}"/>
                </a:ext>
              </a:extLst>
            </p:cNvPr>
            <p:cNvSpPr txBox="1"/>
            <p:nvPr/>
          </p:nvSpPr>
          <p:spPr>
            <a:xfrm>
              <a:off x="4344896" y="2549440"/>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Helvetica" pitchFamily="2" charset="0"/>
                  <a:ea typeface="+mn-ea"/>
                  <a:cs typeface="+mn-cs"/>
                </a:rPr>
                <a:t>q1</a:t>
              </a:r>
            </a:p>
          </p:txBody>
        </p:sp>
        <p:cxnSp>
          <p:nvCxnSpPr>
            <p:cNvPr id="7" name="Straight Connector 6">
              <a:extLst>
                <a:ext uri="{FF2B5EF4-FFF2-40B4-BE49-F238E27FC236}">
                  <a16:creationId xmlns:a16="http://schemas.microsoft.com/office/drawing/2014/main" id="{2BE72C62-EA55-FA74-6ED4-625899D03649}"/>
                </a:ext>
              </a:extLst>
            </p:cNvPr>
            <p:cNvCxnSpPr>
              <a:cxnSpLocks/>
              <a:stCxn id="4" idx="3"/>
            </p:cNvCxnSpPr>
            <p:nvPr/>
          </p:nvCxnSpPr>
          <p:spPr>
            <a:xfrm>
              <a:off x="4896002" y="2118109"/>
              <a:ext cx="1604695" cy="0"/>
            </a:xfrm>
            <a:prstGeom prst="line">
              <a:avLst/>
            </a:prstGeom>
            <a:noFill/>
            <a:ln w="25400" cap="flat" cmpd="sng" algn="ctr">
              <a:solidFill>
                <a:sysClr val="windowText" lastClr="000000"/>
              </a:solidFill>
              <a:prstDash val="solid"/>
              <a:miter lim="800000"/>
            </a:ln>
            <a:effectLst/>
          </p:spPr>
        </p:cxnSp>
        <p:cxnSp>
          <p:nvCxnSpPr>
            <p:cNvPr id="9" name="Straight Connector 8">
              <a:extLst>
                <a:ext uri="{FF2B5EF4-FFF2-40B4-BE49-F238E27FC236}">
                  <a16:creationId xmlns:a16="http://schemas.microsoft.com/office/drawing/2014/main" id="{8E383C33-71BA-EFA0-B02C-8CACB3CCB028}"/>
                </a:ext>
              </a:extLst>
            </p:cNvPr>
            <p:cNvCxnSpPr>
              <a:cxnSpLocks/>
              <a:stCxn id="5" idx="3"/>
            </p:cNvCxnSpPr>
            <p:nvPr/>
          </p:nvCxnSpPr>
          <p:spPr>
            <a:xfrm>
              <a:off x="4897971" y="2780273"/>
              <a:ext cx="1602726" cy="18466"/>
            </a:xfrm>
            <a:prstGeom prst="line">
              <a:avLst/>
            </a:prstGeom>
            <a:noFill/>
            <a:ln w="25400" cap="flat" cmpd="sng" algn="ctr">
              <a:solidFill>
                <a:sysClr val="windowText" lastClr="000000"/>
              </a:solidFill>
              <a:prstDash val="solid"/>
              <a:miter lim="800000"/>
            </a:ln>
            <a:effectLst/>
          </p:spPr>
        </p:cxnSp>
      </p:grpSp>
      <p:grpSp>
        <p:nvGrpSpPr>
          <p:cNvPr id="6" name="Group 5">
            <a:extLst>
              <a:ext uri="{FF2B5EF4-FFF2-40B4-BE49-F238E27FC236}">
                <a16:creationId xmlns:a16="http://schemas.microsoft.com/office/drawing/2014/main" id="{F0EAF0A1-6BA8-F1DA-F97D-393285D8CE7F}"/>
              </a:ext>
            </a:extLst>
          </p:cNvPr>
          <p:cNvGrpSpPr/>
          <p:nvPr/>
        </p:nvGrpSpPr>
        <p:grpSpPr>
          <a:xfrm>
            <a:off x="4131744" y="4217184"/>
            <a:ext cx="548640" cy="1043335"/>
            <a:chOff x="6313164" y="5194111"/>
            <a:chExt cx="360054" cy="629212"/>
          </a:xfrm>
        </p:grpSpPr>
        <p:sp>
          <p:nvSpPr>
            <p:cNvPr id="11" name="Oval 10">
              <a:extLst>
                <a:ext uri="{FF2B5EF4-FFF2-40B4-BE49-F238E27FC236}">
                  <a16:creationId xmlns:a16="http://schemas.microsoft.com/office/drawing/2014/main" id="{0A7FCA66-28AE-C6D8-3213-AB5FC4C76D03}"/>
                </a:ext>
              </a:extLst>
            </p:cNvPr>
            <p:cNvSpPr/>
            <p:nvPr/>
          </p:nvSpPr>
          <p:spPr>
            <a:xfrm>
              <a:off x="6405427" y="5194111"/>
              <a:ext cx="180027" cy="165436"/>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12" name="Straight Connector 11">
              <a:extLst>
                <a:ext uri="{FF2B5EF4-FFF2-40B4-BE49-F238E27FC236}">
                  <a16:creationId xmlns:a16="http://schemas.microsoft.com/office/drawing/2014/main" id="{B60320AA-43A7-E61E-79E7-08D2D66809B7}"/>
                </a:ext>
              </a:extLst>
            </p:cNvPr>
            <p:cNvCxnSpPr>
              <a:cxnSpLocks/>
              <a:stCxn id="11" idx="4"/>
              <a:endCxn id="13" idx="0"/>
            </p:cNvCxnSpPr>
            <p:nvPr/>
          </p:nvCxnSpPr>
          <p:spPr>
            <a:xfrm flipH="1">
              <a:off x="6493191" y="5359547"/>
              <a:ext cx="2250" cy="132903"/>
            </a:xfrm>
            <a:prstGeom prst="line">
              <a:avLst/>
            </a:prstGeom>
            <a:noFill/>
            <a:ln w="47625" cap="flat" cmpd="sng" algn="ctr">
              <a:solidFill>
                <a:sysClr val="windowText" lastClr="000000"/>
              </a:solidFill>
              <a:prstDash val="solid"/>
              <a:miter lim="800000"/>
            </a:ln>
            <a:effectLst/>
          </p:spPr>
        </p:cxnSp>
        <p:sp>
          <p:nvSpPr>
            <p:cNvPr id="13" name="Oval 12">
              <a:extLst>
                <a:ext uri="{FF2B5EF4-FFF2-40B4-BE49-F238E27FC236}">
                  <a16:creationId xmlns:a16="http://schemas.microsoft.com/office/drawing/2014/main" id="{F694A18E-1B14-6427-0C71-56D1BAD419B3}"/>
                </a:ext>
              </a:extLst>
            </p:cNvPr>
            <p:cNvSpPr/>
            <p:nvPr/>
          </p:nvSpPr>
          <p:spPr>
            <a:xfrm>
              <a:off x="6313164" y="5492450"/>
              <a:ext cx="360054" cy="33087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Helvetica" pitchFamily="2" charset="0"/>
                  <a:ea typeface="+mn-ea"/>
                  <a:cs typeface="+mn-cs"/>
                </a:rPr>
                <a:t>+</a:t>
              </a:r>
            </a:p>
          </p:txBody>
        </p:sp>
      </p:grpSp>
      <p:sp>
        <p:nvSpPr>
          <p:cNvPr id="16" name="TextBox 15">
            <a:extLst>
              <a:ext uri="{FF2B5EF4-FFF2-40B4-BE49-F238E27FC236}">
                <a16:creationId xmlns:a16="http://schemas.microsoft.com/office/drawing/2014/main" id="{5DB2A802-9FF6-06FB-0776-EA6CF9AFF029}"/>
              </a:ext>
            </a:extLst>
          </p:cNvPr>
          <p:cNvSpPr txBox="1"/>
          <p:nvPr/>
        </p:nvSpPr>
        <p:spPr>
          <a:xfrm>
            <a:off x="-1" y="1076980"/>
            <a:ext cx="12191117" cy="2677656"/>
          </a:xfrm>
          <a:prstGeom prst="rect">
            <a:avLst/>
          </a:prstGeom>
          <a:noFill/>
        </p:spPr>
        <p:txBody>
          <a:bodyPr wrap="square" rtlCol="0">
            <a:spAutoFit/>
          </a:bodyPr>
          <a:lstStyle/>
          <a:p>
            <a:pPr marL="457200" lvl="0" indent="-457200">
              <a:buFont typeface="Arial" panose="020B0604020202020204" pitchFamily="34" charset="0"/>
              <a:buChar char="•"/>
              <a:defRPr/>
            </a:pPr>
            <a:r>
              <a:rPr kumimoji="0" lang="en-US" sz="2400" b="1" i="0" u="none" strike="noStrike" kern="1200" cap="none" spc="0" normalizeH="0" baseline="0" noProof="0" dirty="0">
                <a:ln>
                  <a:noFill/>
                </a:ln>
                <a:solidFill>
                  <a:srgbClr val="104210"/>
                </a:solidFill>
                <a:effectLst/>
                <a:uLnTx/>
                <a:uFillTx/>
                <a:latin typeface="Calibri" panose="020F0502020204030204" pitchFamily="34" charset="0"/>
                <a:cs typeface="Calibri" panose="020F0502020204030204" pitchFamily="34" charset="0"/>
              </a:rPr>
              <a:t>Controlled NOT</a:t>
            </a:r>
            <a:r>
              <a:rPr kumimoji="0" lang="en-US" sz="2400" b="0" i="0" u="none" strike="noStrike" kern="1200" cap="none" spc="0" normalizeH="0" baseline="0" noProof="0" dirty="0">
                <a:ln>
                  <a:noFill/>
                </a:ln>
                <a:solidFill>
                  <a:srgbClr val="104210"/>
                </a:solidFill>
                <a:effectLst/>
                <a:uLnTx/>
                <a:uFillTx/>
                <a:latin typeface="Calibri" panose="020F0502020204030204" pitchFamily="34" charset="0"/>
                <a:cs typeface="Calibri" panose="020F0502020204030204" pitchFamily="34" charset="0"/>
              </a:rPr>
              <a:t> or CNOT</a:t>
            </a:r>
            <a:r>
              <a:rPr lang="en-US" sz="2400" dirty="0">
                <a:solidFill>
                  <a:srgbClr val="104210"/>
                </a:solidFill>
                <a:latin typeface="Calibri" panose="020F0502020204030204" pitchFamily="34" charset="0"/>
                <a:cs typeface="Calibri" panose="020F0502020204030204" pitchFamily="34" charset="0"/>
              </a:rPr>
              <a:t> is a two-qubit operation involving two qubits: </a:t>
            </a:r>
            <a:r>
              <a:rPr lang="en-US" sz="2400" b="1" dirty="0">
                <a:solidFill>
                  <a:srgbClr val="104210"/>
                </a:solidFill>
                <a:latin typeface="Calibri" panose="020F0502020204030204" pitchFamily="34" charset="0"/>
                <a:cs typeface="Calibri" panose="020F0502020204030204" pitchFamily="34" charset="0"/>
              </a:rPr>
              <a:t>control</a:t>
            </a:r>
            <a:r>
              <a:rPr lang="en-US" sz="2400" dirty="0">
                <a:solidFill>
                  <a:srgbClr val="104210"/>
                </a:solidFill>
                <a:latin typeface="Calibri" panose="020F0502020204030204" pitchFamily="34" charset="0"/>
                <a:cs typeface="Calibri" panose="020F0502020204030204" pitchFamily="34" charset="0"/>
              </a:rPr>
              <a:t> and </a:t>
            </a:r>
            <a:r>
              <a:rPr lang="en-US" sz="2400" b="1" dirty="0">
                <a:solidFill>
                  <a:srgbClr val="104210"/>
                </a:solidFill>
                <a:latin typeface="Calibri" panose="020F0502020204030204" pitchFamily="34" charset="0"/>
                <a:cs typeface="Calibri" panose="020F0502020204030204" pitchFamily="34" charset="0"/>
              </a:rPr>
              <a:t>target</a:t>
            </a:r>
            <a:endParaRPr kumimoji="0" lang="en-US" sz="2400" b="1" i="0" u="none" strike="noStrike" kern="1200" cap="none" spc="0" normalizeH="0" baseline="0" noProof="0" dirty="0">
              <a:ln>
                <a:noFill/>
              </a:ln>
              <a:solidFill>
                <a:srgbClr val="104210"/>
              </a:solidFill>
              <a:effectLst/>
              <a:uLnTx/>
              <a:uFillTx/>
              <a:latin typeface="Calibri" panose="020F0502020204030204" pitchFamily="34" charset="0"/>
              <a:cs typeface="Calibri" panose="020F0502020204030204" pitchFamily="34"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dirty="0">
              <a:solidFill>
                <a:srgbClr val="104210"/>
              </a:solidFill>
              <a:latin typeface="Calibri" panose="020F0502020204030204" pitchFamily="34" charset="0"/>
              <a:cs typeface="Calibri" panose="020F0502020204030204" pitchFamily="34"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srgbClr val="104210"/>
                </a:solidFill>
                <a:latin typeface="Calibri" panose="020F0502020204030204" pitchFamily="34" charset="0"/>
                <a:cs typeface="Calibri" panose="020F0502020204030204" pitchFamily="34" charset="0"/>
              </a:rPr>
              <a:t>The state of the </a:t>
            </a:r>
            <a:r>
              <a:rPr lang="en-US" sz="2400" b="1" dirty="0">
                <a:solidFill>
                  <a:srgbClr val="104210"/>
                </a:solidFill>
                <a:latin typeface="Calibri" panose="020F0502020204030204" pitchFamily="34" charset="0"/>
                <a:cs typeface="Calibri" panose="020F0502020204030204" pitchFamily="34" charset="0"/>
              </a:rPr>
              <a:t>target</a:t>
            </a:r>
            <a:r>
              <a:rPr lang="en-US" sz="2400" dirty="0">
                <a:solidFill>
                  <a:srgbClr val="104210"/>
                </a:solidFill>
                <a:latin typeface="Calibri" panose="020F0502020204030204" pitchFamily="34" charset="0"/>
                <a:cs typeface="Calibri" panose="020F0502020204030204" pitchFamily="34" charset="0"/>
              </a:rPr>
              <a:t> qubit changes depending on the state of the </a:t>
            </a:r>
            <a:r>
              <a:rPr lang="en-US" sz="2400" b="1" dirty="0">
                <a:solidFill>
                  <a:srgbClr val="104210"/>
                </a:solidFill>
                <a:latin typeface="Calibri" panose="020F0502020204030204" pitchFamily="34" charset="0"/>
                <a:cs typeface="Calibri" panose="020F0502020204030204" pitchFamily="34" charset="0"/>
              </a:rPr>
              <a:t>control</a:t>
            </a:r>
            <a:r>
              <a:rPr lang="en-US" sz="2400" dirty="0">
                <a:solidFill>
                  <a:srgbClr val="104210"/>
                </a:solidFill>
                <a:latin typeface="Calibri" panose="020F0502020204030204" pitchFamily="34" charset="0"/>
                <a:cs typeface="Calibri" panose="020F0502020204030204" pitchFamily="34" charset="0"/>
              </a:rPr>
              <a:t> qubit</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dirty="0">
              <a:solidFill>
                <a:srgbClr val="104210"/>
              </a:solidFill>
              <a:latin typeface="Calibri" panose="020F0502020204030204" pitchFamily="34" charset="0"/>
              <a:cs typeface="Calibri" panose="020F0502020204030204" pitchFamily="34" charset="0"/>
            </a:endParaRPr>
          </a:p>
          <a:p>
            <a:pPr marL="457200" lvl="0" indent="-457200">
              <a:buFont typeface="Arial" panose="020B0604020202020204" pitchFamily="34" charset="0"/>
              <a:buChar char="•"/>
              <a:defRPr/>
            </a:pPr>
            <a:r>
              <a:rPr lang="en-US" sz="2400" dirty="0">
                <a:solidFill>
                  <a:srgbClr val="104210"/>
                </a:solidFill>
                <a:latin typeface="Calibri" panose="020F0502020204030204" pitchFamily="34" charset="0"/>
                <a:cs typeface="Calibri" panose="020F0502020204030204" pitchFamily="34" charset="0"/>
              </a:rPr>
              <a:t>When the state of the control qubit is 0, the target remains unchanged</a:t>
            </a:r>
          </a:p>
          <a:p>
            <a:pPr marL="457200" lvl="0" indent="-457200">
              <a:buFont typeface="Arial" panose="020B0604020202020204" pitchFamily="34" charset="0"/>
              <a:buChar char="•"/>
              <a:defRPr/>
            </a:pPr>
            <a:endParaRPr lang="en-US" sz="2400" dirty="0">
              <a:solidFill>
                <a:srgbClr val="104210"/>
              </a:solidFill>
              <a:latin typeface="Calibri" panose="020F0502020204030204" pitchFamily="34" charset="0"/>
              <a:cs typeface="Calibri" panose="020F0502020204030204" pitchFamily="34" charset="0"/>
            </a:endParaRPr>
          </a:p>
          <a:p>
            <a:pPr marL="457200" lvl="0" indent="-457200">
              <a:buFont typeface="Arial" panose="020B0604020202020204" pitchFamily="34" charset="0"/>
              <a:buChar char="•"/>
              <a:defRPr/>
            </a:pPr>
            <a:r>
              <a:rPr lang="en-US" sz="2400" dirty="0">
                <a:solidFill>
                  <a:srgbClr val="104210"/>
                </a:solidFill>
                <a:latin typeface="Calibri" panose="020F0502020204030204" pitchFamily="34" charset="0"/>
                <a:cs typeface="Calibri" panose="020F0502020204030204" pitchFamily="34" charset="0"/>
              </a:rPr>
              <a:t>When the state of the control qubit is 1, the target state flips from 0 to 1 or from 1 to 0</a:t>
            </a:r>
          </a:p>
        </p:txBody>
      </p:sp>
      <p:sp>
        <p:nvSpPr>
          <p:cNvPr id="18" name="Rectangle 17">
            <a:extLst>
              <a:ext uri="{FF2B5EF4-FFF2-40B4-BE49-F238E27FC236}">
                <a16:creationId xmlns:a16="http://schemas.microsoft.com/office/drawing/2014/main" id="{A311A1CC-6FEE-424A-51D6-3F2A53F6E6A4}"/>
              </a:ext>
            </a:extLst>
          </p:cNvPr>
          <p:cNvSpPr/>
          <p:nvPr/>
        </p:nvSpPr>
        <p:spPr>
          <a:xfrm>
            <a:off x="2197845" y="4174084"/>
            <a:ext cx="1114409"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02060"/>
                </a:solidFill>
                <a:effectLst/>
                <a:uLnTx/>
                <a:uFillTx/>
              </a:rPr>
              <a:t>Control</a:t>
            </a:r>
          </a:p>
        </p:txBody>
      </p:sp>
      <p:sp>
        <p:nvSpPr>
          <p:cNvPr id="19" name="Rectangle 18">
            <a:extLst>
              <a:ext uri="{FF2B5EF4-FFF2-40B4-BE49-F238E27FC236}">
                <a16:creationId xmlns:a16="http://schemas.microsoft.com/office/drawing/2014/main" id="{A4CD7F21-655A-F446-72D5-007CCCBE8515}"/>
              </a:ext>
            </a:extLst>
          </p:cNvPr>
          <p:cNvSpPr/>
          <p:nvPr/>
        </p:nvSpPr>
        <p:spPr>
          <a:xfrm>
            <a:off x="2259563" y="4824722"/>
            <a:ext cx="990976"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lang="en-US" altLang="zh-CN" sz="2400" kern="0" dirty="0">
                <a:solidFill>
                  <a:srgbClr val="002060"/>
                </a:solidFill>
              </a:rPr>
              <a:t>Target</a:t>
            </a:r>
            <a:endParaRPr kumimoji="0" lang="en-US" altLang="zh-CN" sz="2400" b="0" i="0" u="none" strike="noStrike" kern="0" cap="none" spc="0" normalizeH="0" baseline="0" noProof="0" dirty="0">
              <a:ln>
                <a:noFill/>
              </a:ln>
              <a:solidFill>
                <a:srgbClr val="002060"/>
              </a:solidFill>
              <a:effectLst/>
              <a:uLnTx/>
              <a:uFillTx/>
            </a:endParaRPr>
          </a:p>
        </p:txBody>
      </p:sp>
      <p:graphicFrame>
        <p:nvGraphicFramePr>
          <p:cNvPr id="20" name="Table 19">
            <a:extLst>
              <a:ext uri="{FF2B5EF4-FFF2-40B4-BE49-F238E27FC236}">
                <a16:creationId xmlns:a16="http://schemas.microsoft.com/office/drawing/2014/main" id="{2E8B7556-3616-FD70-2E3D-4617748236A9}"/>
              </a:ext>
            </a:extLst>
          </p:cNvPr>
          <p:cNvGraphicFramePr>
            <a:graphicFrameLocks noGrp="1"/>
          </p:cNvGraphicFramePr>
          <p:nvPr>
            <p:extLst>
              <p:ext uri="{D42A27DB-BD31-4B8C-83A1-F6EECF244321}">
                <p14:modId xmlns:p14="http://schemas.microsoft.com/office/powerpoint/2010/main" val="233424693"/>
              </p:ext>
            </p:extLst>
          </p:nvPr>
        </p:nvGraphicFramePr>
        <p:xfrm>
          <a:off x="6096000" y="3873402"/>
          <a:ext cx="3583665" cy="2056723"/>
        </p:xfrm>
        <a:graphic>
          <a:graphicData uri="http://schemas.openxmlformats.org/drawingml/2006/table">
            <a:tbl>
              <a:tblPr firstRow="1" bandRow="1"/>
              <a:tblGrid>
                <a:gridCol w="1644946">
                  <a:extLst>
                    <a:ext uri="{9D8B030D-6E8A-4147-A177-3AD203B41FA5}">
                      <a16:colId xmlns:a16="http://schemas.microsoft.com/office/drawing/2014/main" val="20000"/>
                    </a:ext>
                  </a:extLst>
                </a:gridCol>
                <a:gridCol w="1938719">
                  <a:extLst>
                    <a:ext uri="{9D8B030D-6E8A-4147-A177-3AD203B41FA5}">
                      <a16:colId xmlns:a16="http://schemas.microsoft.com/office/drawing/2014/main" val="20002"/>
                    </a:ext>
                  </a:extLst>
                </a:gridCol>
              </a:tblGrid>
              <a:tr h="460811">
                <a:tc>
                  <a:txBody>
                    <a:bodyPr/>
                    <a:lstStyle>
                      <a:lvl1pPr marL="0" algn="l" defTabSz="609585" rtl="0" eaLnBrk="1" latinLnBrk="0" hangingPunct="1">
                        <a:defRPr sz="2400" b="1" kern="1200">
                          <a:solidFill>
                            <a:schemeClr val="lt1"/>
                          </a:solidFill>
                          <a:latin typeface="Calibri"/>
                        </a:defRPr>
                      </a:lvl1pPr>
                      <a:lvl2pPr marL="609585" algn="l" defTabSz="609585" rtl="0" eaLnBrk="1" latinLnBrk="0" hangingPunct="1">
                        <a:defRPr sz="2400" b="1" kern="1200">
                          <a:solidFill>
                            <a:schemeClr val="lt1"/>
                          </a:solidFill>
                          <a:latin typeface="Calibri"/>
                        </a:defRPr>
                      </a:lvl2pPr>
                      <a:lvl3pPr marL="1219170" algn="l" defTabSz="609585" rtl="0" eaLnBrk="1" latinLnBrk="0" hangingPunct="1">
                        <a:defRPr sz="2400" b="1" kern="1200">
                          <a:solidFill>
                            <a:schemeClr val="lt1"/>
                          </a:solidFill>
                          <a:latin typeface="Calibri"/>
                        </a:defRPr>
                      </a:lvl3pPr>
                      <a:lvl4pPr marL="1828754" algn="l" defTabSz="609585" rtl="0" eaLnBrk="1" latinLnBrk="0" hangingPunct="1">
                        <a:defRPr sz="2400" b="1" kern="1200">
                          <a:solidFill>
                            <a:schemeClr val="lt1"/>
                          </a:solidFill>
                          <a:latin typeface="Calibri"/>
                        </a:defRPr>
                      </a:lvl4pPr>
                      <a:lvl5pPr marL="2438339" algn="l" defTabSz="609585" rtl="0" eaLnBrk="1" latinLnBrk="0" hangingPunct="1">
                        <a:defRPr sz="2400" b="1" kern="1200">
                          <a:solidFill>
                            <a:schemeClr val="lt1"/>
                          </a:solidFill>
                          <a:latin typeface="Calibri"/>
                        </a:defRPr>
                      </a:lvl5pPr>
                      <a:lvl6pPr marL="3047924" algn="l" defTabSz="609585" rtl="0" eaLnBrk="1" latinLnBrk="0" hangingPunct="1">
                        <a:defRPr sz="2400" b="1" kern="1200">
                          <a:solidFill>
                            <a:schemeClr val="lt1"/>
                          </a:solidFill>
                          <a:latin typeface="Calibri"/>
                        </a:defRPr>
                      </a:lvl6pPr>
                      <a:lvl7pPr marL="3657509" algn="l" defTabSz="609585" rtl="0" eaLnBrk="1" latinLnBrk="0" hangingPunct="1">
                        <a:defRPr sz="2400" b="1" kern="1200">
                          <a:solidFill>
                            <a:schemeClr val="lt1"/>
                          </a:solidFill>
                          <a:latin typeface="Calibri"/>
                        </a:defRPr>
                      </a:lvl7pPr>
                      <a:lvl8pPr marL="4267093" algn="l" defTabSz="609585" rtl="0" eaLnBrk="1" latinLnBrk="0" hangingPunct="1">
                        <a:defRPr sz="2400" b="1" kern="1200">
                          <a:solidFill>
                            <a:schemeClr val="lt1"/>
                          </a:solidFill>
                          <a:latin typeface="Calibri"/>
                        </a:defRPr>
                      </a:lvl8pPr>
                      <a:lvl9pPr marL="4876678" algn="l" defTabSz="609585" rtl="0" eaLnBrk="1" latinLnBrk="0" hangingPunct="1">
                        <a:defRPr sz="2400" b="1" kern="1200">
                          <a:solidFill>
                            <a:schemeClr val="lt1"/>
                          </a:solidFill>
                          <a:latin typeface="Calibri"/>
                        </a:defRPr>
                      </a:lvl9pPr>
                    </a:lstStyle>
                    <a:p>
                      <a:pPr algn="ctr"/>
                      <a:r>
                        <a:rPr lang="en-US" sz="2000" dirty="0"/>
                        <a:t>Initial (q0q1)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22539"/>
                    </a:solidFill>
                  </a:tcPr>
                </a:tc>
                <a:tc>
                  <a:txBody>
                    <a:bodyPr/>
                    <a:lstStyle>
                      <a:lvl1pPr marL="0" algn="l" defTabSz="609585" rtl="0" eaLnBrk="1" latinLnBrk="0" hangingPunct="1">
                        <a:defRPr sz="2400" b="1" kern="1200">
                          <a:solidFill>
                            <a:schemeClr val="lt1"/>
                          </a:solidFill>
                          <a:latin typeface="Calibri"/>
                        </a:defRPr>
                      </a:lvl1pPr>
                      <a:lvl2pPr marL="609585" algn="l" defTabSz="609585" rtl="0" eaLnBrk="1" latinLnBrk="0" hangingPunct="1">
                        <a:defRPr sz="2400" b="1" kern="1200">
                          <a:solidFill>
                            <a:schemeClr val="lt1"/>
                          </a:solidFill>
                          <a:latin typeface="Calibri"/>
                        </a:defRPr>
                      </a:lvl2pPr>
                      <a:lvl3pPr marL="1219170" algn="l" defTabSz="609585" rtl="0" eaLnBrk="1" latinLnBrk="0" hangingPunct="1">
                        <a:defRPr sz="2400" b="1" kern="1200">
                          <a:solidFill>
                            <a:schemeClr val="lt1"/>
                          </a:solidFill>
                          <a:latin typeface="Calibri"/>
                        </a:defRPr>
                      </a:lvl3pPr>
                      <a:lvl4pPr marL="1828754" algn="l" defTabSz="609585" rtl="0" eaLnBrk="1" latinLnBrk="0" hangingPunct="1">
                        <a:defRPr sz="2400" b="1" kern="1200">
                          <a:solidFill>
                            <a:schemeClr val="lt1"/>
                          </a:solidFill>
                          <a:latin typeface="Calibri"/>
                        </a:defRPr>
                      </a:lvl4pPr>
                      <a:lvl5pPr marL="2438339" algn="l" defTabSz="609585" rtl="0" eaLnBrk="1" latinLnBrk="0" hangingPunct="1">
                        <a:defRPr sz="2400" b="1" kern="1200">
                          <a:solidFill>
                            <a:schemeClr val="lt1"/>
                          </a:solidFill>
                          <a:latin typeface="Calibri"/>
                        </a:defRPr>
                      </a:lvl5pPr>
                      <a:lvl6pPr marL="3047924" algn="l" defTabSz="609585" rtl="0" eaLnBrk="1" latinLnBrk="0" hangingPunct="1">
                        <a:defRPr sz="2400" b="1" kern="1200">
                          <a:solidFill>
                            <a:schemeClr val="lt1"/>
                          </a:solidFill>
                          <a:latin typeface="Calibri"/>
                        </a:defRPr>
                      </a:lvl6pPr>
                      <a:lvl7pPr marL="3657509" algn="l" defTabSz="609585" rtl="0" eaLnBrk="1" latinLnBrk="0" hangingPunct="1">
                        <a:defRPr sz="2400" b="1" kern="1200">
                          <a:solidFill>
                            <a:schemeClr val="lt1"/>
                          </a:solidFill>
                          <a:latin typeface="Calibri"/>
                        </a:defRPr>
                      </a:lvl7pPr>
                      <a:lvl8pPr marL="4267093" algn="l" defTabSz="609585" rtl="0" eaLnBrk="1" latinLnBrk="0" hangingPunct="1">
                        <a:defRPr sz="2400" b="1" kern="1200">
                          <a:solidFill>
                            <a:schemeClr val="lt1"/>
                          </a:solidFill>
                          <a:latin typeface="Calibri"/>
                        </a:defRPr>
                      </a:lvl8pPr>
                      <a:lvl9pPr marL="4876678" algn="l" defTabSz="609585" rtl="0" eaLnBrk="1" latinLnBrk="0" hangingPunct="1">
                        <a:defRPr sz="2400" b="1" kern="1200">
                          <a:solidFill>
                            <a:schemeClr val="lt1"/>
                          </a:solidFill>
                          <a:latin typeface="Calibri"/>
                        </a:defRPr>
                      </a:lvl9pPr>
                    </a:lstStyle>
                    <a:p>
                      <a:pPr algn="ctr"/>
                      <a:r>
                        <a:rPr lang="en-US" sz="2000" dirty="0"/>
                        <a:t>Final (q0q1)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22539"/>
                    </a:solidFill>
                  </a:tcPr>
                </a:tc>
                <a:extLst>
                  <a:ext uri="{0D108BD9-81ED-4DB2-BD59-A6C34878D82A}">
                    <a16:rowId xmlns:a16="http://schemas.microsoft.com/office/drawing/2014/main" val="10000"/>
                  </a:ext>
                </a:extLst>
              </a:tr>
              <a:tr h="398978">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algn="ctr"/>
                      <a:r>
                        <a:rPr lang="en-US" sz="2000" dirty="0">
                          <a:solidFill>
                            <a:srgbClr val="104210"/>
                          </a:solidFill>
                        </a:rPr>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2000" dirty="0">
                          <a:solidFill>
                            <a:srgbClr val="104210"/>
                          </a:solidFill>
                        </a:rPr>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98978">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algn="ctr"/>
                      <a:r>
                        <a:rPr lang="en-US" sz="2000" dirty="0">
                          <a:solidFill>
                            <a:srgbClr val="104210"/>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algn="ctr"/>
                      <a:r>
                        <a:rPr lang="en-US" sz="2000" dirty="0">
                          <a:solidFill>
                            <a:srgbClr val="104210"/>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98978">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algn="ctr"/>
                      <a:r>
                        <a:rPr lang="en-US" sz="2000" dirty="0">
                          <a:solidFill>
                            <a:srgbClr val="104210"/>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algn="ctr"/>
                      <a:r>
                        <a:rPr lang="en-US" sz="2000" dirty="0">
                          <a:solidFill>
                            <a:srgbClr val="104210"/>
                          </a:solidFill>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98978">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2000" dirty="0">
                          <a:solidFill>
                            <a:srgbClr val="104210"/>
                          </a:solidFill>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2000" dirty="0">
                          <a:solidFill>
                            <a:srgbClr val="104210"/>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sp>
        <p:nvSpPr>
          <p:cNvPr id="21" name="Rectangle 20">
            <a:extLst>
              <a:ext uri="{FF2B5EF4-FFF2-40B4-BE49-F238E27FC236}">
                <a16:creationId xmlns:a16="http://schemas.microsoft.com/office/drawing/2014/main" id="{4E0D6D2B-1DBC-945C-8768-5E333735D667}"/>
              </a:ext>
            </a:extLst>
          </p:cNvPr>
          <p:cNvSpPr/>
          <p:nvPr/>
        </p:nvSpPr>
        <p:spPr>
          <a:xfrm>
            <a:off x="8056302" y="4339891"/>
            <a:ext cx="1238301" cy="3491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09EE104-53B0-BCDC-6A05-C7323BD446AA}"/>
              </a:ext>
            </a:extLst>
          </p:cNvPr>
          <p:cNvSpPr/>
          <p:nvPr/>
        </p:nvSpPr>
        <p:spPr>
          <a:xfrm>
            <a:off x="8003898" y="4766703"/>
            <a:ext cx="1238301" cy="3491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CDC1A52-8C12-D650-9ECD-4A8A75E1DA10}"/>
              </a:ext>
            </a:extLst>
          </p:cNvPr>
          <p:cNvSpPr/>
          <p:nvPr/>
        </p:nvSpPr>
        <p:spPr>
          <a:xfrm>
            <a:off x="8003898" y="5156060"/>
            <a:ext cx="1238301" cy="3491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DEA0796-DB0C-2626-4B94-17461208D5DD}"/>
              </a:ext>
            </a:extLst>
          </p:cNvPr>
          <p:cNvSpPr/>
          <p:nvPr/>
        </p:nvSpPr>
        <p:spPr>
          <a:xfrm>
            <a:off x="8051902" y="5555823"/>
            <a:ext cx="1238301" cy="3491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7237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8" grpId="0"/>
      <p:bldP spid="19" grpId="0"/>
      <p:bldP spid="21" grpId="0" animBg="1"/>
      <p:bldP spid="22" grpId="0" animBg="1"/>
      <p:bldP spid="23" grpId="0" animBg="1"/>
      <p:bldP spid="2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CNOT As A Matrix</a:t>
            </a:r>
          </a:p>
        </p:txBody>
      </p:sp>
      <p:sp>
        <p:nvSpPr>
          <p:cNvPr id="8" name="TextBox 7">
            <a:extLst>
              <a:ext uri="{FF2B5EF4-FFF2-40B4-BE49-F238E27FC236}">
                <a16:creationId xmlns:a16="http://schemas.microsoft.com/office/drawing/2014/main" id="{0867DB99-49B8-92B4-DEEC-ADA6D8375FCB}"/>
              </a:ext>
            </a:extLst>
          </p:cNvPr>
          <p:cNvSpPr txBox="1"/>
          <p:nvPr/>
        </p:nvSpPr>
        <p:spPr>
          <a:xfrm>
            <a:off x="-885" y="6126610"/>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How to use this matrix notation?</a:t>
            </a:r>
          </a:p>
        </p:txBody>
      </p:sp>
      <p:graphicFrame>
        <p:nvGraphicFramePr>
          <p:cNvPr id="20" name="Table 19">
            <a:extLst>
              <a:ext uri="{FF2B5EF4-FFF2-40B4-BE49-F238E27FC236}">
                <a16:creationId xmlns:a16="http://schemas.microsoft.com/office/drawing/2014/main" id="{2E8B7556-3616-FD70-2E3D-4617748236A9}"/>
              </a:ext>
            </a:extLst>
          </p:cNvPr>
          <p:cNvGraphicFramePr>
            <a:graphicFrameLocks noGrp="1"/>
          </p:cNvGraphicFramePr>
          <p:nvPr>
            <p:extLst>
              <p:ext uri="{D42A27DB-BD31-4B8C-83A1-F6EECF244321}">
                <p14:modId xmlns:p14="http://schemas.microsoft.com/office/powerpoint/2010/main" val="2918486949"/>
              </p:ext>
            </p:extLst>
          </p:nvPr>
        </p:nvGraphicFramePr>
        <p:xfrm>
          <a:off x="115466" y="1229134"/>
          <a:ext cx="3583665" cy="2056723"/>
        </p:xfrm>
        <a:graphic>
          <a:graphicData uri="http://schemas.openxmlformats.org/drawingml/2006/table">
            <a:tbl>
              <a:tblPr firstRow="1" bandRow="1"/>
              <a:tblGrid>
                <a:gridCol w="1644946">
                  <a:extLst>
                    <a:ext uri="{9D8B030D-6E8A-4147-A177-3AD203B41FA5}">
                      <a16:colId xmlns:a16="http://schemas.microsoft.com/office/drawing/2014/main" val="20000"/>
                    </a:ext>
                  </a:extLst>
                </a:gridCol>
                <a:gridCol w="1938719">
                  <a:extLst>
                    <a:ext uri="{9D8B030D-6E8A-4147-A177-3AD203B41FA5}">
                      <a16:colId xmlns:a16="http://schemas.microsoft.com/office/drawing/2014/main" val="20002"/>
                    </a:ext>
                  </a:extLst>
                </a:gridCol>
              </a:tblGrid>
              <a:tr h="460811">
                <a:tc>
                  <a:txBody>
                    <a:bodyPr/>
                    <a:lstStyle>
                      <a:lvl1pPr marL="0" algn="l" defTabSz="609585" rtl="0" eaLnBrk="1" latinLnBrk="0" hangingPunct="1">
                        <a:defRPr sz="2400" b="1" kern="1200">
                          <a:solidFill>
                            <a:schemeClr val="lt1"/>
                          </a:solidFill>
                          <a:latin typeface="Calibri"/>
                        </a:defRPr>
                      </a:lvl1pPr>
                      <a:lvl2pPr marL="609585" algn="l" defTabSz="609585" rtl="0" eaLnBrk="1" latinLnBrk="0" hangingPunct="1">
                        <a:defRPr sz="2400" b="1" kern="1200">
                          <a:solidFill>
                            <a:schemeClr val="lt1"/>
                          </a:solidFill>
                          <a:latin typeface="Calibri"/>
                        </a:defRPr>
                      </a:lvl2pPr>
                      <a:lvl3pPr marL="1219170" algn="l" defTabSz="609585" rtl="0" eaLnBrk="1" latinLnBrk="0" hangingPunct="1">
                        <a:defRPr sz="2400" b="1" kern="1200">
                          <a:solidFill>
                            <a:schemeClr val="lt1"/>
                          </a:solidFill>
                          <a:latin typeface="Calibri"/>
                        </a:defRPr>
                      </a:lvl3pPr>
                      <a:lvl4pPr marL="1828754" algn="l" defTabSz="609585" rtl="0" eaLnBrk="1" latinLnBrk="0" hangingPunct="1">
                        <a:defRPr sz="2400" b="1" kern="1200">
                          <a:solidFill>
                            <a:schemeClr val="lt1"/>
                          </a:solidFill>
                          <a:latin typeface="Calibri"/>
                        </a:defRPr>
                      </a:lvl4pPr>
                      <a:lvl5pPr marL="2438339" algn="l" defTabSz="609585" rtl="0" eaLnBrk="1" latinLnBrk="0" hangingPunct="1">
                        <a:defRPr sz="2400" b="1" kern="1200">
                          <a:solidFill>
                            <a:schemeClr val="lt1"/>
                          </a:solidFill>
                          <a:latin typeface="Calibri"/>
                        </a:defRPr>
                      </a:lvl5pPr>
                      <a:lvl6pPr marL="3047924" algn="l" defTabSz="609585" rtl="0" eaLnBrk="1" latinLnBrk="0" hangingPunct="1">
                        <a:defRPr sz="2400" b="1" kern="1200">
                          <a:solidFill>
                            <a:schemeClr val="lt1"/>
                          </a:solidFill>
                          <a:latin typeface="Calibri"/>
                        </a:defRPr>
                      </a:lvl6pPr>
                      <a:lvl7pPr marL="3657509" algn="l" defTabSz="609585" rtl="0" eaLnBrk="1" latinLnBrk="0" hangingPunct="1">
                        <a:defRPr sz="2400" b="1" kern="1200">
                          <a:solidFill>
                            <a:schemeClr val="lt1"/>
                          </a:solidFill>
                          <a:latin typeface="Calibri"/>
                        </a:defRPr>
                      </a:lvl7pPr>
                      <a:lvl8pPr marL="4267093" algn="l" defTabSz="609585" rtl="0" eaLnBrk="1" latinLnBrk="0" hangingPunct="1">
                        <a:defRPr sz="2400" b="1" kern="1200">
                          <a:solidFill>
                            <a:schemeClr val="lt1"/>
                          </a:solidFill>
                          <a:latin typeface="Calibri"/>
                        </a:defRPr>
                      </a:lvl8pPr>
                      <a:lvl9pPr marL="4876678" algn="l" defTabSz="609585" rtl="0" eaLnBrk="1" latinLnBrk="0" hangingPunct="1">
                        <a:defRPr sz="2400" b="1" kern="1200">
                          <a:solidFill>
                            <a:schemeClr val="lt1"/>
                          </a:solidFill>
                          <a:latin typeface="Calibri"/>
                        </a:defRPr>
                      </a:lvl9pPr>
                    </a:lstStyle>
                    <a:p>
                      <a:pPr algn="ctr"/>
                      <a:r>
                        <a:rPr lang="en-US" sz="2000" dirty="0"/>
                        <a:t>Initial (q0q1)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22539"/>
                    </a:solidFill>
                  </a:tcPr>
                </a:tc>
                <a:tc>
                  <a:txBody>
                    <a:bodyPr/>
                    <a:lstStyle>
                      <a:lvl1pPr marL="0" algn="l" defTabSz="609585" rtl="0" eaLnBrk="1" latinLnBrk="0" hangingPunct="1">
                        <a:defRPr sz="2400" b="1" kern="1200">
                          <a:solidFill>
                            <a:schemeClr val="lt1"/>
                          </a:solidFill>
                          <a:latin typeface="Calibri"/>
                        </a:defRPr>
                      </a:lvl1pPr>
                      <a:lvl2pPr marL="609585" algn="l" defTabSz="609585" rtl="0" eaLnBrk="1" latinLnBrk="0" hangingPunct="1">
                        <a:defRPr sz="2400" b="1" kern="1200">
                          <a:solidFill>
                            <a:schemeClr val="lt1"/>
                          </a:solidFill>
                          <a:latin typeface="Calibri"/>
                        </a:defRPr>
                      </a:lvl2pPr>
                      <a:lvl3pPr marL="1219170" algn="l" defTabSz="609585" rtl="0" eaLnBrk="1" latinLnBrk="0" hangingPunct="1">
                        <a:defRPr sz="2400" b="1" kern="1200">
                          <a:solidFill>
                            <a:schemeClr val="lt1"/>
                          </a:solidFill>
                          <a:latin typeface="Calibri"/>
                        </a:defRPr>
                      </a:lvl3pPr>
                      <a:lvl4pPr marL="1828754" algn="l" defTabSz="609585" rtl="0" eaLnBrk="1" latinLnBrk="0" hangingPunct="1">
                        <a:defRPr sz="2400" b="1" kern="1200">
                          <a:solidFill>
                            <a:schemeClr val="lt1"/>
                          </a:solidFill>
                          <a:latin typeface="Calibri"/>
                        </a:defRPr>
                      </a:lvl4pPr>
                      <a:lvl5pPr marL="2438339" algn="l" defTabSz="609585" rtl="0" eaLnBrk="1" latinLnBrk="0" hangingPunct="1">
                        <a:defRPr sz="2400" b="1" kern="1200">
                          <a:solidFill>
                            <a:schemeClr val="lt1"/>
                          </a:solidFill>
                          <a:latin typeface="Calibri"/>
                        </a:defRPr>
                      </a:lvl5pPr>
                      <a:lvl6pPr marL="3047924" algn="l" defTabSz="609585" rtl="0" eaLnBrk="1" latinLnBrk="0" hangingPunct="1">
                        <a:defRPr sz="2400" b="1" kern="1200">
                          <a:solidFill>
                            <a:schemeClr val="lt1"/>
                          </a:solidFill>
                          <a:latin typeface="Calibri"/>
                        </a:defRPr>
                      </a:lvl6pPr>
                      <a:lvl7pPr marL="3657509" algn="l" defTabSz="609585" rtl="0" eaLnBrk="1" latinLnBrk="0" hangingPunct="1">
                        <a:defRPr sz="2400" b="1" kern="1200">
                          <a:solidFill>
                            <a:schemeClr val="lt1"/>
                          </a:solidFill>
                          <a:latin typeface="Calibri"/>
                        </a:defRPr>
                      </a:lvl7pPr>
                      <a:lvl8pPr marL="4267093" algn="l" defTabSz="609585" rtl="0" eaLnBrk="1" latinLnBrk="0" hangingPunct="1">
                        <a:defRPr sz="2400" b="1" kern="1200">
                          <a:solidFill>
                            <a:schemeClr val="lt1"/>
                          </a:solidFill>
                          <a:latin typeface="Calibri"/>
                        </a:defRPr>
                      </a:lvl8pPr>
                      <a:lvl9pPr marL="4876678" algn="l" defTabSz="609585" rtl="0" eaLnBrk="1" latinLnBrk="0" hangingPunct="1">
                        <a:defRPr sz="2400" b="1" kern="1200">
                          <a:solidFill>
                            <a:schemeClr val="lt1"/>
                          </a:solidFill>
                          <a:latin typeface="Calibri"/>
                        </a:defRPr>
                      </a:lvl9pPr>
                    </a:lstStyle>
                    <a:p>
                      <a:pPr algn="ctr"/>
                      <a:r>
                        <a:rPr lang="en-US" sz="2000" dirty="0"/>
                        <a:t>Final (q0q1)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22539"/>
                    </a:solidFill>
                  </a:tcPr>
                </a:tc>
                <a:extLst>
                  <a:ext uri="{0D108BD9-81ED-4DB2-BD59-A6C34878D82A}">
                    <a16:rowId xmlns:a16="http://schemas.microsoft.com/office/drawing/2014/main" val="10000"/>
                  </a:ext>
                </a:extLst>
              </a:tr>
              <a:tr h="398978">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algn="ctr"/>
                      <a:r>
                        <a:rPr lang="en-US" sz="2000" dirty="0">
                          <a:solidFill>
                            <a:srgbClr val="104210"/>
                          </a:solidFill>
                        </a:rPr>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2000" dirty="0">
                          <a:solidFill>
                            <a:srgbClr val="104210"/>
                          </a:solidFill>
                        </a:rPr>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98978">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algn="ctr"/>
                      <a:r>
                        <a:rPr lang="en-US" sz="2000" dirty="0">
                          <a:solidFill>
                            <a:srgbClr val="104210"/>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algn="ctr"/>
                      <a:r>
                        <a:rPr lang="en-US" sz="2000" dirty="0">
                          <a:solidFill>
                            <a:srgbClr val="104210"/>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98978">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algn="ctr"/>
                      <a:r>
                        <a:rPr lang="en-US" sz="2000" dirty="0">
                          <a:solidFill>
                            <a:srgbClr val="104210"/>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algn="ctr"/>
                      <a:r>
                        <a:rPr lang="en-US" sz="2000" dirty="0">
                          <a:solidFill>
                            <a:srgbClr val="104210"/>
                          </a:solidFill>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98978">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2000" dirty="0">
                          <a:solidFill>
                            <a:srgbClr val="104210"/>
                          </a:solidFill>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2000" dirty="0">
                          <a:solidFill>
                            <a:srgbClr val="104210"/>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2C1994E-EBCD-C7BE-C6BA-287B1618328A}"/>
                  </a:ext>
                </a:extLst>
              </p:cNvPr>
              <p:cNvSpPr txBox="1"/>
              <p:nvPr/>
            </p:nvSpPr>
            <p:spPr>
              <a:xfrm>
                <a:off x="7414836" y="-1452154"/>
                <a:ext cx="4893975" cy="1284647"/>
              </a:xfrm>
              <a:prstGeom prst="rect">
                <a:avLst/>
              </a:prstGeom>
              <a:noFill/>
            </p:spPr>
            <p:txBody>
              <a:bodyPr wrap="square" lIns="0" tIns="0" rIns="0" bIns="0" rtlCol="0" anchor="ctr">
                <a:spAutoFit/>
              </a:bodyPr>
              <a:lstStyle/>
              <a:p>
                <a:pPr lvl="0"/>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𝐶𝑁𝑂𝑇</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qAr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qAr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b="0" i="1" smtClean="0">
                                    <a:solidFill>
                                      <a:srgbClr val="002060"/>
                                    </a:solidFill>
                                    <a:latin typeface="Cambria Math" panose="02040503050406030204" pitchFamily="18" charset="0"/>
                                  </a:rPr>
                                  <m:t>0</m:t>
                                </m:r>
                              </m:e>
                            </m:mr>
                            <m:mr>
                              <m:e>
                                <m:eqArr>
                                  <m:eqArrPr>
                                    <m:ctrlPr>
                                      <a:rPr lang="en-US" sz="2400" i="1">
                                        <a:solidFill>
                                          <a:srgbClr val="002060"/>
                                        </a:solidFill>
                                        <a:latin typeface="Cambria Math" panose="02040503050406030204" pitchFamily="18" charset="0"/>
                                      </a:rPr>
                                    </m:ctrlPr>
                                  </m:eqArrPr>
                                  <m:e>
                                    <m:r>
                                      <a:rPr lang="en-US" sz="2400" i="1">
                                        <a:solidFill>
                                          <a:srgbClr val="002060"/>
                                        </a:solidFill>
                                        <a:latin typeface="Cambria Math" panose="02040503050406030204" pitchFamily="18" charset="0"/>
                                      </a:rPr>
                                      <m:t>0</m:t>
                                    </m:r>
                                  </m:e>
                                  <m:e>
                                    <m:r>
                                      <a:rPr lang="en-US" sz="2400" i="1">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1</m:t>
                                    </m:r>
                                  </m:e>
                                </m:eqArr>
                              </m:e>
                            </m:mr>
                          </m:m>
                          <m:r>
                            <a:rPr lang="en-US" sz="2400" i="1">
                              <a:solidFill>
                                <a:srgbClr val="002060"/>
                              </a:solidFill>
                              <a:latin typeface="Cambria Math" panose="02040503050406030204" pitchFamily="18" charset="0"/>
                            </a:rPr>
                            <m:t>   </m:t>
                          </m:r>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i="1">
                                    <a:solidFill>
                                      <a:srgbClr val="002060"/>
                                    </a:solidFill>
                                    <a:latin typeface="Cambria Math" panose="02040503050406030204" pitchFamily="18" charset="0"/>
                                  </a:rPr>
                                  <m:t>0</m:t>
                                </m:r>
                              </m:e>
                            </m:mr>
                            <m:mr>
                              <m:e>
                                <m:eqArr>
                                  <m:eqArrPr>
                                    <m:ctrlPr>
                                      <a:rPr lang="en-US" sz="2400" i="1">
                                        <a:solidFill>
                                          <a:srgbClr val="002060"/>
                                        </a:solidFill>
                                        <a:latin typeface="Cambria Math" panose="02040503050406030204" pitchFamily="18" charset="0"/>
                                      </a:rPr>
                                    </m:ctrlPr>
                                  </m:eqArrPr>
                                  <m:e>
                                    <m:r>
                                      <a:rPr lang="en-US" sz="2400" b="0" i="1" smtClean="0">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1</m:t>
                                    </m:r>
                                  </m:e>
                                  <m:e>
                                    <m:r>
                                      <a:rPr lang="en-US" sz="2400" i="1">
                                        <a:solidFill>
                                          <a:srgbClr val="002060"/>
                                        </a:solidFill>
                                        <a:latin typeface="Cambria Math" panose="02040503050406030204" pitchFamily="18" charset="0"/>
                                      </a:rPr>
                                      <m:t>0</m:t>
                                    </m:r>
                                  </m:e>
                                </m:eqAr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14" name="TextBox 13">
                <a:extLst>
                  <a:ext uri="{FF2B5EF4-FFF2-40B4-BE49-F238E27FC236}">
                    <a16:creationId xmlns:a16="http://schemas.microsoft.com/office/drawing/2014/main" id="{52C1994E-EBCD-C7BE-C6BA-287B1618328A}"/>
                  </a:ext>
                </a:extLst>
              </p:cNvPr>
              <p:cNvSpPr txBox="1">
                <a:spLocks noRot="1" noChangeAspect="1" noMove="1" noResize="1" noEditPoints="1" noAdjustHandles="1" noChangeArrowheads="1" noChangeShapeType="1" noTextEdit="1"/>
              </p:cNvSpPr>
              <p:nvPr/>
            </p:nvSpPr>
            <p:spPr>
              <a:xfrm>
                <a:off x="7414836" y="-1452154"/>
                <a:ext cx="4893975" cy="1284647"/>
              </a:xfrm>
              <a:prstGeom prst="rect">
                <a:avLst/>
              </a:prstGeom>
              <a:blipFill>
                <a:blip r:embed="rId3"/>
                <a:stretch>
                  <a:fillRect b="-7767"/>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B826640B-27E7-4008-5520-7A90F1759EDC}"/>
              </a:ext>
            </a:extLst>
          </p:cNvPr>
          <p:cNvSpPr/>
          <p:nvPr/>
        </p:nvSpPr>
        <p:spPr>
          <a:xfrm>
            <a:off x="7602381" y="4115369"/>
            <a:ext cx="1289724" cy="14749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FE573C3-1084-37AB-6DCF-03F3C371B27D}"/>
                  </a:ext>
                </a:extLst>
              </p:cNvPr>
              <p:cNvSpPr txBox="1"/>
              <p:nvPr/>
            </p:nvSpPr>
            <p:spPr>
              <a:xfrm>
                <a:off x="3317034" y="1579149"/>
                <a:ext cx="3238937" cy="1360629"/>
              </a:xfrm>
              <a:prstGeom prst="rect">
                <a:avLst/>
              </a:prstGeom>
              <a:noFill/>
            </p:spPr>
            <p:txBody>
              <a:bodyPr wrap="square" lIns="0" tIns="0" rIns="0" bIns="0" rtlCol="0" anchor="ctr">
                <a:spAutoFit/>
              </a:bodyPr>
              <a:lstStyle/>
              <a:p>
                <a:pPr lvl="0"/>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e/>
                                  <m:e/>
                                </m:eqAr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e/>
                                  <m:e/>
                                </m:eqAr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lang="en-US" sz="2400" i="1">
                                  <a:solidFill>
                                    <a:srgbClr val="002060"/>
                                  </a:solidFill>
                                  <a:latin typeface="Cambria Math" panose="02040503050406030204" pitchFamily="18" charset="0"/>
                                </a:rPr>
                              </m:ctrlPr>
                            </m:mPr>
                            <m:mr>
                              <m:e/>
                            </m:mr>
                            <m:mr>
                              <m:e>
                                <m:eqArr>
                                  <m:eqArrPr>
                                    <m:ctrlPr>
                                      <a:rPr lang="en-US" sz="2400" i="1" smtClean="0">
                                        <a:solidFill>
                                          <a:srgbClr val="002060"/>
                                        </a:solidFill>
                                        <a:latin typeface="Cambria Math" panose="02040503050406030204" pitchFamily="18" charset="0"/>
                                      </a:rPr>
                                    </m:ctrlPr>
                                  </m:eqArrPr>
                                  <m:e/>
                                  <m:e/>
                                  <m:e/>
                                </m:eqArr>
                              </m:e>
                            </m:mr>
                          </m:m>
                          <m:r>
                            <a:rPr lang="en-US" sz="2400" i="1">
                              <a:solidFill>
                                <a:srgbClr val="002060"/>
                              </a:solidFill>
                              <a:latin typeface="Cambria Math" panose="02040503050406030204" pitchFamily="18" charset="0"/>
                            </a:rPr>
                            <m:t>   </m:t>
                          </m:r>
                          <m:m>
                            <m:mPr>
                              <m:mcs>
                                <m:mc>
                                  <m:mcPr>
                                    <m:count m:val="1"/>
                                    <m:mcJc m:val="center"/>
                                  </m:mcPr>
                                </m:mc>
                              </m:mcs>
                              <m:ctrlPr>
                                <a:rPr lang="en-US" sz="2400" i="1">
                                  <a:solidFill>
                                    <a:srgbClr val="002060"/>
                                  </a:solidFill>
                                  <a:latin typeface="Cambria Math" panose="02040503050406030204" pitchFamily="18" charset="0"/>
                                </a:rPr>
                              </m:ctrlPr>
                            </m:mPr>
                            <m:mr>
                              <m:e/>
                            </m:mr>
                            <m:mr>
                              <m:e>
                                <m:eqArr>
                                  <m:eqArrPr>
                                    <m:ctrlPr>
                                      <a:rPr lang="en-US" sz="2400" i="1">
                                        <a:solidFill>
                                          <a:srgbClr val="002060"/>
                                        </a:solidFill>
                                        <a:latin typeface="Cambria Math" panose="02040503050406030204" pitchFamily="18" charset="0"/>
                                      </a:rPr>
                                    </m:ctrlPr>
                                  </m:eqArrPr>
                                  <m:e/>
                                  <m:e/>
                                  <m:e/>
                                </m:eqAr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21" name="TextBox 20">
                <a:extLst>
                  <a:ext uri="{FF2B5EF4-FFF2-40B4-BE49-F238E27FC236}">
                    <a16:creationId xmlns:a16="http://schemas.microsoft.com/office/drawing/2014/main" id="{0FE573C3-1084-37AB-6DCF-03F3C371B27D}"/>
                  </a:ext>
                </a:extLst>
              </p:cNvPr>
              <p:cNvSpPr txBox="1">
                <a:spLocks noRot="1" noChangeAspect="1" noMove="1" noResize="1" noEditPoints="1" noAdjustHandles="1" noChangeArrowheads="1" noChangeShapeType="1" noTextEdit="1"/>
              </p:cNvSpPr>
              <p:nvPr/>
            </p:nvSpPr>
            <p:spPr>
              <a:xfrm>
                <a:off x="3317034" y="1579149"/>
                <a:ext cx="3238937" cy="1360629"/>
              </a:xfrm>
              <a:prstGeom prst="rect">
                <a:avLst/>
              </a:prstGeom>
              <a:blipFill>
                <a:blip r:embed="rId4"/>
                <a:stretch>
                  <a:fillRect/>
                </a:stretch>
              </a:blipFill>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FDA78243-AD3E-80B9-4E45-553716B1A932}"/>
              </a:ext>
            </a:extLst>
          </p:cNvPr>
          <p:cNvCxnSpPr/>
          <p:nvPr/>
        </p:nvCxnSpPr>
        <p:spPr>
          <a:xfrm flipV="1">
            <a:off x="2218081" y="3657095"/>
            <a:ext cx="7754950" cy="26168"/>
          </a:xfrm>
          <a:prstGeom prst="line">
            <a:avLst/>
          </a:prstGeom>
          <a:ln>
            <a:solidFill>
              <a:srgbClr val="104210"/>
            </a:solidFill>
            <a:prstDash val="dash"/>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7647F62F-4002-B25D-4B8C-4E6895E48259}"/>
              </a:ext>
            </a:extLst>
          </p:cNvPr>
          <p:cNvSpPr/>
          <p:nvPr/>
        </p:nvSpPr>
        <p:spPr>
          <a:xfrm>
            <a:off x="6095556" y="1282064"/>
            <a:ext cx="6400800" cy="2308324"/>
          </a:xfrm>
          <a:prstGeom prst="rect">
            <a:avLst/>
          </a:prstGeom>
        </p:spPr>
        <p:txBody>
          <a:bodyPr wrap="square">
            <a:spAutoFit/>
          </a:bodyPr>
          <a:lstStyle/>
          <a:p>
            <a:pPr marL="342900" marR="0" lvl="0" indent="-342900" defTabSz="342900" eaLnBrk="1" fontAlgn="auto" latinLnBrk="0" hangingPunct="1">
              <a:lnSpc>
                <a:spcPct val="90000"/>
              </a:lnSpc>
              <a:spcBef>
                <a:spcPct val="20000"/>
              </a:spcBef>
              <a:spcAft>
                <a:spcPts val="0"/>
              </a:spcAft>
              <a:buClrTx/>
              <a:buSzTx/>
              <a:buFont typeface="Arial" panose="020B0604020202020204" pitchFamily="34" charset="0"/>
              <a:buChar char="•"/>
              <a:tabLst/>
              <a:defRPr/>
            </a:pPr>
            <a:r>
              <a:rPr lang="en-US" altLang="zh-CN" sz="2400" kern="0" dirty="0">
                <a:solidFill>
                  <a:srgbClr val="002060"/>
                </a:solidFill>
              </a:rPr>
              <a:t>4 input states and 4 output states- 4x4 matrix</a:t>
            </a:r>
          </a:p>
          <a:p>
            <a:pPr marL="342900" marR="0" lvl="0" indent="-342900" defTabSz="342900" eaLnBrk="1" fontAlgn="auto" latinLnBrk="0" hangingPunct="1">
              <a:lnSpc>
                <a:spcPct val="90000"/>
              </a:lnSpc>
              <a:spcBef>
                <a:spcPct val="20000"/>
              </a:spcBef>
              <a:spcAft>
                <a:spcPts val="0"/>
              </a:spcAft>
              <a:buClrTx/>
              <a:buSzTx/>
              <a:buFont typeface="Arial" panose="020B0604020202020204" pitchFamily="34" charset="0"/>
              <a:buChar char="•"/>
              <a:tabLst/>
              <a:defRPr/>
            </a:pPr>
            <a:r>
              <a:rPr lang="en-US" altLang="zh-CN" sz="2400" kern="0" baseline="0" dirty="0">
                <a:solidFill>
                  <a:srgbClr val="002060"/>
                </a:solidFill>
              </a:rPr>
              <a:t>Row </a:t>
            </a:r>
            <a:r>
              <a:rPr lang="en-US" altLang="zh-CN" sz="2400" kern="0" dirty="0">
                <a:solidFill>
                  <a:srgbClr val="002060"/>
                </a:solidFill>
              </a:rPr>
              <a:t>index corresponds to input state</a:t>
            </a:r>
          </a:p>
          <a:p>
            <a:pPr marL="342900" marR="0" lvl="0" indent="-342900" defTabSz="342900" eaLnBrk="1" fontAlgn="auto" latinLnBrk="0" hangingPunct="1">
              <a:lnSpc>
                <a:spcPct val="90000"/>
              </a:lnSpc>
              <a:spcBef>
                <a:spcPct val="20000"/>
              </a:spcBef>
              <a:spcAft>
                <a:spcPts val="0"/>
              </a:spcAft>
              <a:buClrTx/>
              <a:buSzTx/>
              <a:buFont typeface="Arial" panose="020B0604020202020204" pitchFamily="34" charset="0"/>
              <a:buChar char="•"/>
              <a:tabLst/>
              <a:defRPr/>
            </a:pPr>
            <a:r>
              <a:rPr kumimoji="0" lang="en-US" altLang="zh-CN" sz="2400" b="0" i="0" u="none" strike="noStrike" kern="0" cap="none" spc="0" normalizeH="0" baseline="0" noProof="0" dirty="0">
                <a:ln>
                  <a:noFill/>
                </a:ln>
                <a:solidFill>
                  <a:srgbClr val="002060"/>
                </a:solidFill>
                <a:effectLst/>
                <a:uLnTx/>
                <a:uFillTx/>
              </a:rPr>
              <a:t>Column</a:t>
            </a:r>
            <a:r>
              <a:rPr kumimoji="0" lang="en-US" altLang="zh-CN" sz="2400" b="0" i="0" u="none" strike="noStrike" kern="0" cap="none" spc="0" normalizeH="0" noProof="0" dirty="0">
                <a:ln>
                  <a:noFill/>
                </a:ln>
                <a:solidFill>
                  <a:srgbClr val="002060"/>
                </a:solidFill>
                <a:effectLst/>
                <a:uLnTx/>
                <a:uFillTx/>
              </a:rPr>
              <a:t> index corresponds to output state</a:t>
            </a:r>
          </a:p>
          <a:p>
            <a:pPr marL="342900" marR="0" lvl="0" indent="-342900" defTabSz="342900" eaLnBrk="1" fontAlgn="auto" latinLnBrk="0" hangingPunct="1">
              <a:lnSpc>
                <a:spcPct val="90000"/>
              </a:lnSpc>
              <a:spcBef>
                <a:spcPct val="20000"/>
              </a:spcBef>
              <a:spcAft>
                <a:spcPts val="0"/>
              </a:spcAft>
              <a:buClrTx/>
              <a:buSzTx/>
              <a:buFont typeface="Arial" panose="020B0604020202020204" pitchFamily="34" charset="0"/>
              <a:buChar char="•"/>
              <a:tabLst/>
              <a:defRPr/>
            </a:pPr>
            <a:r>
              <a:rPr lang="en-US" altLang="zh-CN" sz="2400" kern="0" baseline="0" dirty="0">
                <a:solidFill>
                  <a:srgbClr val="002060"/>
                </a:solidFill>
              </a:rPr>
              <a:t>Entry[</a:t>
            </a:r>
            <a:r>
              <a:rPr lang="en-US" altLang="zh-CN" sz="2400" i="1" kern="0" baseline="0" dirty="0">
                <a:solidFill>
                  <a:srgbClr val="002060"/>
                </a:solidFill>
              </a:rPr>
              <a:t>row</a:t>
            </a:r>
            <a:r>
              <a:rPr lang="en-US" altLang="zh-CN" sz="2400" kern="0" baseline="0" dirty="0">
                <a:solidFill>
                  <a:srgbClr val="002060"/>
                </a:solidFill>
              </a:rPr>
              <a:t>][</a:t>
            </a:r>
            <a:r>
              <a:rPr lang="en-US" altLang="zh-CN" sz="2400" i="1" kern="0" baseline="0" dirty="0">
                <a:solidFill>
                  <a:srgbClr val="002060"/>
                </a:solidFill>
              </a:rPr>
              <a:t>col</a:t>
            </a:r>
            <a:r>
              <a:rPr lang="en-US" altLang="zh-CN" sz="2400" kern="0" baseline="0" dirty="0">
                <a:solidFill>
                  <a:srgbClr val="002060"/>
                </a:solidFill>
              </a:rPr>
              <a:t>]</a:t>
            </a:r>
            <a:r>
              <a:rPr lang="en-US" altLang="zh-CN" sz="2400" kern="0" dirty="0">
                <a:solidFill>
                  <a:srgbClr val="002060"/>
                </a:solidFill>
              </a:rPr>
              <a:t> -&gt; probability of obtaining the state corresponding to </a:t>
            </a:r>
            <a:r>
              <a:rPr lang="en-US" altLang="zh-CN" sz="2400" i="1" kern="0" dirty="0">
                <a:solidFill>
                  <a:srgbClr val="002060"/>
                </a:solidFill>
              </a:rPr>
              <a:t>col</a:t>
            </a:r>
            <a:r>
              <a:rPr lang="en-US" altLang="zh-CN" sz="2400" kern="0" dirty="0">
                <a:solidFill>
                  <a:srgbClr val="002060"/>
                </a:solidFill>
              </a:rPr>
              <a:t> if the state corresponding to </a:t>
            </a:r>
            <a:r>
              <a:rPr lang="en-US" altLang="zh-CN" sz="2400" i="1" kern="0" dirty="0">
                <a:solidFill>
                  <a:srgbClr val="002060"/>
                </a:solidFill>
              </a:rPr>
              <a:t>row</a:t>
            </a:r>
            <a:r>
              <a:rPr lang="en-US" altLang="zh-CN" sz="2400" kern="0" dirty="0">
                <a:solidFill>
                  <a:srgbClr val="002060"/>
                </a:solidFill>
              </a:rPr>
              <a:t> is the input</a:t>
            </a:r>
            <a:endParaRPr kumimoji="0" lang="en-US" altLang="zh-CN" sz="2400" b="0" i="0" u="none" strike="noStrike" kern="0" cap="none" spc="0" normalizeH="0" baseline="0" noProof="0" dirty="0">
              <a:ln>
                <a:noFill/>
              </a:ln>
              <a:solidFill>
                <a:srgbClr val="002060"/>
              </a:solidFill>
              <a:effectLst/>
              <a:uLnTx/>
              <a:uFillTx/>
            </a:endParaRPr>
          </a:p>
        </p:txBody>
      </p:sp>
      <p:grpSp>
        <p:nvGrpSpPr>
          <p:cNvPr id="34" name="Group 33">
            <a:extLst>
              <a:ext uri="{FF2B5EF4-FFF2-40B4-BE49-F238E27FC236}">
                <a16:creationId xmlns:a16="http://schemas.microsoft.com/office/drawing/2014/main" id="{5D2E5F40-0B16-6AA3-6775-FEAF61DDB9DA}"/>
              </a:ext>
            </a:extLst>
          </p:cNvPr>
          <p:cNvGrpSpPr/>
          <p:nvPr/>
        </p:nvGrpSpPr>
        <p:grpSpPr>
          <a:xfrm>
            <a:off x="738366" y="4068690"/>
            <a:ext cx="2498416" cy="1735569"/>
            <a:chOff x="146385" y="4220309"/>
            <a:chExt cx="2498416" cy="1735569"/>
          </a:xfrm>
        </p:grpSpPr>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65A9F4D-870B-A093-CADE-6DE75A9D98A8}"/>
                    </a:ext>
                  </a:extLst>
                </p:cNvPr>
                <p:cNvSpPr txBox="1"/>
                <p:nvPr/>
              </p:nvSpPr>
              <p:spPr>
                <a:xfrm>
                  <a:off x="642035" y="4524677"/>
                  <a:ext cx="2002766" cy="1360629"/>
                </a:xfrm>
                <a:prstGeom prst="rect">
                  <a:avLst/>
                </a:prstGeom>
                <a:noFill/>
              </p:spPr>
              <p:txBody>
                <a:bodyPr wrap="square" lIns="0" tIns="0" rIns="0" bIns="0" rtlCol="0" anchor="ctr">
                  <a:spAutoFit/>
                </a:bodyPr>
                <a:lstStyle/>
                <a:p>
                  <a:pPr lvl="0"/>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e/>
                                    <m:e/>
                                  </m:eqAr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e/>
                                    <m:e/>
                                  </m:eqAr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lang="en-US" sz="2400" i="1">
                                    <a:solidFill>
                                      <a:srgbClr val="002060"/>
                                    </a:solidFill>
                                    <a:latin typeface="Cambria Math" panose="02040503050406030204" pitchFamily="18" charset="0"/>
                                  </a:rPr>
                                </m:ctrlPr>
                              </m:mPr>
                              <m:mr>
                                <m:e/>
                              </m:mr>
                              <m:mr>
                                <m:e>
                                  <m:eqArr>
                                    <m:eqArrPr>
                                      <m:ctrlPr>
                                        <a:rPr lang="en-US" sz="2400" i="1" smtClean="0">
                                          <a:solidFill>
                                            <a:srgbClr val="002060"/>
                                          </a:solidFill>
                                          <a:latin typeface="Cambria Math" panose="02040503050406030204" pitchFamily="18" charset="0"/>
                                        </a:rPr>
                                      </m:ctrlPr>
                                    </m:eqArrPr>
                                    <m:e/>
                                    <m:e/>
                                    <m:e/>
                                  </m:eqArr>
                                </m:e>
                              </m:mr>
                            </m:m>
                            <m:r>
                              <a:rPr lang="en-US" sz="2400" i="1">
                                <a:solidFill>
                                  <a:srgbClr val="002060"/>
                                </a:solidFill>
                                <a:latin typeface="Cambria Math" panose="02040503050406030204" pitchFamily="18" charset="0"/>
                              </a:rPr>
                              <m:t>   </m:t>
                            </m:r>
                            <m:m>
                              <m:mPr>
                                <m:mcs>
                                  <m:mc>
                                    <m:mcPr>
                                      <m:count m:val="1"/>
                                      <m:mcJc m:val="center"/>
                                    </m:mcPr>
                                  </m:mc>
                                </m:mcs>
                                <m:ctrlPr>
                                  <a:rPr lang="en-US" sz="2400" i="1">
                                    <a:solidFill>
                                      <a:srgbClr val="002060"/>
                                    </a:solidFill>
                                    <a:latin typeface="Cambria Math" panose="02040503050406030204" pitchFamily="18" charset="0"/>
                                  </a:rPr>
                                </m:ctrlPr>
                              </m:mPr>
                              <m:mr>
                                <m:e/>
                              </m:mr>
                              <m:mr>
                                <m:e>
                                  <m:eqArr>
                                    <m:eqArrPr>
                                      <m:ctrlPr>
                                        <a:rPr lang="en-US" sz="2400" i="1">
                                          <a:solidFill>
                                            <a:srgbClr val="002060"/>
                                          </a:solidFill>
                                          <a:latin typeface="Cambria Math" panose="02040503050406030204" pitchFamily="18" charset="0"/>
                                        </a:rPr>
                                      </m:ctrlPr>
                                    </m:eqArrPr>
                                    <m:e/>
                                    <m:e/>
                                    <m:e/>
                                  </m:eqAr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25" name="TextBox 24">
                  <a:extLst>
                    <a:ext uri="{FF2B5EF4-FFF2-40B4-BE49-F238E27FC236}">
                      <a16:creationId xmlns:a16="http://schemas.microsoft.com/office/drawing/2014/main" id="{565A9F4D-870B-A093-CADE-6DE75A9D98A8}"/>
                    </a:ext>
                  </a:extLst>
                </p:cNvPr>
                <p:cNvSpPr txBox="1">
                  <a:spLocks noRot="1" noChangeAspect="1" noMove="1" noResize="1" noEditPoints="1" noAdjustHandles="1" noChangeArrowheads="1" noChangeShapeType="1" noTextEdit="1"/>
                </p:cNvSpPr>
                <p:nvPr/>
              </p:nvSpPr>
              <p:spPr>
                <a:xfrm>
                  <a:off x="642035" y="4524677"/>
                  <a:ext cx="2002766" cy="1360629"/>
                </a:xfrm>
                <a:prstGeom prst="rect">
                  <a:avLst/>
                </a:prstGeom>
                <a:blipFill>
                  <a:blip r:embed="rId5"/>
                  <a:stretch>
                    <a:fillRect/>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7CEF44F4-D39A-08BD-8218-F3A9CB45D5EA}"/>
                </a:ext>
              </a:extLst>
            </p:cNvPr>
            <p:cNvSpPr/>
            <p:nvPr/>
          </p:nvSpPr>
          <p:spPr>
            <a:xfrm>
              <a:off x="146385" y="4487622"/>
              <a:ext cx="49565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chemeClr val="bg2">
                      <a:lumMod val="40000"/>
                      <a:lumOff val="60000"/>
                    </a:schemeClr>
                  </a:solidFill>
                  <a:effectLst/>
                  <a:uLnTx/>
                  <a:uFillTx/>
                </a:rPr>
                <a:t>00</a:t>
              </a:r>
            </a:p>
          </p:txBody>
        </p:sp>
        <p:sp>
          <p:nvSpPr>
            <p:cNvPr id="27" name="Rectangle 26">
              <a:extLst>
                <a:ext uri="{FF2B5EF4-FFF2-40B4-BE49-F238E27FC236}">
                  <a16:creationId xmlns:a16="http://schemas.microsoft.com/office/drawing/2014/main" id="{2F229AD6-0DE6-C438-21C9-6F2607DD08F3}"/>
                </a:ext>
              </a:extLst>
            </p:cNvPr>
            <p:cNvSpPr/>
            <p:nvPr/>
          </p:nvSpPr>
          <p:spPr>
            <a:xfrm>
              <a:off x="146385" y="4809073"/>
              <a:ext cx="49565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chemeClr val="bg2">
                      <a:lumMod val="40000"/>
                      <a:lumOff val="60000"/>
                    </a:schemeClr>
                  </a:solidFill>
                  <a:effectLst/>
                  <a:uLnTx/>
                  <a:uFillTx/>
                </a:rPr>
                <a:t>01</a:t>
              </a:r>
            </a:p>
          </p:txBody>
        </p:sp>
        <p:sp>
          <p:nvSpPr>
            <p:cNvPr id="28" name="Rectangle 27">
              <a:extLst>
                <a:ext uri="{FF2B5EF4-FFF2-40B4-BE49-F238E27FC236}">
                  <a16:creationId xmlns:a16="http://schemas.microsoft.com/office/drawing/2014/main" id="{7333FEDD-F8B2-A0CE-2F35-D36C91B32A97}"/>
                </a:ext>
              </a:extLst>
            </p:cNvPr>
            <p:cNvSpPr/>
            <p:nvPr/>
          </p:nvSpPr>
          <p:spPr>
            <a:xfrm>
              <a:off x="146385" y="5182821"/>
              <a:ext cx="49565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lang="en-US" altLang="zh-CN" sz="2400" kern="0" dirty="0">
                  <a:solidFill>
                    <a:schemeClr val="bg2">
                      <a:lumMod val="40000"/>
                      <a:lumOff val="60000"/>
                    </a:schemeClr>
                  </a:solidFill>
                </a:rPr>
                <a:t>1</a:t>
              </a:r>
              <a:r>
                <a:rPr kumimoji="0" lang="en-US" altLang="zh-CN" sz="2400" b="0" i="0" u="none" strike="noStrike" kern="0" cap="none" spc="0" normalizeH="0" baseline="0" noProof="0" dirty="0">
                  <a:ln>
                    <a:noFill/>
                  </a:ln>
                  <a:solidFill>
                    <a:schemeClr val="bg2">
                      <a:lumMod val="40000"/>
                      <a:lumOff val="60000"/>
                    </a:schemeClr>
                  </a:solidFill>
                  <a:effectLst/>
                  <a:uLnTx/>
                  <a:uFillTx/>
                </a:rPr>
                <a:t>0</a:t>
              </a:r>
            </a:p>
          </p:txBody>
        </p:sp>
        <p:sp>
          <p:nvSpPr>
            <p:cNvPr id="29" name="Rectangle 28">
              <a:extLst>
                <a:ext uri="{FF2B5EF4-FFF2-40B4-BE49-F238E27FC236}">
                  <a16:creationId xmlns:a16="http://schemas.microsoft.com/office/drawing/2014/main" id="{21E02451-503D-9018-0C0F-14B7E57BC7A8}"/>
                </a:ext>
              </a:extLst>
            </p:cNvPr>
            <p:cNvSpPr/>
            <p:nvPr/>
          </p:nvSpPr>
          <p:spPr>
            <a:xfrm>
              <a:off x="146385" y="5531146"/>
              <a:ext cx="49565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chemeClr val="bg2">
                      <a:lumMod val="40000"/>
                      <a:lumOff val="60000"/>
                    </a:schemeClr>
                  </a:solidFill>
                  <a:effectLst/>
                  <a:uLnTx/>
                  <a:uFillTx/>
                </a:rPr>
                <a:t>11</a:t>
              </a:r>
            </a:p>
          </p:txBody>
        </p:sp>
        <p:sp>
          <p:nvSpPr>
            <p:cNvPr id="30" name="Rectangle 29">
              <a:extLst>
                <a:ext uri="{FF2B5EF4-FFF2-40B4-BE49-F238E27FC236}">
                  <a16:creationId xmlns:a16="http://schemas.microsoft.com/office/drawing/2014/main" id="{735D8DB4-AAD4-1825-DCC3-280D6185185D}"/>
                </a:ext>
              </a:extLst>
            </p:cNvPr>
            <p:cNvSpPr/>
            <p:nvPr/>
          </p:nvSpPr>
          <p:spPr>
            <a:xfrm>
              <a:off x="685800" y="4222078"/>
              <a:ext cx="49565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chemeClr val="bg2">
                      <a:lumMod val="40000"/>
                      <a:lumOff val="60000"/>
                    </a:schemeClr>
                  </a:solidFill>
                  <a:effectLst/>
                  <a:uLnTx/>
                  <a:uFillTx/>
                </a:rPr>
                <a:t>00</a:t>
              </a:r>
            </a:p>
          </p:txBody>
        </p:sp>
        <p:sp>
          <p:nvSpPr>
            <p:cNvPr id="31" name="Rectangle 30">
              <a:extLst>
                <a:ext uri="{FF2B5EF4-FFF2-40B4-BE49-F238E27FC236}">
                  <a16:creationId xmlns:a16="http://schemas.microsoft.com/office/drawing/2014/main" id="{E64ADB07-232A-3CBF-556C-101034A9E8DC}"/>
                </a:ext>
              </a:extLst>
            </p:cNvPr>
            <p:cNvSpPr/>
            <p:nvPr/>
          </p:nvSpPr>
          <p:spPr>
            <a:xfrm>
              <a:off x="1163099" y="4222078"/>
              <a:ext cx="49565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chemeClr val="bg2">
                      <a:lumMod val="40000"/>
                      <a:lumOff val="60000"/>
                    </a:schemeClr>
                  </a:solidFill>
                  <a:effectLst/>
                  <a:uLnTx/>
                  <a:uFillTx/>
                </a:rPr>
                <a:t>01</a:t>
              </a:r>
            </a:p>
          </p:txBody>
        </p:sp>
        <p:sp>
          <p:nvSpPr>
            <p:cNvPr id="32" name="Rectangle 31">
              <a:extLst>
                <a:ext uri="{FF2B5EF4-FFF2-40B4-BE49-F238E27FC236}">
                  <a16:creationId xmlns:a16="http://schemas.microsoft.com/office/drawing/2014/main" id="{8AD7E0EC-8B83-FB53-1418-5A302D7B86A9}"/>
                </a:ext>
              </a:extLst>
            </p:cNvPr>
            <p:cNvSpPr/>
            <p:nvPr/>
          </p:nvSpPr>
          <p:spPr>
            <a:xfrm>
              <a:off x="1611754" y="4228077"/>
              <a:ext cx="49565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lang="en-US" altLang="zh-CN" sz="2400" kern="0" dirty="0">
                  <a:solidFill>
                    <a:schemeClr val="bg2">
                      <a:lumMod val="40000"/>
                      <a:lumOff val="60000"/>
                    </a:schemeClr>
                  </a:solidFill>
                </a:rPr>
                <a:t>1</a:t>
              </a:r>
              <a:r>
                <a:rPr kumimoji="0" lang="en-US" altLang="zh-CN" sz="2400" b="0" i="0" u="none" strike="noStrike" kern="0" cap="none" spc="0" normalizeH="0" baseline="0" noProof="0" dirty="0">
                  <a:ln>
                    <a:noFill/>
                  </a:ln>
                  <a:solidFill>
                    <a:schemeClr val="bg2">
                      <a:lumMod val="40000"/>
                      <a:lumOff val="60000"/>
                    </a:schemeClr>
                  </a:solidFill>
                  <a:effectLst/>
                  <a:uLnTx/>
                  <a:uFillTx/>
                </a:rPr>
                <a:t>0</a:t>
              </a:r>
            </a:p>
          </p:txBody>
        </p:sp>
        <p:sp>
          <p:nvSpPr>
            <p:cNvPr id="33" name="Rectangle 32">
              <a:extLst>
                <a:ext uri="{FF2B5EF4-FFF2-40B4-BE49-F238E27FC236}">
                  <a16:creationId xmlns:a16="http://schemas.microsoft.com/office/drawing/2014/main" id="{5DC5AB4A-BCCA-8951-EA18-D0219F372944}"/>
                </a:ext>
              </a:extLst>
            </p:cNvPr>
            <p:cNvSpPr/>
            <p:nvPr/>
          </p:nvSpPr>
          <p:spPr>
            <a:xfrm>
              <a:off x="2106483" y="4220309"/>
              <a:ext cx="49565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chemeClr val="bg2">
                      <a:lumMod val="40000"/>
                      <a:lumOff val="60000"/>
                    </a:schemeClr>
                  </a:solidFill>
                  <a:effectLst/>
                  <a:uLnTx/>
                  <a:uFillTx/>
                </a:rPr>
                <a:t>11</a:t>
              </a:r>
            </a:p>
          </p:txBody>
        </p:sp>
      </p:grpSp>
      <p:grpSp>
        <p:nvGrpSpPr>
          <p:cNvPr id="35" name="Group 34">
            <a:extLst>
              <a:ext uri="{FF2B5EF4-FFF2-40B4-BE49-F238E27FC236}">
                <a16:creationId xmlns:a16="http://schemas.microsoft.com/office/drawing/2014/main" id="{6D216AF8-A075-50D1-E15A-090E7639F7A0}"/>
              </a:ext>
            </a:extLst>
          </p:cNvPr>
          <p:cNvGrpSpPr/>
          <p:nvPr/>
        </p:nvGrpSpPr>
        <p:grpSpPr>
          <a:xfrm>
            <a:off x="3549714" y="4002415"/>
            <a:ext cx="2498416" cy="1735569"/>
            <a:chOff x="146385" y="4220309"/>
            <a:chExt cx="2498416" cy="1735569"/>
          </a:xfrm>
        </p:grpSpPr>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927A1205-4FB7-68E5-9580-D292F406FCF3}"/>
                    </a:ext>
                  </a:extLst>
                </p:cNvPr>
                <p:cNvSpPr txBox="1"/>
                <p:nvPr/>
              </p:nvSpPr>
              <p:spPr>
                <a:xfrm>
                  <a:off x="642035" y="4563854"/>
                  <a:ext cx="2002766" cy="1282274"/>
                </a:xfrm>
                <a:prstGeom prst="rect">
                  <a:avLst/>
                </a:prstGeom>
                <a:noFill/>
              </p:spPr>
              <p:txBody>
                <a:bodyPr wrap="square" lIns="0" tIns="0" rIns="0" bIns="0" rtlCol="0" anchor="ctr">
                  <a:spAutoFit/>
                </a:bodyPr>
                <a:lstStyle/>
                <a:p>
                  <a:pPr lvl="0"/>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e/>
                                  </m:eqAr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
                                    <m:e/>
                                  </m:eqAr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b="0" i="1" smtClean="0">
                                      <a:solidFill>
                                        <a:srgbClr val="002060"/>
                                      </a:solidFill>
                                      <a:latin typeface="Cambria Math" panose="02040503050406030204" pitchFamily="18" charset="0"/>
                                    </a:rPr>
                                    <m:t>0</m:t>
                                  </m:r>
                                </m:e>
                              </m:mr>
                              <m:mr>
                                <m:e>
                                  <m:eqArr>
                                    <m:eqArrPr>
                                      <m:ctrlPr>
                                        <a:rPr lang="en-US" sz="2400" i="1" smtClean="0">
                                          <a:solidFill>
                                            <a:srgbClr val="002060"/>
                                          </a:solidFill>
                                          <a:latin typeface="Cambria Math" panose="02040503050406030204" pitchFamily="18" charset="0"/>
                                        </a:rPr>
                                      </m:ctrlPr>
                                    </m:eqArrPr>
                                    <m:e>
                                      <m:r>
                                        <a:rPr lang="en-US" sz="2400" b="0" i="1" smtClean="0">
                                          <a:solidFill>
                                            <a:srgbClr val="002060"/>
                                          </a:solidFill>
                                          <a:latin typeface="Cambria Math" panose="02040503050406030204" pitchFamily="18" charset="0"/>
                                        </a:rPr>
                                        <m:t>0</m:t>
                                      </m:r>
                                    </m:e>
                                    <m:e/>
                                    <m:e/>
                                  </m:eqArr>
                                </m:e>
                              </m:mr>
                            </m:m>
                            <m:r>
                              <a:rPr lang="en-US" sz="2400" i="1">
                                <a:solidFill>
                                  <a:srgbClr val="002060"/>
                                </a:solidFill>
                                <a:latin typeface="Cambria Math" panose="02040503050406030204" pitchFamily="18" charset="0"/>
                              </a:rPr>
                              <m:t>   </m:t>
                            </m:r>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b="0" i="1" smtClean="0">
                                      <a:solidFill>
                                        <a:srgbClr val="002060"/>
                                      </a:solidFill>
                                      <a:latin typeface="Cambria Math" panose="02040503050406030204" pitchFamily="18" charset="0"/>
                                    </a:rPr>
                                    <m:t>0</m:t>
                                  </m:r>
                                </m:e>
                              </m:mr>
                              <m:mr>
                                <m:e>
                                  <m:eqArr>
                                    <m:eqArrPr>
                                      <m:ctrlPr>
                                        <a:rPr lang="en-US" sz="2400" i="1">
                                          <a:solidFill>
                                            <a:srgbClr val="002060"/>
                                          </a:solidFill>
                                          <a:latin typeface="Cambria Math" panose="02040503050406030204" pitchFamily="18" charset="0"/>
                                        </a:rPr>
                                      </m:ctrlPr>
                                    </m:eqArrPr>
                                    <m:e>
                                      <m:r>
                                        <a:rPr lang="en-US" sz="2400" b="0" i="1" smtClean="0">
                                          <a:solidFill>
                                            <a:srgbClr val="002060"/>
                                          </a:solidFill>
                                          <a:latin typeface="Cambria Math" panose="02040503050406030204" pitchFamily="18" charset="0"/>
                                        </a:rPr>
                                        <m:t>0</m:t>
                                      </m:r>
                                    </m:e>
                                    <m:e/>
                                    <m:e/>
                                  </m:eqAr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36" name="TextBox 35">
                  <a:extLst>
                    <a:ext uri="{FF2B5EF4-FFF2-40B4-BE49-F238E27FC236}">
                      <a16:creationId xmlns:a16="http://schemas.microsoft.com/office/drawing/2014/main" id="{927A1205-4FB7-68E5-9580-D292F406FCF3}"/>
                    </a:ext>
                  </a:extLst>
                </p:cNvPr>
                <p:cNvSpPr txBox="1">
                  <a:spLocks noRot="1" noChangeAspect="1" noMove="1" noResize="1" noEditPoints="1" noAdjustHandles="1" noChangeArrowheads="1" noChangeShapeType="1" noTextEdit="1"/>
                </p:cNvSpPr>
                <p:nvPr/>
              </p:nvSpPr>
              <p:spPr>
                <a:xfrm>
                  <a:off x="642035" y="4563854"/>
                  <a:ext cx="2002766" cy="1282274"/>
                </a:xfrm>
                <a:prstGeom prst="rect">
                  <a:avLst/>
                </a:prstGeom>
                <a:blipFill>
                  <a:blip r:embed="rId6"/>
                  <a:stretch>
                    <a:fillRect/>
                  </a:stretch>
                </a:blipFill>
              </p:spPr>
              <p:txBody>
                <a:bodyPr/>
                <a:lstStyle/>
                <a:p>
                  <a:r>
                    <a:rPr lang="en-US">
                      <a:noFill/>
                    </a:rPr>
                    <a:t> </a:t>
                  </a:r>
                </a:p>
              </p:txBody>
            </p:sp>
          </mc:Fallback>
        </mc:AlternateContent>
        <p:sp>
          <p:nvSpPr>
            <p:cNvPr id="37" name="Rectangle 36">
              <a:extLst>
                <a:ext uri="{FF2B5EF4-FFF2-40B4-BE49-F238E27FC236}">
                  <a16:creationId xmlns:a16="http://schemas.microsoft.com/office/drawing/2014/main" id="{7E2CBD2A-85A0-BD28-D5BA-B5F9A09D2929}"/>
                </a:ext>
              </a:extLst>
            </p:cNvPr>
            <p:cNvSpPr/>
            <p:nvPr/>
          </p:nvSpPr>
          <p:spPr>
            <a:xfrm>
              <a:off x="146385" y="4487622"/>
              <a:ext cx="49565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chemeClr val="bg2">
                      <a:lumMod val="40000"/>
                      <a:lumOff val="60000"/>
                    </a:schemeClr>
                  </a:solidFill>
                  <a:effectLst/>
                  <a:uLnTx/>
                  <a:uFillTx/>
                </a:rPr>
                <a:t>00</a:t>
              </a:r>
            </a:p>
          </p:txBody>
        </p:sp>
        <p:sp>
          <p:nvSpPr>
            <p:cNvPr id="38" name="Rectangle 37">
              <a:extLst>
                <a:ext uri="{FF2B5EF4-FFF2-40B4-BE49-F238E27FC236}">
                  <a16:creationId xmlns:a16="http://schemas.microsoft.com/office/drawing/2014/main" id="{352B871D-044D-B78A-CAB7-EF8BD5482502}"/>
                </a:ext>
              </a:extLst>
            </p:cNvPr>
            <p:cNvSpPr/>
            <p:nvPr/>
          </p:nvSpPr>
          <p:spPr>
            <a:xfrm>
              <a:off x="146385" y="4809073"/>
              <a:ext cx="49565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chemeClr val="bg2">
                      <a:lumMod val="40000"/>
                      <a:lumOff val="60000"/>
                    </a:schemeClr>
                  </a:solidFill>
                  <a:effectLst/>
                  <a:uLnTx/>
                  <a:uFillTx/>
                </a:rPr>
                <a:t>01</a:t>
              </a:r>
            </a:p>
          </p:txBody>
        </p:sp>
        <p:sp>
          <p:nvSpPr>
            <p:cNvPr id="39" name="Rectangle 38">
              <a:extLst>
                <a:ext uri="{FF2B5EF4-FFF2-40B4-BE49-F238E27FC236}">
                  <a16:creationId xmlns:a16="http://schemas.microsoft.com/office/drawing/2014/main" id="{832771FB-2509-1358-926A-0FFFBFD71D98}"/>
                </a:ext>
              </a:extLst>
            </p:cNvPr>
            <p:cNvSpPr/>
            <p:nvPr/>
          </p:nvSpPr>
          <p:spPr>
            <a:xfrm>
              <a:off x="146385" y="5182821"/>
              <a:ext cx="49565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lang="en-US" altLang="zh-CN" sz="2400" kern="0" dirty="0">
                  <a:solidFill>
                    <a:schemeClr val="bg2">
                      <a:lumMod val="40000"/>
                      <a:lumOff val="60000"/>
                    </a:schemeClr>
                  </a:solidFill>
                </a:rPr>
                <a:t>1</a:t>
              </a:r>
              <a:r>
                <a:rPr kumimoji="0" lang="en-US" altLang="zh-CN" sz="2400" b="0" i="0" u="none" strike="noStrike" kern="0" cap="none" spc="0" normalizeH="0" baseline="0" noProof="0" dirty="0">
                  <a:ln>
                    <a:noFill/>
                  </a:ln>
                  <a:solidFill>
                    <a:schemeClr val="bg2">
                      <a:lumMod val="40000"/>
                      <a:lumOff val="60000"/>
                    </a:schemeClr>
                  </a:solidFill>
                  <a:effectLst/>
                  <a:uLnTx/>
                  <a:uFillTx/>
                </a:rPr>
                <a:t>0</a:t>
              </a:r>
            </a:p>
          </p:txBody>
        </p:sp>
        <p:sp>
          <p:nvSpPr>
            <p:cNvPr id="40" name="Rectangle 39">
              <a:extLst>
                <a:ext uri="{FF2B5EF4-FFF2-40B4-BE49-F238E27FC236}">
                  <a16:creationId xmlns:a16="http://schemas.microsoft.com/office/drawing/2014/main" id="{B12080F5-857E-BFA1-396B-2AF1E667DC94}"/>
                </a:ext>
              </a:extLst>
            </p:cNvPr>
            <p:cNvSpPr/>
            <p:nvPr/>
          </p:nvSpPr>
          <p:spPr>
            <a:xfrm>
              <a:off x="146385" y="5531146"/>
              <a:ext cx="49565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chemeClr val="bg2">
                      <a:lumMod val="40000"/>
                      <a:lumOff val="60000"/>
                    </a:schemeClr>
                  </a:solidFill>
                  <a:effectLst/>
                  <a:uLnTx/>
                  <a:uFillTx/>
                </a:rPr>
                <a:t>11</a:t>
              </a:r>
            </a:p>
          </p:txBody>
        </p:sp>
        <p:sp>
          <p:nvSpPr>
            <p:cNvPr id="41" name="Rectangle 40">
              <a:extLst>
                <a:ext uri="{FF2B5EF4-FFF2-40B4-BE49-F238E27FC236}">
                  <a16:creationId xmlns:a16="http://schemas.microsoft.com/office/drawing/2014/main" id="{68233873-1424-D77C-E610-861D33CF1D98}"/>
                </a:ext>
              </a:extLst>
            </p:cNvPr>
            <p:cNvSpPr/>
            <p:nvPr/>
          </p:nvSpPr>
          <p:spPr>
            <a:xfrm>
              <a:off x="685800" y="4222078"/>
              <a:ext cx="49565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chemeClr val="bg2">
                      <a:lumMod val="40000"/>
                      <a:lumOff val="60000"/>
                    </a:schemeClr>
                  </a:solidFill>
                  <a:effectLst/>
                  <a:uLnTx/>
                  <a:uFillTx/>
                </a:rPr>
                <a:t>00</a:t>
              </a:r>
            </a:p>
          </p:txBody>
        </p:sp>
        <p:sp>
          <p:nvSpPr>
            <p:cNvPr id="42" name="Rectangle 41">
              <a:extLst>
                <a:ext uri="{FF2B5EF4-FFF2-40B4-BE49-F238E27FC236}">
                  <a16:creationId xmlns:a16="http://schemas.microsoft.com/office/drawing/2014/main" id="{C5106B1D-9DE9-29B5-B705-AF6FC91A0FA1}"/>
                </a:ext>
              </a:extLst>
            </p:cNvPr>
            <p:cNvSpPr/>
            <p:nvPr/>
          </p:nvSpPr>
          <p:spPr>
            <a:xfrm>
              <a:off x="1163099" y="4222078"/>
              <a:ext cx="49565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chemeClr val="bg2">
                      <a:lumMod val="40000"/>
                      <a:lumOff val="60000"/>
                    </a:schemeClr>
                  </a:solidFill>
                  <a:effectLst/>
                  <a:uLnTx/>
                  <a:uFillTx/>
                </a:rPr>
                <a:t>01</a:t>
              </a:r>
            </a:p>
          </p:txBody>
        </p:sp>
        <p:sp>
          <p:nvSpPr>
            <p:cNvPr id="43" name="Rectangle 42">
              <a:extLst>
                <a:ext uri="{FF2B5EF4-FFF2-40B4-BE49-F238E27FC236}">
                  <a16:creationId xmlns:a16="http://schemas.microsoft.com/office/drawing/2014/main" id="{43ADD881-F9CD-21AE-6B1E-00583C30B721}"/>
                </a:ext>
              </a:extLst>
            </p:cNvPr>
            <p:cNvSpPr/>
            <p:nvPr/>
          </p:nvSpPr>
          <p:spPr>
            <a:xfrm>
              <a:off x="1611754" y="4228077"/>
              <a:ext cx="49565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lang="en-US" altLang="zh-CN" sz="2400" kern="0" dirty="0">
                  <a:solidFill>
                    <a:schemeClr val="bg2">
                      <a:lumMod val="40000"/>
                      <a:lumOff val="60000"/>
                    </a:schemeClr>
                  </a:solidFill>
                </a:rPr>
                <a:t>1</a:t>
              </a:r>
              <a:r>
                <a:rPr kumimoji="0" lang="en-US" altLang="zh-CN" sz="2400" b="0" i="0" u="none" strike="noStrike" kern="0" cap="none" spc="0" normalizeH="0" baseline="0" noProof="0" dirty="0">
                  <a:ln>
                    <a:noFill/>
                  </a:ln>
                  <a:solidFill>
                    <a:schemeClr val="bg2">
                      <a:lumMod val="40000"/>
                      <a:lumOff val="60000"/>
                    </a:schemeClr>
                  </a:solidFill>
                  <a:effectLst/>
                  <a:uLnTx/>
                  <a:uFillTx/>
                </a:rPr>
                <a:t>0</a:t>
              </a:r>
            </a:p>
          </p:txBody>
        </p:sp>
        <p:sp>
          <p:nvSpPr>
            <p:cNvPr id="44" name="Rectangle 43">
              <a:extLst>
                <a:ext uri="{FF2B5EF4-FFF2-40B4-BE49-F238E27FC236}">
                  <a16:creationId xmlns:a16="http://schemas.microsoft.com/office/drawing/2014/main" id="{A676C917-52D6-564D-6EB9-56F721CE6421}"/>
                </a:ext>
              </a:extLst>
            </p:cNvPr>
            <p:cNvSpPr/>
            <p:nvPr/>
          </p:nvSpPr>
          <p:spPr>
            <a:xfrm>
              <a:off x="2106483" y="4220309"/>
              <a:ext cx="49565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chemeClr val="bg2">
                      <a:lumMod val="40000"/>
                      <a:lumOff val="60000"/>
                    </a:schemeClr>
                  </a:solidFill>
                  <a:effectLst/>
                  <a:uLnTx/>
                  <a:uFillTx/>
                </a:rPr>
                <a:t>11</a:t>
              </a:r>
            </a:p>
          </p:txBody>
        </p:sp>
      </p:grpSp>
      <p:grpSp>
        <p:nvGrpSpPr>
          <p:cNvPr id="65" name="Group 64">
            <a:extLst>
              <a:ext uri="{FF2B5EF4-FFF2-40B4-BE49-F238E27FC236}">
                <a16:creationId xmlns:a16="http://schemas.microsoft.com/office/drawing/2014/main" id="{CC51764B-5522-2E77-E999-2D46425D1830}"/>
              </a:ext>
            </a:extLst>
          </p:cNvPr>
          <p:cNvGrpSpPr/>
          <p:nvPr/>
        </p:nvGrpSpPr>
        <p:grpSpPr>
          <a:xfrm>
            <a:off x="6361062" y="3998580"/>
            <a:ext cx="2498416" cy="1735569"/>
            <a:chOff x="146385" y="4220309"/>
            <a:chExt cx="2498416" cy="1735569"/>
          </a:xfrm>
        </p:grpSpPr>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92DC827-DE3C-794F-1378-DA1C6BE2C308}"/>
                    </a:ext>
                  </a:extLst>
                </p:cNvPr>
                <p:cNvSpPr txBox="1"/>
                <p:nvPr/>
              </p:nvSpPr>
              <p:spPr>
                <a:xfrm>
                  <a:off x="642035" y="4563854"/>
                  <a:ext cx="2002766" cy="1282274"/>
                </a:xfrm>
                <a:prstGeom prst="rect">
                  <a:avLst/>
                </a:prstGeom>
                <a:noFill/>
              </p:spPr>
              <p:txBody>
                <a:bodyPr wrap="square" lIns="0" tIns="0" rIns="0" bIns="0" rtlCol="0" anchor="ctr">
                  <a:spAutoFit/>
                </a:bodyPr>
                <a:lstStyle/>
                <a:p>
                  <a:pPr lvl="0"/>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eqAr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eqAr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b="0" i="1" smtClean="0">
                                      <a:solidFill>
                                        <a:srgbClr val="002060"/>
                                      </a:solidFill>
                                      <a:latin typeface="Cambria Math" panose="02040503050406030204" pitchFamily="18" charset="0"/>
                                    </a:rPr>
                                    <m:t>0</m:t>
                                  </m:r>
                                </m:e>
                              </m:mr>
                              <m:mr>
                                <m:e>
                                  <m:eqArr>
                                    <m:eqArrPr>
                                      <m:ctrlPr>
                                        <a:rPr lang="en-US" sz="2400" i="1" smtClean="0">
                                          <a:solidFill>
                                            <a:srgbClr val="002060"/>
                                          </a:solidFill>
                                          <a:latin typeface="Cambria Math" panose="02040503050406030204" pitchFamily="18" charset="0"/>
                                        </a:rPr>
                                      </m:ctrlPr>
                                    </m:eqArrPr>
                                    <m:e>
                                      <m:r>
                                        <a:rPr lang="en-US" sz="2400" b="0" i="1" smtClean="0">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0</m:t>
                                      </m:r>
                                    </m:e>
                                    <m:e/>
                                  </m:eqArr>
                                </m:e>
                              </m:mr>
                            </m:m>
                            <m:r>
                              <a:rPr lang="en-US" sz="2400" i="1">
                                <a:solidFill>
                                  <a:srgbClr val="002060"/>
                                </a:solidFill>
                                <a:latin typeface="Cambria Math" panose="02040503050406030204" pitchFamily="18" charset="0"/>
                              </a:rPr>
                              <m:t>   </m:t>
                            </m:r>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b="0" i="1" smtClean="0">
                                      <a:solidFill>
                                        <a:srgbClr val="002060"/>
                                      </a:solidFill>
                                      <a:latin typeface="Cambria Math" panose="02040503050406030204" pitchFamily="18" charset="0"/>
                                    </a:rPr>
                                    <m:t>0</m:t>
                                  </m:r>
                                </m:e>
                              </m:mr>
                              <m:mr>
                                <m:e>
                                  <m:eqArr>
                                    <m:eqArrPr>
                                      <m:ctrlPr>
                                        <a:rPr lang="en-US" sz="2400" i="1">
                                          <a:solidFill>
                                            <a:srgbClr val="002060"/>
                                          </a:solidFill>
                                          <a:latin typeface="Cambria Math" panose="02040503050406030204" pitchFamily="18" charset="0"/>
                                        </a:rPr>
                                      </m:ctrlPr>
                                    </m:eqArrPr>
                                    <m:e>
                                      <m:r>
                                        <a:rPr lang="en-US" sz="2400" b="0" i="1" smtClean="0">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1</m:t>
                                      </m:r>
                                    </m:e>
                                    <m:e/>
                                  </m:eqAr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66" name="TextBox 65">
                  <a:extLst>
                    <a:ext uri="{FF2B5EF4-FFF2-40B4-BE49-F238E27FC236}">
                      <a16:creationId xmlns:a16="http://schemas.microsoft.com/office/drawing/2014/main" id="{D92DC827-DE3C-794F-1378-DA1C6BE2C308}"/>
                    </a:ext>
                  </a:extLst>
                </p:cNvPr>
                <p:cNvSpPr txBox="1">
                  <a:spLocks noRot="1" noChangeAspect="1" noMove="1" noResize="1" noEditPoints="1" noAdjustHandles="1" noChangeArrowheads="1" noChangeShapeType="1" noTextEdit="1"/>
                </p:cNvSpPr>
                <p:nvPr/>
              </p:nvSpPr>
              <p:spPr>
                <a:xfrm>
                  <a:off x="642035" y="4563854"/>
                  <a:ext cx="2002766" cy="1282274"/>
                </a:xfrm>
                <a:prstGeom prst="rect">
                  <a:avLst/>
                </a:prstGeom>
                <a:blipFill>
                  <a:blip r:embed="rId7"/>
                  <a:stretch>
                    <a:fillRect/>
                  </a:stretch>
                </a:blipFill>
              </p:spPr>
              <p:txBody>
                <a:bodyPr/>
                <a:lstStyle/>
                <a:p>
                  <a:r>
                    <a:rPr lang="en-US">
                      <a:noFill/>
                    </a:rPr>
                    <a:t> </a:t>
                  </a:r>
                </a:p>
              </p:txBody>
            </p:sp>
          </mc:Fallback>
        </mc:AlternateContent>
        <p:sp>
          <p:nvSpPr>
            <p:cNvPr id="67" name="Rectangle 66">
              <a:extLst>
                <a:ext uri="{FF2B5EF4-FFF2-40B4-BE49-F238E27FC236}">
                  <a16:creationId xmlns:a16="http://schemas.microsoft.com/office/drawing/2014/main" id="{D5D70E0E-2382-7E8B-C314-EA75115CA10F}"/>
                </a:ext>
              </a:extLst>
            </p:cNvPr>
            <p:cNvSpPr/>
            <p:nvPr/>
          </p:nvSpPr>
          <p:spPr>
            <a:xfrm>
              <a:off x="146385" y="4487622"/>
              <a:ext cx="49565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chemeClr val="bg2">
                      <a:lumMod val="40000"/>
                      <a:lumOff val="60000"/>
                    </a:schemeClr>
                  </a:solidFill>
                  <a:effectLst/>
                  <a:uLnTx/>
                  <a:uFillTx/>
                </a:rPr>
                <a:t>00</a:t>
              </a:r>
            </a:p>
          </p:txBody>
        </p:sp>
        <p:sp>
          <p:nvSpPr>
            <p:cNvPr id="68" name="Rectangle 67">
              <a:extLst>
                <a:ext uri="{FF2B5EF4-FFF2-40B4-BE49-F238E27FC236}">
                  <a16:creationId xmlns:a16="http://schemas.microsoft.com/office/drawing/2014/main" id="{038D35B8-B4DB-5DFB-6EF4-7CDCFE179B32}"/>
                </a:ext>
              </a:extLst>
            </p:cNvPr>
            <p:cNvSpPr/>
            <p:nvPr/>
          </p:nvSpPr>
          <p:spPr>
            <a:xfrm>
              <a:off x="146385" y="4809073"/>
              <a:ext cx="49565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chemeClr val="bg2">
                      <a:lumMod val="40000"/>
                      <a:lumOff val="60000"/>
                    </a:schemeClr>
                  </a:solidFill>
                  <a:effectLst/>
                  <a:uLnTx/>
                  <a:uFillTx/>
                </a:rPr>
                <a:t>01</a:t>
              </a:r>
            </a:p>
          </p:txBody>
        </p:sp>
        <p:sp>
          <p:nvSpPr>
            <p:cNvPr id="69" name="Rectangle 68">
              <a:extLst>
                <a:ext uri="{FF2B5EF4-FFF2-40B4-BE49-F238E27FC236}">
                  <a16:creationId xmlns:a16="http://schemas.microsoft.com/office/drawing/2014/main" id="{0F73765A-7422-1E92-9E51-E72E0A6EBA7E}"/>
                </a:ext>
              </a:extLst>
            </p:cNvPr>
            <p:cNvSpPr/>
            <p:nvPr/>
          </p:nvSpPr>
          <p:spPr>
            <a:xfrm>
              <a:off x="146385" y="5182821"/>
              <a:ext cx="49565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lang="en-US" altLang="zh-CN" sz="2400" kern="0" dirty="0">
                  <a:solidFill>
                    <a:schemeClr val="bg2">
                      <a:lumMod val="40000"/>
                      <a:lumOff val="60000"/>
                    </a:schemeClr>
                  </a:solidFill>
                </a:rPr>
                <a:t>1</a:t>
              </a:r>
              <a:r>
                <a:rPr kumimoji="0" lang="en-US" altLang="zh-CN" sz="2400" b="0" i="0" u="none" strike="noStrike" kern="0" cap="none" spc="0" normalizeH="0" baseline="0" noProof="0" dirty="0">
                  <a:ln>
                    <a:noFill/>
                  </a:ln>
                  <a:solidFill>
                    <a:schemeClr val="bg2">
                      <a:lumMod val="40000"/>
                      <a:lumOff val="60000"/>
                    </a:schemeClr>
                  </a:solidFill>
                  <a:effectLst/>
                  <a:uLnTx/>
                  <a:uFillTx/>
                </a:rPr>
                <a:t>0</a:t>
              </a:r>
            </a:p>
          </p:txBody>
        </p:sp>
        <p:sp>
          <p:nvSpPr>
            <p:cNvPr id="70" name="Rectangle 69">
              <a:extLst>
                <a:ext uri="{FF2B5EF4-FFF2-40B4-BE49-F238E27FC236}">
                  <a16:creationId xmlns:a16="http://schemas.microsoft.com/office/drawing/2014/main" id="{09781D74-459F-D443-92E1-FF263B226DDC}"/>
                </a:ext>
              </a:extLst>
            </p:cNvPr>
            <p:cNvSpPr/>
            <p:nvPr/>
          </p:nvSpPr>
          <p:spPr>
            <a:xfrm>
              <a:off x="146385" y="5531146"/>
              <a:ext cx="49565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chemeClr val="bg2">
                      <a:lumMod val="40000"/>
                      <a:lumOff val="60000"/>
                    </a:schemeClr>
                  </a:solidFill>
                  <a:effectLst/>
                  <a:uLnTx/>
                  <a:uFillTx/>
                </a:rPr>
                <a:t>11</a:t>
              </a:r>
            </a:p>
          </p:txBody>
        </p:sp>
        <p:sp>
          <p:nvSpPr>
            <p:cNvPr id="71" name="Rectangle 70">
              <a:extLst>
                <a:ext uri="{FF2B5EF4-FFF2-40B4-BE49-F238E27FC236}">
                  <a16:creationId xmlns:a16="http://schemas.microsoft.com/office/drawing/2014/main" id="{E91AE477-A132-64B6-491E-3213C5663B0B}"/>
                </a:ext>
              </a:extLst>
            </p:cNvPr>
            <p:cNvSpPr/>
            <p:nvPr/>
          </p:nvSpPr>
          <p:spPr>
            <a:xfrm>
              <a:off x="685800" y="4222078"/>
              <a:ext cx="49565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chemeClr val="bg2">
                      <a:lumMod val="40000"/>
                      <a:lumOff val="60000"/>
                    </a:schemeClr>
                  </a:solidFill>
                  <a:effectLst/>
                  <a:uLnTx/>
                  <a:uFillTx/>
                </a:rPr>
                <a:t>00</a:t>
              </a:r>
            </a:p>
          </p:txBody>
        </p:sp>
        <p:sp>
          <p:nvSpPr>
            <p:cNvPr id="72" name="Rectangle 71">
              <a:extLst>
                <a:ext uri="{FF2B5EF4-FFF2-40B4-BE49-F238E27FC236}">
                  <a16:creationId xmlns:a16="http://schemas.microsoft.com/office/drawing/2014/main" id="{ABD3AE64-3C8D-4E5C-B36C-AEFEA3680C3C}"/>
                </a:ext>
              </a:extLst>
            </p:cNvPr>
            <p:cNvSpPr/>
            <p:nvPr/>
          </p:nvSpPr>
          <p:spPr>
            <a:xfrm>
              <a:off x="1163099" y="4222078"/>
              <a:ext cx="49565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chemeClr val="bg2">
                      <a:lumMod val="40000"/>
                      <a:lumOff val="60000"/>
                    </a:schemeClr>
                  </a:solidFill>
                  <a:effectLst/>
                  <a:uLnTx/>
                  <a:uFillTx/>
                </a:rPr>
                <a:t>01</a:t>
              </a:r>
            </a:p>
          </p:txBody>
        </p:sp>
        <p:sp>
          <p:nvSpPr>
            <p:cNvPr id="73" name="Rectangle 72">
              <a:extLst>
                <a:ext uri="{FF2B5EF4-FFF2-40B4-BE49-F238E27FC236}">
                  <a16:creationId xmlns:a16="http://schemas.microsoft.com/office/drawing/2014/main" id="{5AC9FA6F-266D-314C-B5B5-AB4D838A855D}"/>
                </a:ext>
              </a:extLst>
            </p:cNvPr>
            <p:cNvSpPr/>
            <p:nvPr/>
          </p:nvSpPr>
          <p:spPr>
            <a:xfrm>
              <a:off x="1611754" y="4228077"/>
              <a:ext cx="49565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lang="en-US" altLang="zh-CN" sz="2400" kern="0" dirty="0">
                  <a:solidFill>
                    <a:schemeClr val="bg2">
                      <a:lumMod val="40000"/>
                      <a:lumOff val="60000"/>
                    </a:schemeClr>
                  </a:solidFill>
                </a:rPr>
                <a:t>1</a:t>
              </a:r>
              <a:r>
                <a:rPr kumimoji="0" lang="en-US" altLang="zh-CN" sz="2400" b="0" i="0" u="none" strike="noStrike" kern="0" cap="none" spc="0" normalizeH="0" baseline="0" noProof="0" dirty="0">
                  <a:ln>
                    <a:noFill/>
                  </a:ln>
                  <a:solidFill>
                    <a:schemeClr val="bg2">
                      <a:lumMod val="40000"/>
                      <a:lumOff val="60000"/>
                    </a:schemeClr>
                  </a:solidFill>
                  <a:effectLst/>
                  <a:uLnTx/>
                  <a:uFillTx/>
                </a:rPr>
                <a:t>0</a:t>
              </a:r>
            </a:p>
          </p:txBody>
        </p:sp>
        <p:sp>
          <p:nvSpPr>
            <p:cNvPr id="74" name="Rectangle 73">
              <a:extLst>
                <a:ext uri="{FF2B5EF4-FFF2-40B4-BE49-F238E27FC236}">
                  <a16:creationId xmlns:a16="http://schemas.microsoft.com/office/drawing/2014/main" id="{64FD5256-5E10-13E9-E1F1-51AA5FFC817B}"/>
                </a:ext>
              </a:extLst>
            </p:cNvPr>
            <p:cNvSpPr/>
            <p:nvPr/>
          </p:nvSpPr>
          <p:spPr>
            <a:xfrm>
              <a:off x="2106483" y="4220309"/>
              <a:ext cx="49565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chemeClr val="bg2">
                      <a:lumMod val="40000"/>
                      <a:lumOff val="60000"/>
                    </a:schemeClr>
                  </a:solidFill>
                  <a:effectLst/>
                  <a:uLnTx/>
                  <a:uFillTx/>
                </a:rPr>
                <a:t>11</a:t>
              </a:r>
            </a:p>
          </p:txBody>
        </p:sp>
      </p:grpSp>
      <p:grpSp>
        <p:nvGrpSpPr>
          <p:cNvPr id="86" name="Group 85">
            <a:extLst>
              <a:ext uri="{FF2B5EF4-FFF2-40B4-BE49-F238E27FC236}">
                <a16:creationId xmlns:a16="http://schemas.microsoft.com/office/drawing/2014/main" id="{3F897379-8FA8-0A3E-DFE0-296BEC7248A3}"/>
              </a:ext>
            </a:extLst>
          </p:cNvPr>
          <p:cNvGrpSpPr/>
          <p:nvPr/>
        </p:nvGrpSpPr>
        <p:grpSpPr>
          <a:xfrm>
            <a:off x="9322409" y="3985037"/>
            <a:ext cx="2498416" cy="1735569"/>
            <a:chOff x="146385" y="4220309"/>
            <a:chExt cx="2498416" cy="1735569"/>
          </a:xfrm>
        </p:grpSpPr>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1A97C7A-4F24-6916-1DC6-A3C2FDFA19BA}"/>
                    </a:ext>
                  </a:extLst>
                </p:cNvPr>
                <p:cNvSpPr txBox="1"/>
                <p:nvPr/>
              </p:nvSpPr>
              <p:spPr>
                <a:xfrm>
                  <a:off x="642035" y="4562668"/>
                  <a:ext cx="2002766" cy="1284647"/>
                </a:xfrm>
                <a:prstGeom prst="rect">
                  <a:avLst/>
                </a:prstGeom>
                <a:noFill/>
              </p:spPr>
              <p:txBody>
                <a:bodyPr wrap="square" lIns="0" tIns="0" rIns="0" bIns="0" rtlCol="0" anchor="ctr">
                  <a:spAutoFit/>
                </a:bodyPr>
                <a:lstStyle/>
                <a:p>
                  <a:pPr lvl="0"/>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qAr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qAr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b="0" i="1" smtClean="0">
                                      <a:solidFill>
                                        <a:srgbClr val="002060"/>
                                      </a:solidFill>
                                      <a:latin typeface="Cambria Math" panose="02040503050406030204" pitchFamily="18" charset="0"/>
                                    </a:rPr>
                                    <m:t>0</m:t>
                                  </m:r>
                                </m:e>
                              </m:mr>
                              <m:mr>
                                <m:e>
                                  <m:eqArr>
                                    <m:eqArrPr>
                                      <m:ctrlPr>
                                        <a:rPr lang="en-US" sz="2400" i="1" smtClean="0">
                                          <a:solidFill>
                                            <a:srgbClr val="002060"/>
                                          </a:solidFill>
                                          <a:latin typeface="Cambria Math" panose="02040503050406030204" pitchFamily="18" charset="0"/>
                                        </a:rPr>
                                      </m:ctrlPr>
                                    </m:eqArrPr>
                                    <m:e>
                                      <m:r>
                                        <a:rPr lang="en-US" sz="2400" b="0" i="1" smtClean="0">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1</m:t>
                                      </m:r>
                                    </m:e>
                                  </m:eqArr>
                                </m:e>
                              </m:mr>
                            </m:m>
                            <m:r>
                              <a:rPr lang="en-US" sz="2400" i="1">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 </m:t>
                            </m:r>
                            <m:r>
                              <a:rPr lang="en-US" sz="2400" i="1">
                                <a:solidFill>
                                  <a:srgbClr val="002060"/>
                                </a:solidFill>
                                <a:latin typeface="Cambria Math" panose="02040503050406030204" pitchFamily="18" charset="0"/>
                              </a:rPr>
                              <m:t>  </m:t>
                            </m:r>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b="0" i="1" smtClean="0">
                                      <a:solidFill>
                                        <a:srgbClr val="002060"/>
                                      </a:solidFill>
                                      <a:latin typeface="Cambria Math" panose="02040503050406030204" pitchFamily="18" charset="0"/>
                                    </a:rPr>
                                    <m:t>0</m:t>
                                  </m:r>
                                </m:e>
                              </m:mr>
                              <m:mr>
                                <m:e>
                                  <m:eqArr>
                                    <m:eqArrPr>
                                      <m:ctrlPr>
                                        <a:rPr lang="en-US" sz="2400" i="1">
                                          <a:solidFill>
                                            <a:srgbClr val="002060"/>
                                          </a:solidFill>
                                          <a:latin typeface="Cambria Math" panose="02040503050406030204" pitchFamily="18" charset="0"/>
                                        </a:rPr>
                                      </m:ctrlPr>
                                    </m:eqArrPr>
                                    <m:e>
                                      <m:r>
                                        <a:rPr lang="en-US" sz="2400" b="0" i="1" smtClean="0">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1</m:t>
                                      </m:r>
                                    </m:e>
                                    <m:e>
                                      <m:r>
                                        <a:rPr lang="en-US" sz="2400" b="0" i="1" smtClean="0">
                                          <a:solidFill>
                                            <a:srgbClr val="002060"/>
                                          </a:solidFill>
                                          <a:latin typeface="Cambria Math" panose="02040503050406030204" pitchFamily="18" charset="0"/>
                                        </a:rPr>
                                        <m:t>0</m:t>
                                      </m:r>
                                    </m:e>
                                  </m:eqAr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87" name="TextBox 86">
                  <a:extLst>
                    <a:ext uri="{FF2B5EF4-FFF2-40B4-BE49-F238E27FC236}">
                      <a16:creationId xmlns:a16="http://schemas.microsoft.com/office/drawing/2014/main" id="{61A97C7A-4F24-6916-1DC6-A3C2FDFA19BA}"/>
                    </a:ext>
                  </a:extLst>
                </p:cNvPr>
                <p:cNvSpPr txBox="1">
                  <a:spLocks noRot="1" noChangeAspect="1" noMove="1" noResize="1" noEditPoints="1" noAdjustHandles="1" noChangeArrowheads="1" noChangeShapeType="1" noTextEdit="1"/>
                </p:cNvSpPr>
                <p:nvPr/>
              </p:nvSpPr>
              <p:spPr>
                <a:xfrm>
                  <a:off x="642035" y="4562668"/>
                  <a:ext cx="2002766" cy="1284647"/>
                </a:xfrm>
                <a:prstGeom prst="rect">
                  <a:avLst/>
                </a:prstGeom>
                <a:blipFill>
                  <a:blip r:embed="rId8"/>
                  <a:stretch>
                    <a:fillRect b="-7767"/>
                  </a:stretch>
                </a:blipFill>
              </p:spPr>
              <p:txBody>
                <a:bodyPr/>
                <a:lstStyle/>
                <a:p>
                  <a:r>
                    <a:rPr lang="en-US">
                      <a:noFill/>
                    </a:rPr>
                    <a:t> </a:t>
                  </a:r>
                </a:p>
              </p:txBody>
            </p:sp>
          </mc:Fallback>
        </mc:AlternateContent>
        <p:sp>
          <p:nvSpPr>
            <p:cNvPr id="88" name="Rectangle 87">
              <a:extLst>
                <a:ext uri="{FF2B5EF4-FFF2-40B4-BE49-F238E27FC236}">
                  <a16:creationId xmlns:a16="http://schemas.microsoft.com/office/drawing/2014/main" id="{2C23D121-E6E5-DE20-8CEC-BD431810E19D}"/>
                </a:ext>
              </a:extLst>
            </p:cNvPr>
            <p:cNvSpPr/>
            <p:nvPr/>
          </p:nvSpPr>
          <p:spPr>
            <a:xfrm>
              <a:off x="146385" y="4487622"/>
              <a:ext cx="49565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chemeClr val="bg2">
                      <a:lumMod val="40000"/>
                      <a:lumOff val="60000"/>
                    </a:schemeClr>
                  </a:solidFill>
                  <a:effectLst/>
                  <a:uLnTx/>
                  <a:uFillTx/>
                </a:rPr>
                <a:t>00</a:t>
              </a:r>
            </a:p>
          </p:txBody>
        </p:sp>
        <p:sp>
          <p:nvSpPr>
            <p:cNvPr id="89" name="Rectangle 88">
              <a:extLst>
                <a:ext uri="{FF2B5EF4-FFF2-40B4-BE49-F238E27FC236}">
                  <a16:creationId xmlns:a16="http://schemas.microsoft.com/office/drawing/2014/main" id="{EDAD22CC-05CC-BC60-EFAB-C54136756B2E}"/>
                </a:ext>
              </a:extLst>
            </p:cNvPr>
            <p:cNvSpPr/>
            <p:nvPr/>
          </p:nvSpPr>
          <p:spPr>
            <a:xfrm>
              <a:off x="146385" y="4809073"/>
              <a:ext cx="49565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chemeClr val="bg2">
                      <a:lumMod val="40000"/>
                      <a:lumOff val="60000"/>
                    </a:schemeClr>
                  </a:solidFill>
                  <a:effectLst/>
                  <a:uLnTx/>
                  <a:uFillTx/>
                </a:rPr>
                <a:t>01</a:t>
              </a:r>
            </a:p>
          </p:txBody>
        </p:sp>
        <p:sp>
          <p:nvSpPr>
            <p:cNvPr id="90" name="Rectangle 89">
              <a:extLst>
                <a:ext uri="{FF2B5EF4-FFF2-40B4-BE49-F238E27FC236}">
                  <a16:creationId xmlns:a16="http://schemas.microsoft.com/office/drawing/2014/main" id="{DBB16EB9-B10B-9F2A-55B6-27E4A62C3FE3}"/>
                </a:ext>
              </a:extLst>
            </p:cNvPr>
            <p:cNvSpPr/>
            <p:nvPr/>
          </p:nvSpPr>
          <p:spPr>
            <a:xfrm>
              <a:off x="146385" y="5182821"/>
              <a:ext cx="49565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lang="en-US" altLang="zh-CN" sz="2400" kern="0" dirty="0">
                  <a:solidFill>
                    <a:schemeClr val="bg2">
                      <a:lumMod val="40000"/>
                      <a:lumOff val="60000"/>
                    </a:schemeClr>
                  </a:solidFill>
                </a:rPr>
                <a:t>1</a:t>
              </a:r>
              <a:r>
                <a:rPr kumimoji="0" lang="en-US" altLang="zh-CN" sz="2400" b="0" i="0" u="none" strike="noStrike" kern="0" cap="none" spc="0" normalizeH="0" baseline="0" noProof="0" dirty="0">
                  <a:ln>
                    <a:noFill/>
                  </a:ln>
                  <a:solidFill>
                    <a:schemeClr val="bg2">
                      <a:lumMod val="40000"/>
                      <a:lumOff val="60000"/>
                    </a:schemeClr>
                  </a:solidFill>
                  <a:effectLst/>
                  <a:uLnTx/>
                  <a:uFillTx/>
                </a:rPr>
                <a:t>0</a:t>
              </a:r>
            </a:p>
          </p:txBody>
        </p:sp>
        <p:sp>
          <p:nvSpPr>
            <p:cNvPr id="91" name="Rectangle 90">
              <a:extLst>
                <a:ext uri="{FF2B5EF4-FFF2-40B4-BE49-F238E27FC236}">
                  <a16:creationId xmlns:a16="http://schemas.microsoft.com/office/drawing/2014/main" id="{CF92166A-2F30-7739-C17A-A7FE6B5DDA35}"/>
                </a:ext>
              </a:extLst>
            </p:cNvPr>
            <p:cNvSpPr/>
            <p:nvPr/>
          </p:nvSpPr>
          <p:spPr>
            <a:xfrm>
              <a:off x="146385" y="5531146"/>
              <a:ext cx="49565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chemeClr val="bg2">
                      <a:lumMod val="40000"/>
                      <a:lumOff val="60000"/>
                    </a:schemeClr>
                  </a:solidFill>
                  <a:effectLst/>
                  <a:uLnTx/>
                  <a:uFillTx/>
                </a:rPr>
                <a:t>11</a:t>
              </a:r>
            </a:p>
          </p:txBody>
        </p:sp>
        <p:sp>
          <p:nvSpPr>
            <p:cNvPr id="92" name="Rectangle 91">
              <a:extLst>
                <a:ext uri="{FF2B5EF4-FFF2-40B4-BE49-F238E27FC236}">
                  <a16:creationId xmlns:a16="http://schemas.microsoft.com/office/drawing/2014/main" id="{32C5F4BC-147B-00C4-07CF-A852006F9463}"/>
                </a:ext>
              </a:extLst>
            </p:cNvPr>
            <p:cNvSpPr/>
            <p:nvPr/>
          </p:nvSpPr>
          <p:spPr>
            <a:xfrm>
              <a:off x="685800" y="4222078"/>
              <a:ext cx="49565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chemeClr val="bg2">
                      <a:lumMod val="40000"/>
                      <a:lumOff val="60000"/>
                    </a:schemeClr>
                  </a:solidFill>
                  <a:effectLst/>
                  <a:uLnTx/>
                  <a:uFillTx/>
                </a:rPr>
                <a:t>00</a:t>
              </a:r>
            </a:p>
          </p:txBody>
        </p:sp>
        <p:sp>
          <p:nvSpPr>
            <p:cNvPr id="93" name="Rectangle 92">
              <a:extLst>
                <a:ext uri="{FF2B5EF4-FFF2-40B4-BE49-F238E27FC236}">
                  <a16:creationId xmlns:a16="http://schemas.microsoft.com/office/drawing/2014/main" id="{F8AF1FEE-D5F7-FAA3-9350-8625209FFFBE}"/>
                </a:ext>
              </a:extLst>
            </p:cNvPr>
            <p:cNvSpPr/>
            <p:nvPr/>
          </p:nvSpPr>
          <p:spPr>
            <a:xfrm>
              <a:off x="1163099" y="4222078"/>
              <a:ext cx="49565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chemeClr val="bg2">
                      <a:lumMod val="40000"/>
                      <a:lumOff val="60000"/>
                    </a:schemeClr>
                  </a:solidFill>
                  <a:effectLst/>
                  <a:uLnTx/>
                  <a:uFillTx/>
                </a:rPr>
                <a:t>01</a:t>
              </a:r>
            </a:p>
          </p:txBody>
        </p:sp>
        <p:sp>
          <p:nvSpPr>
            <p:cNvPr id="94" name="Rectangle 93">
              <a:extLst>
                <a:ext uri="{FF2B5EF4-FFF2-40B4-BE49-F238E27FC236}">
                  <a16:creationId xmlns:a16="http://schemas.microsoft.com/office/drawing/2014/main" id="{79228B1D-BE71-CFD3-B4A4-8AE3E8C373FE}"/>
                </a:ext>
              </a:extLst>
            </p:cNvPr>
            <p:cNvSpPr/>
            <p:nvPr/>
          </p:nvSpPr>
          <p:spPr>
            <a:xfrm>
              <a:off x="1611754" y="4228077"/>
              <a:ext cx="49565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lang="en-US" altLang="zh-CN" sz="2400" kern="0" dirty="0">
                  <a:solidFill>
                    <a:schemeClr val="bg2">
                      <a:lumMod val="40000"/>
                      <a:lumOff val="60000"/>
                    </a:schemeClr>
                  </a:solidFill>
                </a:rPr>
                <a:t>1</a:t>
              </a:r>
              <a:r>
                <a:rPr kumimoji="0" lang="en-US" altLang="zh-CN" sz="2400" b="0" i="0" u="none" strike="noStrike" kern="0" cap="none" spc="0" normalizeH="0" baseline="0" noProof="0" dirty="0">
                  <a:ln>
                    <a:noFill/>
                  </a:ln>
                  <a:solidFill>
                    <a:schemeClr val="bg2">
                      <a:lumMod val="40000"/>
                      <a:lumOff val="60000"/>
                    </a:schemeClr>
                  </a:solidFill>
                  <a:effectLst/>
                  <a:uLnTx/>
                  <a:uFillTx/>
                </a:rPr>
                <a:t>0</a:t>
              </a:r>
            </a:p>
          </p:txBody>
        </p:sp>
        <p:sp>
          <p:nvSpPr>
            <p:cNvPr id="95" name="Rectangle 94">
              <a:extLst>
                <a:ext uri="{FF2B5EF4-FFF2-40B4-BE49-F238E27FC236}">
                  <a16:creationId xmlns:a16="http://schemas.microsoft.com/office/drawing/2014/main" id="{78AFFFB9-94DC-7BDB-5304-EFAD85108C25}"/>
                </a:ext>
              </a:extLst>
            </p:cNvPr>
            <p:cNvSpPr/>
            <p:nvPr/>
          </p:nvSpPr>
          <p:spPr>
            <a:xfrm>
              <a:off x="2106483" y="4220309"/>
              <a:ext cx="49565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chemeClr val="bg2">
                      <a:lumMod val="40000"/>
                      <a:lumOff val="60000"/>
                    </a:schemeClr>
                  </a:solidFill>
                  <a:effectLst/>
                  <a:uLnTx/>
                  <a:uFillTx/>
                </a:rPr>
                <a:t>11</a:t>
              </a:r>
            </a:p>
          </p:txBody>
        </p:sp>
      </p:grpSp>
      <p:sp>
        <p:nvSpPr>
          <p:cNvPr id="96" name="Donut 95">
            <a:extLst>
              <a:ext uri="{FF2B5EF4-FFF2-40B4-BE49-F238E27FC236}">
                <a16:creationId xmlns:a16="http://schemas.microsoft.com/office/drawing/2014/main" id="{7EE7FC87-D5C3-BB44-F95C-A27F5EBC6171}"/>
              </a:ext>
            </a:extLst>
          </p:cNvPr>
          <p:cNvSpPr/>
          <p:nvPr/>
        </p:nvSpPr>
        <p:spPr>
          <a:xfrm>
            <a:off x="44504" y="1590502"/>
            <a:ext cx="3657600" cy="591739"/>
          </a:xfrm>
          <a:prstGeom prst="donut">
            <a:avLst>
              <a:gd name="adj" fmla="val 2173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FB0B0677-D0C2-2F02-642D-E4633D928071}"/>
                  </a:ext>
                </a:extLst>
              </p:cNvPr>
              <p:cNvSpPr txBox="1"/>
              <p:nvPr/>
            </p:nvSpPr>
            <p:spPr>
              <a:xfrm>
                <a:off x="1233694" y="4376861"/>
                <a:ext cx="2002766" cy="1360629"/>
              </a:xfrm>
              <a:prstGeom prst="rect">
                <a:avLst/>
              </a:prstGeom>
              <a:noFill/>
            </p:spPr>
            <p:txBody>
              <a:bodyPr wrap="square" lIns="0" tIns="0" rIns="0" bIns="0" rtlCol="0" anchor="ctr">
                <a:spAutoFit/>
              </a:bodyPr>
              <a:lstStyle/>
              <a:p>
                <a:pPr lvl="0"/>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e/>
                                  <m:e/>
                                </m:eqAr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e/>
                                  <m:e/>
                                </m:eqAr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b="0" i="1" smtClean="0">
                                    <a:solidFill>
                                      <a:srgbClr val="002060"/>
                                    </a:solidFill>
                                    <a:latin typeface="Cambria Math" panose="02040503050406030204" pitchFamily="18" charset="0"/>
                                  </a:rPr>
                                  <m:t>0</m:t>
                                </m:r>
                              </m:e>
                            </m:mr>
                            <m:mr>
                              <m:e>
                                <m:eqArr>
                                  <m:eqArrPr>
                                    <m:ctrlPr>
                                      <a:rPr lang="en-US" sz="2400" i="1" smtClean="0">
                                        <a:solidFill>
                                          <a:srgbClr val="002060"/>
                                        </a:solidFill>
                                        <a:latin typeface="Cambria Math" panose="02040503050406030204" pitchFamily="18" charset="0"/>
                                      </a:rPr>
                                    </m:ctrlPr>
                                  </m:eqArrPr>
                                  <m:e/>
                                  <m:e/>
                                  <m:e/>
                                </m:eqArr>
                              </m:e>
                            </m:mr>
                          </m:m>
                          <m:r>
                            <a:rPr lang="en-US" sz="2400" i="1">
                              <a:solidFill>
                                <a:srgbClr val="002060"/>
                              </a:solidFill>
                              <a:latin typeface="Cambria Math" panose="02040503050406030204" pitchFamily="18" charset="0"/>
                            </a:rPr>
                            <m:t>   </m:t>
                          </m:r>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b="0" i="1" smtClean="0">
                                    <a:solidFill>
                                      <a:srgbClr val="002060"/>
                                    </a:solidFill>
                                    <a:latin typeface="Cambria Math" panose="02040503050406030204" pitchFamily="18" charset="0"/>
                                  </a:rPr>
                                  <m:t>0</m:t>
                                </m:r>
                              </m:e>
                            </m:mr>
                            <m:mr>
                              <m:e>
                                <m:eqArr>
                                  <m:eqArrPr>
                                    <m:ctrlPr>
                                      <a:rPr lang="en-US" sz="2400" i="1">
                                        <a:solidFill>
                                          <a:srgbClr val="002060"/>
                                        </a:solidFill>
                                        <a:latin typeface="Cambria Math" panose="02040503050406030204" pitchFamily="18" charset="0"/>
                                      </a:rPr>
                                    </m:ctrlPr>
                                  </m:eqArrPr>
                                  <m:e/>
                                  <m:e/>
                                  <m:e/>
                                </m:eqAr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97" name="TextBox 96">
                <a:extLst>
                  <a:ext uri="{FF2B5EF4-FFF2-40B4-BE49-F238E27FC236}">
                    <a16:creationId xmlns:a16="http://schemas.microsoft.com/office/drawing/2014/main" id="{FB0B0677-D0C2-2F02-642D-E4633D928071}"/>
                  </a:ext>
                </a:extLst>
              </p:cNvPr>
              <p:cNvSpPr txBox="1">
                <a:spLocks noRot="1" noChangeAspect="1" noMove="1" noResize="1" noEditPoints="1" noAdjustHandles="1" noChangeArrowheads="1" noChangeShapeType="1" noTextEdit="1"/>
              </p:cNvSpPr>
              <p:nvPr/>
            </p:nvSpPr>
            <p:spPr>
              <a:xfrm>
                <a:off x="1233694" y="4376861"/>
                <a:ext cx="2002766" cy="1360629"/>
              </a:xfrm>
              <a:prstGeom prst="rect">
                <a:avLst/>
              </a:prstGeom>
              <a:blipFill>
                <a:blip r:embed="rId9"/>
                <a:stretch>
                  <a:fillRect/>
                </a:stretch>
              </a:blipFill>
            </p:spPr>
            <p:txBody>
              <a:bodyPr/>
              <a:lstStyle/>
              <a:p>
                <a:r>
                  <a:rPr lang="en-US">
                    <a:noFill/>
                  </a:rPr>
                  <a:t> </a:t>
                </a:r>
              </a:p>
            </p:txBody>
          </p:sp>
        </mc:Fallback>
      </mc:AlternateContent>
      <p:sp>
        <p:nvSpPr>
          <p:cNvPr id="98" name="Donut 97">
            <a:extLst>
              <a:ext uri="{FF2B5EF4-FFF2-40B4-BE49-F238E27FC236}">
                <a16:creationId xmlns:a16="http://schemas.microsoft.com/office/drawing/2014/main" id="{65FFDFF3-BB13-D4FF-62B3-8A61917CA316}"/>
              </a:ext>
            </a:extLst>
          </p:cNvPr>
          <p:cNvSpPr/>
          <p:nvPr/>
        </p:nvSpPr>
        <p:spPr>
          <a:xfrm>
            <a:off x="44504" y="1949160"/>
            <a:ext cx="3657600" cy="591739"/>
          </a:xfrm>
          <a:prstGeom prst="donut">
            <a:avLst>
              <a:gd name="adj" fmla="val 2173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1" name="Donut 100">
            <a:extLst>
              <a:ext uri="{FF2B5EF4-FFF2-40B4-BE49-F238E27FC236}">
                <a16:creationId xmlns:a16="http://schemas.microsoft.com/office/drawing/2014/main" id="{421FB371-9C69-86F4-EC88-7842680F9E6A}"/>
              </a:ext>
            </a:extLst>
          </p:cNvPr>
          <p:cNvSpPr/>
          <p:nvPr/>
        </p:nvSpPr>
        <p:spPr>
          <a:xfrm>
            <a:off x="44504" y="2392322"/>
            <a:ext cx="3657600" cy="591739"/>
          </a:xfrm>
          <a:prstGeom prst="donut">
            <a:avLst>
              <a:gd name="adj" fmla="val 2173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2" name="Donut 101">
            <a:extLst>
              <a:ext uri="{FF2B5EF4-FFF2-40B4-BE49-F238E27FC236}">
                <a16:creationId xmlns:a16="http://schemas.microsoft.com/office/drawing/2014/main" id="{6C43D13E-DF8B-8E26-DA3F-AC1E8CBCAD56}"/>
              </a:ext>
            </a:extLst>
          </p:cNvPr>
          <p:cNvSpPr/>
          <p:nvPr/>
        </p:nvSpPr>
        <p:spPr>
          <a:xfrm>
            <a:off x="41531" y="2816077"/>
            <a:ext cx="3657600" cy="591739"/>
          </a:xfrm>
          <a:prstGeom prst="donut">
            <a:avLst>
              <a:gd name="adj" fmla="val 2173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565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96"/>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1"/>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98"/>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2"/>
                                        </p:tgtEl>
                                        <p:attrNameLst>
                                          <p:attrName>style.visibility</p:attrName>
                                        </p:attrNameLst>
                                      </p:cBhvr>
                                      <p:to>
                                        <p:strVal val="visible"/>
                                      </p:to>
                                    </p:set>
                                  </p:childTnLst>
                                </p:cTn>
                              </p:par>
                              <p:par>
                                <p:cTn id="61" presetID="1" presetClass="exit" presetSubtype="0" fill="hold" grpId="1" nodeType="withEffect">
                                  <p:stCondLst>
                                    <p:cond delay="0"/>
                                  </p:stCondLst>
                                  <p:childTnLst>
                                    <p:set>
                                      <p:cBhvr>
                                        <p:cTn id="62" dur="1" fill="hold">
                                          <p:stCondLst>
                                            <p:cond delay="0"/>
                                          </p:stCondLst>
                                        </p:cTn>
                                        <p:tgtEl>
                                          <p:spTgt spid="10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
                                        </p:tgtEl>
                                        <p:attrNameLst>
                                          <p:attrName>style.visibility</p:attrName>
                                        </p:attrNameLst>
                                      </p:cBhvr>
                                      <p:to>
                                        <p:strVal val="visible"/>
                                      </p:to>
                                    </p:set>
                                  </p:childTnLst>
                                </p:cTn>
                              </p:par>
                              <p:par>
                                <p:cTn id="67" presetID="1" presetClass="exit" presetSubtype="0" fill="hold" grpId="1" nodeType="withEffect">
                                  <p:stCondLst>
                                    <p:cond delay="0"/>
                                  </p:stCondLst>
                                  <p:childTnLst>
                                    <p:set>
                                      <p:cBhvr>
                                        <p:cTn id="68" dur="1" fill="hold">
                                          <p:stCondLst>
                                            <p:cond delay="0"/>
                                          </p:stCondLst>
                                        </p:cTn>
                                        <p:tgtEl>
                                          <p:spTgt spid="10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animBg="1"/>
      <p:bldP spid="21" grpId="0"/>
      <p:bldP spid="96" grpId="0" animBg="1"/>
      <p:bldP spid="96" grpId="1" animBg="1"/>
      <p:bldP spid="97" grpId="0"/>
      <p:bldP spid="98" grpId="0" animBg="1"/>
      <p:bldP spid="98" grpId="1" animBg="1"/>
      <p:bldP spid="101" grpId="0" animBg="1"/>
      <p:bldP spid="101" grpId="1" animBg="1"/>
      <p:bldP spid="102" grpId="0" animBg="1"/>
      <p:bldP spid="102"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CNOT In Quantum Circuits</a:t>
            </a:r>
          </a:p>
        </p:txBody>
      </p:sp>
      <p:sp>
        <p:nvSpPr>
          <p:cNvPr id="8" name="TextBox 7">
            <a:extLst>
              <a:ext uri="{FF2B5EF4-FFF2-40B4-BE49-F238E27FC236}">
                <a16:creationId xmlns:a16="http://schemas.microsoft.com/office/drawing/2014/main" id="{0867DB99-49B8-92B4-DEEC-ADA6D8375FCB}"/>
              </a:ext>
            </a:extLst>
          </p:cNvPr>
          <p:cNvSpPr txBox="1"/>
          <p:nvPr/>
        </p:nvSpPr>
        <p:spPr>
          <a:xfrm>
            <a:off x="-885" y="6126610"/>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Calibri"/>
                <a:ea typeface="+mn-ea"/>
                <a:cs typeface="+mn-cs"/>
              </a:rPr>
              <a:t>Exercise:</a:t>
            </a:r>
            <a:r>
              <a:rPr kumimoji="0" lang="en-US" sz="2400" b="1" i="0" u="none" strike="noStrike" kern="0" cap="none" spc="0" normalizeH="0" noProof="0" dirty="0">
                <a:ln>
                  <a:noFill/>
                </a:ln>
                <a:solidFill>
                  <a:prstClr val="white"/>
                </a:solidFill>
                <a:effectLst/>
                <a:uLnTx/>
                <a:uFillTx/>
                <a:latin typeface="Calibri"/>
                <a:ea typeface="+mn-ea"/>
                <a:cs typeface="+mn-cs"/>
              </a:rPr>
              <a:t> Explain the bell pair circuit using the matrix representation</a:t>
            </a:r>
            <a:endParaRPr kumimoji="0" lang="en-US" sz="2400" b="1" i="0" u="none" strike="noStrike" kern="0" cap="none" spc="0" normalizeH="0" baseline="0" noProof="0" dirty="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2C1994E-EBCD-C7BE-C6BA-287B1618328A}"/>
                  </a:ext>
                </a:extLst>
              </p:cNvPr>
              <p:cNvSpPr txBox="1"/>
              <p:nvPr/>
            </p:nvSpPr>
            <p:spPr>
              <a:xfrm>
                <a:off x="1666307" y="2528848"/>
                <a:ext cx="3065175" cy="128464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𝐶𝑁𝑂𝑇</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qAr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qAr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r>
                              <m:e>
                                <m:eqArr>
                                  <m:eqArr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qArr>
                              </m:e>
                            </m:mr>
                          </m:m>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0</m:t>
                                </m:r>
                              </m:e>
                            </m:mr>
                            <m:mr>
                              <m:e>
                                <m:eqArr>
                                  <m:eqArr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0</m:t>
                                    </m:r>
                                  </m:e>
                                </m:eqAr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14" name="TextBox 13">
                <a:extLst>
                  <a:ext uri="{FF2B5EF4-FFF2-40B4-BE49-F238E27FC236}">
                    <a16:creationId xmlns:a16="http://schemas.microsoft.com/office/drawing/2014/main" id="{52C1994E-EBCD-C7BE-C6BA-287B1618328A}"/>
                  </a:ext>
                </a:extLst>
              </p:cNvPr>
              <p:cNvSpPr txBox="1">
                <a:spLocks noRot="1" noChangeAspect="1" noMove="1" noResize="1" noEditPoints="1" noAdjustHandles="1" noChangeArrowheads="1" noChangeShapeType="1" noTextEdit="1"/>
              </p:cNvSpPr>
              <p:nvPr/>
            </p:nvSpPr>
            <p:spPr>
              <a:xfrm>
                <a:off x="1666307" y="2528848"/>
                <a:ext cx="3065175" cy="1284647"/>
              </a:xfrm>
              <a:prstGeom prst="rect">
                <a:avLst/>
              </a:prstGeom>
              <a:blipFill>
                <a:blip r:embed="rId3"/>
                <a:stretch>
                  <a:fillRect b="-7843"/>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B87F96D0-B498-B0DF-5D8D-FA60061D1FCF}"/>
              </a:ext>
            </a:extLst>
          </p:cNvPr>
          <p:cNvGrpSpPr/>
          <p:nvPr/>
        </p:nvGrpSpPr>
        <p:grpSpPr>
          <a:xfrm>
            <a:off x="609600" y="1293923"/>
            <a:ext cx="5486400" cy="1123829"/>
            <a:chOff x="4342927" y="1887276"/>
            <a:chExt cx="5486400" cy="1123829"/>
          </a:xfrm>
        </p:grpSpPr>
        <p:sp>
          <p:nvSpPr>
            <p:cNvPr id="4" name="TextBox 3">
              <a:extLst>
                <a:ext uri="{FF2B5EF4-FFF2-40B4-BE49-F238E27FC236}">
                  <a16:creationId xmlns:a16="http://schemas.microsoft.com/office/drawing/2014/main" id="{3CC39A74-0F03-22C3-1360-ED88DD677DD7}"/>
                </a:ext>
              </a:extLst>
            </p:cNvPr>
            <p:cNvSpPr txBox="1"/>
            <p:nvPr/>
          </p:nvSpPr>
          <p:spPr>
            <a:xfrm>
              <a:off x="4342927" y="1887276"/>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Helvetica" pitchFamily="2" charset="0"/>
                  <a:ea typeface="+mn-ea"/>
                  <a:cs typeface="+mn-cs"/>
                </a:rPr>
                <a:t>q0</a:t>
              </a:r>
            </a:p>
          </p:txBody>
        </p:sp>
        <p:sp>
          <p:nvSpPr>
            <p:cNvPr id="5" name="TextBox 4">
              <a:extLst>
                <a:ext uri="{FF2B5EF4-FFF2-40B4-BE49-F238E27FC236}">
                  <a16:creationId xmlns:a16="http://schemas.microsoft.com/office/drawing/2014/main" id="{0247AB27-C4C3-0770-82E1-A3DE64F9F7BB}"/>
                </a:ext>
              </a:extLst>
            </p:cNvPr>
            <p:cNvSpPr txBox="1"/>
            <p:nvPr/>
          </p:nvSpPr>
          <p:spPr>
            <a:xfrm>
              <a:off x="4344896" y="2549440"/>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Helvetica" pitchFamily="2" charset="0"/>
                  <a:ea typeface="+mn-ea"/>
                  <a:cs typeface="+mn-cs"/>
                </a:rPr>
                <a:t>q1</a:t>
              </a:r>
            </a:p>
          </p:txBody>
        </p:sp>
        <p:cxnSp>
          <p:nvCxnSpPr>
            <p:cNvPr id="6" name="Straight Connector 5">
              <a:extLst>
                <a:ext uri="{FF2B5EF4-FFF2-40B4-BE49-F238E27FC236}">
                  <a16:creationId xmlns:a16="http://schemas.microsoft.com/office/drawing/2014/main" id="{8D1D131E-6A91-8B3B-0A8A-9D901C8CAABB}"/>
                </a:ext>
              </a:extLst>
            </p:cNvPr>
            <p:cNvCxnSpPr>
              <a:cxnSpLocks/>
              <a:stCxn id="4" idx="3"/>
            </p:cNvCxnSpPr>
            <p:nvPr/>
          </p:nvCxnSpPr>
          <p:spPr>
            <a:xfrm>
              <a:off x="4896002" y="2118109"/>
              <a:ext cx="4932881" cy="0"/>
            </a:xfrm>
            <a:prstGeom prst="line">
              <a:avLst/>
            </a:prstGeom>
            <a:noFill/>
            <a:ln w="25400" cap="flat" cmpd="sng" algn="ctr">
              <a:solidFill>
                <a:sysClr val="windowText" lastClr="000000"/>
              </a:solidFill>
              <a:prstDash val="solid"/>
              <a:miter lim="800000"/>
            </a:ln>
            <a:effectLst/>
          </p:spPr>
        </p:cxnSp>
        <p:cxnSp>
          <p:nvCxnSpPr>
            <p:cNvPr id="7" name="Straight Connector 6">
              <a:extLst>
                <a:ext uri="{FF2B5EF4-FFF2-40B4-BE49-F238E27FC236}">
                  <a16:creationId xmlns:a16="http://schemas.microsoft.com/office/drawing/2014/main" id="{F0052811-5241-EC94-7499-8B16569EFC03}"/>
                </a:ext>
              </a:extLst>
            </p:cNvPr>
            <p:cNvCxnSpPr>
              <a:cxnSpLocks/>
              <a:stCxn id="5" idx="3"/>
            </p:cNvCxnSpPr>
            <p:nvPr/>
          </p:nvCxnSpPr>
          <p:spPr>
            <a:xfrm>
              <a:off x="4897971" y="2780273"/>
              <a:ext cx="4931356" cy="0"/>
            </a:xfrm>
            <a:prstGeom prst="line">
              <a:avLst/>
            </a:prstGeom>
            <a:noFill/>
            <a:ln w="25400" cap="flat" cmpd="sng" algn="ctr">
              <a:solidFill>
                <a:sysClr val="windowText" lastClr="000000"/>
              </a:solidFill>
              <a:prstDash val="solid"/>
              <a:miter lim="800000"/>
            </a:ln>
            <a:effectLst/>
          </p:spPr>
        </p:cxnSp>
      </p:grpSp>
      <p:grpSp>
        <p:nvGrpSpPr>
          <p:cNvPr id="9" name="Group 8">
            <a:extLst>
              <a:ext uri="{FF2B5EF4-FFF2-40B4-BE49-F238E27FC236}">
                <a16:creationId xmlns:a16="http://schemas.microsoft.com/office/drawing/2014/main" id="{7A7B67F6-C39E-1207-2E68-F3D67EB05BF3}"/>
              </a:ext>
            </a:extLst>
          </p:cNvPr>
          <p:cNvGrpSpPr/>
          <p:nvPr/>
        </p:nvGrpSpPr>
        <p:grpSpPr>
          <a:xfrm>
            <a:off x="3058307" y="1399677"/>
            <a:ext cx="548640" cy="1043335"/>
            <a:chOff x="6313164" y="5194111"/>
            <a:chExt cx="360054" cy="629212"/>
          </a:xfrm>
        </p:grpSpPr>
        <p:sp>
          <p:nvSpPr>
            <p:cNvPr id="11" name="Oval 10">
              <a:extLst>
                <a:ext uri="{FF2B5EF4-FFF2-40B4-BE49-F238E27FC236}">
                  <a16:creationId xmlns:a16="http://schemas.microsoft.com/office/drawing/2014/main" id="{F4C72403-D9B2-F948-71F4-D3B306B87529}"/>
                </a:ext>
              </a:extLst>
            </p:cNvPr>
            <p:cNvSpPr/>
            <p:nvPr/>
          </p:nvSpPr>
          <p:spPr>
            <a:xfrm>
              <a:off x="6405427" y="5194111"/>
              <a:ext cx="180027" cy="165436"/>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12" name="Straight Connector 11">
              <a:extLst>
                <a:ext uri="{FF2B5EF4-FFF2-40B4-BE49-F238E27FC236}">
                  <a16:creationId xmlns:a16="http://schemas.microsoft.com/office/drawing/2014/main" id="{7817F18F-4357-2A6B-B726-2095D5BAE086}"/>
                </a:ext>
              </a:extLst>
            </p:cNvPr>
            <p:cNvCxnSpPr>
              <a:cxnSpLocks/>
              <a:stCxn id="11" idx="4"/>
              <a:endCxn id="13" idx="0"/>
            </p:cNvCxnSpPr>
            <p:nvPr/>
          </p:nvCxnSpPr>
          <p:spPr>
            <a:xfrm flipH="1">
              <a:off x="6493191" y="5359547"/>
              <a:ext cx="2250" cy="132903"/>
            </a:xfrm>
            <a:prstGeom prst="line">
              <a:avLst/>
            </a:prstGeom>
            <a:noFill/>
            <a:ln w="47625" cap="flat" cmpd="sng" algn="ctr">
              <a:solidFill>
                <a:sysClr val="windowText" lastClr="000000"/>
              </a:solidFill>
              <a:prstDash val="solid"/>
              <a:miter lim="800000"/>
            </a:ln>
            <a:effectLst/>
          </p:spPr>
        </p:cxnSp>
        <p:sp>
          <p:nvSpPr>
            <p:cNvPr id="13" name="Oval 12">
              <a:extLst>
                <a:ext uri="{FF2B5EF4-FFF2-40B4-BE49-F238E27FC236}">
                  <a16:creationId xmlns:a16="http://schemas.microsoft.com/office/drawing/2014/main" id="{FA243188-8954-A432-B2A2-1098500BFB09}"/>
                </a:ext>
              </a:extLst>
            </p:cNvPr>
            <p:cNvSpPr/>
            <p:nvPr/>
          </p:nvSpPr>
          <p:spPr>
            <a:xfrm>
              <a:off x="6313164" y="5492450"/>
              <a:ext cx="360054" cy="33087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Helvetica" pitchFamily="2" charset="0"/>
                  <a:ea typeface="+mn-ea"/>
                  <a:cs typeface="+mn-cs"/>
                </a:rPr>
                <a:t>+</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9A5BCFA-7F53-5205-D61C-C5AA366F2D73}"/>
                  </a:ext>
                </a:extLst>
              </p:cNvPr>
              <p:cNvSpPr txBox="1"/>
              <p:nvPr/>
            </p:nvSpPr>
            <p:spPr>
              <a:xfrm>
                <a:off x="-885" y="2473661"/>
                <a:ext cx="1706700" cy="136062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𝜑</m:t>
                      </m:r>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Cambria Math" panose="02040503050406030204" pitchFamily="18" charset="0"/>
                        </a:rPr>
                        <m:t>𝑖𝑛</m:t>
                      </m:r>
                      <m:r>
                        <a:rPr kumimoji="0" lang="en-US" sz="2400" b="0" i="1" u="none" strike="noStrike" kern="1200" cap="none" spc="0" normalizeH="0" noProof="0" smtClean="0">
                          <a:ln>
                            <a:noFill/>
                          </a:ln>
                          <a:solidFill>
                            <a:srgbClr val="002060"/>
                          </a:solidFill>
                          <a:effectLst/>
                          <a:uLnTx/>
                          <a:uFillTx/>
                          <a:latin typeface="Cambria Math" panose="02040503050406030204" pitchFamily="18" charset="0"/>
                          <a:ea typeface="Cambria Math" panose="02040503050406030204" pitchFamily="18" charset="0"/>
                        </a:rPr>
                        <m:t>⟩</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qArr>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18" name="TextBox 17">
                <a:extLst>
                  <a:ext uri="{FF2B5EF4-FFF2-40B4-BE49-F238E27FC236}">
                    <a16:creationId xmlns:a16="http://schemas.microsoft.com/office/drawing/2014/main" id="{29A5BCFA-7F53-5205-D61C-C5AA366F2D73}"/>
                  </a:ext>
                </a:extLst>
              </p:cNvPr>
              <p:cNvSpPr txBox="1">
                <a:spLocks noRot="1" noChangeAspect="1" noMove="1" noResize="1" noEditPoints="1" noAdjustHandles="1" noChangeArrowheads="1" noChangeShapeType="1" noTextEdit="1"/>
              </p:cNvSpPr>
              <p:nvPr/>
            </p:nvSpPr>
            <p:spPr>
              <a:xfrm>
                <a:off x="-885" y="2473661"/>
                <a:ext cx="1706700" cy="1360629"/>
              </a:xfrm>
              <a:prstGeom prst="rect">
                <a:avLst/>
              </a:prstGeom>
              <a:blipFill>
                <a:blip r:embed="rId4"/>
                <a:stretch>
                  <a:fillRect l="-2222"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932AE51-88E8-FF38-1833-B2CB53FC20B7}"/>
                  </a:ext>
                </a:extLst>
              </p:cNvPr>
              <p:cNvSpPr txBox="1"/>
              <p:nvPr/>
            </p:nvSpPr>
            <p:spPr>
              <a:xfrm>
                <a:off x="4731482" y="2969309"/>
                <a:ext cx="1706700" cy="369332"/>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𝜑</m:t>
                      </m:r>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Cambria Math" panose="02040503050406030204" pitchFamily="18" charset="0"/>
                        </a:rPr>
                        <m:t>𝑜𝑢𝑡</m:t>
                      </m:r>
                      <m:r>
                        <a:rPr kumimoji="0" lang="en-US" sz="2400" b="0" i="1" u="none" strike="noStrike" kern="1200" cap="none" spc="0" normalizeH="0" noProof="0" smtClean="0">
                          <a:ln>
                            <a:noFill/>
                          </a:ln>
                          <a:solidFill>
                            <a:srgbClr val="002060"/>
                          </a:solidFill>
                          <a:effectLst/>
                          <a:uLnTx/>
                          <a:uFillTx/>
                          <a:latin typeface="Cambria Math" panose="02040503050406030204" pitchFamily="18" charset="0"/>
                          <a:ea typeface="Cambria Math" panose="02040503050406030204" pitchFamily="18" charset="0"/>
                        </a:rPr>
                        <m:t>⟩</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 </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m:t>
                      </m:r>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19" name="TextBox 18">
                <a:extLst>
                  <a:ext uri="{FF2B5EF4-FFF2-40B4-BE49-F238E27FC236}">
                    <a16:creationId xmlns:a16="http://schemas.microsoft.com/office/drawing/2014/main" id="{D932AE51-88E8-FF38-1833-B2CB53FC20B7}"/>
                  </a:ext>
                </a:extLst>
              </p:cNvPr>
              <p:cNvSpPr txBox="1">
                <a:spLocks noRot="1" noChangeAspect="1" noMove="1" noResize="1" noEditPoints="1" noAdjustHandles="1" noChangeArrowheads="1" noChangeShapeType="1" noTextEdit="1"/>
              </p:cNvSpPr>
              <p:nvPr/>
            </p:nvSpPr>
            <p:spPr>
              <a:xfrm>
                <a:off x="4731482" y="2969309"/>
                <a:ext cx="1706700" cy="369332"/>
              </a:xfrm>
              <a:prstGeom prst="rect">
                <a:avLst/>
              </a:prstGeom>
              <a:blipFill>
                <a:blip r:embed="rId5"/>
                <a:stretch>
                  <a:fillRect t="-6452" b="-35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B77F6A5-1D7A-534E-5918-B161C00CF0D1}"/>
                  </a:ext>
                </a:extLst>
              </p:cNvPr>
              <p:cNvSpPr txBox="1"/>
              <p:nvPr/>
            </p:nvSpPr>
            <p:spPr>
              <a:xfrm>
                <a:off x="82062" y="4253956"/>
                <a:ext cx="8946397" cy="1360629"/>
              </a:xfrm>
              <a:prstGeom prst="rect">
                <a:avLst/>
              </a:prstGeom>
              <a:noFill/>
            </p:spPr>
            <p:txBody>
              <a:bodyPr wrap="square" lIns="0" tIns="0" rIns="0" bIns="0" rtlCol="0" anchor="ctr">
                <a:spAutoFit/>
              </a:bodyPr>
              <a:lstStyle/>
              <a:p>
                <a:pPr lvl="0"/>
                <a14:m>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𝜑</m:t>
                    </m:r>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Cambria Math" panose="02040503050406030204" pitchFamily="18" charset="0"/>
                      </a:rPr>
                      <m:t>𝑜𝑢𝑡</m:t>
                    </m:r>
                    <m:r>
                      <a:rPr kumimoji="0" lang="en-US" sz="2400" b="0" i="1" u="none" strike="noStrike" kern="1200" cap="none" spc="0" normalizeH="0" noProof="0" smtClean="0">
                        <a:ln>
                          <a:noFill/>
                        </a:ln>
                        <a:solidFill>
                          <a:srgbClr val="002060"/>
                        </a:solidFill>
                        <a:effectLst/>
                        <a:uLnTx/>
                        <a:uFillTx/>
                        <a:latin typeface="Cambria Math" panose="02040503050406030204" pitchFamily="18" charset="0"/>
                        <a:ea typeface="Cambria Math" panose="02040503050406030204" pitchFamily="18" charset="0"/>
                      </a:rPr>
                      <m:t>⟩</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𝐶𝑁𝑂𝑇</m:t>
                    </m:r>
                    <m:r>
                      <a:rPr lang="en-US" sz="2400" i="1">
                        <a:solidFill>
                          <a:srgbClr val="002060"/>
                        </a:solidFill>
                        <a:latin typeface="Cambria Math" panose="02040503050406030204" pitchFamily="18" charset="0"/>
                        <a:ea typeface="Cambria Math" panose="02040503050406030204" pitchFamily="18" charset="0"/>
                      </a:rPr>
                      <m:t>|</m:t>
                    </m:r>
                    <m:r>
                      <a:rPr lang="en-US" sz="2400" i="1">
                        <a:solidFill>
                          <a:srgbClr val="002060"/>
                        </a:solidFill>
                        <a:latin typeface="Cambria Math" panose="02040503050406030204" pitchFamily="18" charset="0"/>
                        <a:ea typeface="Cambria Math" panose="02040503050406030204" pitchFamily="18" charset="0"/>
                      </a:rPr>
                      <m:t>𝜑</m:t>
                    </m:r>
                    <m:r>
                      <a:rPr lang="en-US" sz="2400" i="1" baseline="-25000">
                        <a:solidFill>
                          <a:srgbClr val="002060"/>
                        </a:solidFill>
                        <a:latin typeface="Cambria Math" panose="02040503050406030204" pitchFamily="18" charset="0"/>
                        <a:ea typeface="Cambria Math" panose="02040503050406030204" pitchFamily="18" charset="0"/>
                      </a:rPr>
                      <m:t>𝑖𝑛</m:t>
                    </m:r>
                    <m:r>
                      <a:rPr lang="en-US" sz="2400" i="1">
                        <a:solidFill>
                          <a:srgbClr val="002060"/>
                        </a:solidFill>
                        <a:latin typeface="Cambria Math" panose="02040503050406030204" pitchFamily="18" charset="0"/>
                        <a:ea typeface="Cambria Math" panose="02040503050406030204" pitchFamily="18" charset="0"/>
                      </a:rPr>
                      <m:t>⟩</m:t>
                    </m:r>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 </a:t>
                </a:r>
                <a14:m>
                  <m:oMath xmlns:m="http://schemas.openxmlformats.org/officeDocument/2006/math">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r>
                              <a:rPr lang="en-US" sz="2400" b="0" i="1" smtClean="0">
                                <a:solidFill>
                                  <a:srgbClr val="002060"/>
                                </a:solidFill>
                                <a:latin typeface="Cambria Math" panose="02040503050406030204" pitchFamily="18" charset="0"/>
                              </a:rPr>
                              <m:t>1</m:t>
                            </m:r>
                          </m:e>
                          <m:e>
                            <m:r>
                              <a:rPr lang="en-US" sz="2400" i="1">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0</m:t>
                            </m:r>
                            <m:r>
                              <a:rPr lang="en-US" sz="2400" i="1">
                                <a:solidFill>
                                  <a:srgbClr val="002060"/>
                                </a:solidFill>
                                <a:latin typeface="Cambria Math" panose="02040503050406030204" pitchFamily="18" charset="0"/>
                              </a:rPr>
                              <m:t> </m:t>
                            </m:r>
                          </m:e>
                        </m:eqArr>
                        <m:eqArr>
                          <m:eqArrPr>
                            <m:ctrlPr>
                              <a:rPr lang="en-US" sz="2400" i="1">
                                <a:solidFill>
                                  <a:srgbClr val="002060"/>
                                </a:solidFill>
                                <a:latin typeface="Cambria Math" panose="02040503050406030204" pitchFamily="18" charset="0"/>
                              </a:rPr>
                            </m:ctrlPr>
                          </m:eqArrPr>
                          <m:e>
                            <m:r>
                              <a:rPr lang="en-US" sz="2400" i="1">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1</m:t>
                            </m:r>
                          </m:e>
                          <m:e>
                            <m:r>
                              <a:rPr lang="en-US" sz="2400" b="0" i="1" smtClean="0">
                                <a:solidFill>
                                  <a:srgbClr val="002060"/>
                                </a:solidFill>
                                <a:latin typeface="Cambria Math" panose="02040503050406030204" pitchFamily="18" charset="0"/>
                              </a:rPr>
                              <m:t>0</m:t>
                            </m:r>
                          </m:e>
                          <m:e>
                            <m:r>
                              <a:rPr lang="en-US" sz="2400" i="1">
                                <a:solidFill>
                                  <a:srgbClr val="002060"/>
                                </a:solidFill>
                                <a:latin typeface="Cambria Math" panose="02040503050406030204" pitchFamily="18" charset="0"/>
                              </a:rPr>
                              <m:t>0 </m:t>
                            </m:r>
                          </m:e>
                        </m:eqArr>
                        <m:eqArr>
                          <m:eqArrPr>
                            <m:ctrlPr>
                              <a:rPr lang="en-US" sz="2400" i="1">
                                <a:solidFill>
                                  <a:srgbClr val="002060"/>
                                </a:solidFill>
                                <a:latin typeface="Cambria Math" panose="02040503050406030204" pitchFamily="18" charset="0"/>
                              </a:rPr>
                            </m:ctrlPr>
                          </m:eqArrPr>
                          <m:e>
                            <m:r>
                              <a:rPr lang="en-US" sz="2400" i="1">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0</m:t>
                            </m:r>
                            <m:r>
                              <a:rPr lang="en-US" sz="2400" i="1">
                                <a:solidFill>
                                  <a:srgbClr val="002060"/>
                                </a:solidFill>
                                <a:latin typeface="Cambria Math" panose="02040503050406030204" pitchFamily="18" charset="0"/>
                              </a:rPr>
                              <m:t> </m:t>
                            </m:r>
                          </m:e>
                          <m:e>
                            <m:r>
                              <a:rPr lang="en-US" sz="2400" b="0" i="1" smtClean="0">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1</m:t>
                            </m:r>
                            <m:r>
                              <a:rPr lang="en-US" sz="2400" i="1">
                                <a:solidFill>
                                  <a:srgbClr val="002060"/>
                                </a:solidFill>
                                <a:latin typeface="Cambria Math" panose="02040503050406030204" pitchFamily="18" charset="0"/>
                              </a:rPr>
                              <m:t> </m:t>
                            </m:r>
                          </m:e>
                        </m:eqArr>
                        <m:eqArr>
                          <m:eqArrPr>
                            <m:ctrlPr>
                              <a:rPr lang="en-US" sz="2400" i="1">
                                <a:solidFill>
                                  <a:srgbClr val="002060"/>
                                </a:solidFill>
                                <a:latin typeface="Cambria Math" panose="02040503050406030204" pitchFamily="18" charset="0"/>
                              </a:rPr>
                            </m:ctrlPr>
                          </m:eqArrPr>
                          <m:e>
                            <m:r>
                              <a:rPr lang="en-US" sz="2400" b="0" i="1" smtClean="0">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1</m:t>
                            </m:r>
                          </m:e>
                          <m:e>
                            <m:r>
                              <a:rPr lang="en-US" sz="2400" i="1">
                                <a:solidFill>
                                  <a:srgbClr val="002060"/>
                                </a:solidFill>
                                <a:latin typeface="Cambria Math" panose="02040503050406030204" pitchFamily="18" charset="0"/>
                              </a:rPr>
                              <m:t>0</m:t>
                            </m:r>
                          </m:e>
                        </m:eqArr>
                      </m:e>
                    </m:d>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r>
                              <a:rPr lang="en-US" sz="2400" i="1">
                                <a:solidFill>
                                  <a:srgbClr val="002060"/>
                                </a:solidFill>
                                <a:latin typeface="Cambria Math" panose="02040503050406030204" pitchFamily="18" charset="0"/>
                              </a:rPr>
                              <m:t>1</m:t>
                            </m:r>
                          </m:e>
                          <m:e>
                            <m:r>
                              <a:rPr lang="en-US" sz="2400" i="1">
                                <a:solidFill>
                                  <a:srgbClr val="002060"/>
                                </a:solidFill>
                                <a:latin typeface="Cambria Math" panose="02040503050406030204" pitchFamily="18" charset="0"/>
                              </a:rPr>
                              <m:t>0</m:t>
                            </m:r>
                          </m:e>
                          <m:e>
                            <m:r>
                              <a:rPr lang="en-US" sz="2400" i="1">
                                <a:solidFill>
                                  <a:srgbClr val="002060"/>
                                </a:solidFill>
                                <a:latin typeface="Cambria Math" panose="02040503050406030204" pitchFamily="18" charset="0"/>
                              </a:rPr>
                              <m:t>0</m:t>
                            </m:r>
                          </m:e>
                          <m:e>
                            <m:r>
                              <a:rPr lang="en-US" sz="2400" i="1">
                                <a:solidFill>
                                  <a:srgbClr val="002060"/>
                                </a:solidFill>
                                <a:latin typeface="Cambria Math" panose="02040503050406030204" pitchFamily="18" charset="0"/>
                              </a:rPr>
                              <m:t>0</m:t>
                            </m:r>
                          </m:e>
                        </m:eqArr>
                      </m:e>
                    </m:d>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 </a:t>
                </a:r>
                <a14:m>
                  <m:oMath xmlns:m="http://schemas.openxmlformats.org/officeDocument/2006/math">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r>
                              <a:rPr lang="en-US" sz="2400" b="0" i="1" smtClean="0">
                                <a:solidFill>
                                  <a:srgbClr val="002060"/>
                                </a:solidFill>
                                <a:latin typeface="Cambria Math" panose="02040503050406030204" pitchFamily="18" charset="0"/>
                              </a:rPr>
                              <m:t>1.1+0.0+0.0+0.0 </m:t>
                            </m:r>
                          </m:e>
                          <m:e>
                            <m:r>
                              <a:rPr lang="en-US" sz="2400" b="0" i="1" smtClean="0">
                                <a:solidFill>
                                  <a:srgbClr val="002060"/>
                                </a:solidFill>
                                <a:latin typeface="Cambria Math" panose="02040503050406030204" pitchFamily="18" charset="0"/>
                              </a:rPr>
                              <m:t>0.1+1.0+0.0+0.0</m:t>
                            </m:r>
                          </m:e>
                          <m:e>
                            <m:r>
                              <a:rPr lang="en-US" sz="2400" b="0" i="1" smtClean="0">
                                <a:solidFill>
                                  <a:srgbClr val="002060"/>
                                </a:solidFill>
                                <a:latin typeface="Cambria Math" panose="02040503050406030204" pitchFamily="18" charset="0"/>
                              </a:rPr>
                              <m:t>0.1+0.0+0.0+1.0 </m:t>
                            </m:r>
                          </m:e>
                          <m:e>
                            <m:r>
                              <a:rPr lang="en-US" sz="2400" b="0" i="1" smtClean="0">
                                <a:solidFill>
                                  <a:srgbClr val="002060"/>
                                </a:solidFill>
                                <a:latin typeface="Cambria Math" panose="02040503050406030204" pitchFamily="18" charset="0"/>
                              </a:rPr>
                              <m:t>0.</m:t>
                            </m:r>
                            <m:r>
                              <a:rPr lang="en-US" sz="2400" i="1">
                                <a:solidFill>
                                  <a:srgbClr val="002060"/>
                                </a:solidFill>
                                <a:latin typeface="Cambria Math" panose="02040503050406030204" pitchFamily="18" charset="0"/>
                              </a:rPr>
                              <m:t>1</m:t>
                            </m:r>
                            <m:r>
                              <a:rPr lang="en-US" sz="2400" b="0" i="1" smtClean="0">
                                <a:solidFill>
                                  <a:srgbClr val="002060"/>
                                </a:solidFill>
                                <a:latin typeface="Cambria Math" panose="02040503050406030204" pitchFamily="18" charset="0"/>
                              </a:rPr>
                              <m:t>+0.0+1.0+0.0 </m:t>
                            </m:r>
                            <m:r>
                              <a:rPr lang="en-US" sz="2400" i="1">
                                <a:solidFill>
                                  <a:srgbClr val="002060"/>
                                </a:solidFill>
                                <a:latin typeface="Cambria Math" panose="02040503050406030204" pitchFamily="18" charset="0"/>
                              </a:rPr>
                              <m:t> </m:t>
                            </m:r>
                          </m:e>
                        </m:eqArr>
                      </m:e>
                    </m:d>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 </a:t>
                </a:r>
                <a14:m>
                  <m:oMath xmlns:m="http://schemas.openxmlformats.org/officeDocument/2006/math">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r>
                              <a:rPr lang="en-US" sz="2400" b="0" i="1" smtClean="0">
                                <a:solidFill>
                                  <a:srgbClr val="002060"/>
                                </a:solidFill>
                                <a:latin typeface="Cambria Math" panose="02040503050406030204" pitchFamily="18" charset="0"/>
                              </a:rPr>
                              <m:t>1</m:t>
                            </m:r>
                          </m:e>
                          <m:e>
                            <m:r>
                              <a:rPr lang="en-US" sz="2400" i="1">
                                <a:solidFill>
                                  <a:srgbClr val="002060"/>
                                </a:solidFill>
                                <a:latin typeface="Cambria Math" panose="02040503050406030204" pitchFamily="18" charset="0"/>
                              </a:rPr>
                              <m:t>0</m:t>
                            </m:r>
                          </m:e>
                          <m:e>
                            <m:r>
                              <a:rPr lang="en-US" sz="2400" i="1">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0</m:t>
                            </m:r>
                          </m:e>
                        </m:eqArr>
                      </m:e>
                    </m:d>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a:t>
                </a:r>
              </a:p>
            </p:txBody>
          </p:sp>
        </mc:Choice>
        <mc:Fallback xmlns="">
          <p:sp>
            <p:nvSpPr>
              <p:cNvPr id="24" name="TextBox 23">
                <a:extLst>
                  <a:ext uri="{FF2B5EF4-FFF2-40B4-BE49-F238E27FC236}">
                    <a16:creationId xmlns:a16="http://schemas.microsoft.com/office/drawing/2014/main" id="{7B77F6A5-1D7A-534E-5918-B161C00CF0D1}"/>
                  </a:ext>
                </a:extLst>
              </p:cNvPr>
              <p:cNvSpPr txBox="1">
                <a:spLocks noRot="1" noChangeAspect="1" noMove="1" noResize="1" noEditPoints="1" noAdjustHandles="1" noChangeArrowheads="1" noChangeShapeType="1" noTextEdit="1"/>
              </p:cNvSpPr>
              <p:nvPr/>
            </p:nvSpPr>
            <p:spPr>
              <a:xfrm>
                <a:off x="82062" y="4253956"/>
                <a:ext cx="8946397" cy="1360629"/>
              </a:xfrm>
              <a:prstGeom prst="rect">
                <a:avLst/>
              </a:prstGeom>
              <a:blipFill>
                <a:blip r:embed="rId6"/>
                <a:stretch>
                  <a:fillRect l="-1560" t="-3704" b="-14815"/>
                </a:stretch>
              </a:blipFill>
            </p:spPr>
            <p:txBody>
              <a:bodyPr/>
              <a:lstStyle/>
              <a:p>
                <a:r>
                  <a:rPr lang="en-US">
                    <a:noFill/>
                  </a:rPr>
                  <a:t> </a:t>
                </a:r>
              </a:p>
            </p:txBody>
          </p:sp>
        </mc:Fallback>
      </mc:AlternateContent>
      <p:sp>
        <p:nvSpPr>
          <p:cNvPr id="45" name="Rectangle 44">
            <a:extLst>
              <a:ext uri="{FF2B5EF4-FFF2-40B4-BE49-F238E27FC236}">
                <a16:creationId xmlns:a16="http://schemas.microsoft.com/office/drawing/2014/main" id="{D8F79F04-9559-F9FF-877A-3F21E1657F56}"/>
              </a:ext>
            </a:extLst>
          </p:cNvPr>
          <p:cNvSpPr/>
          <p:nvPr/>
        </p:nvSpPr>
        <p:spPr>
          <a:xfrm>
            <a:off x="2590990" y="4151326"/>
            <a:ext cx="5987684" cy="17137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CA8E49F-3DD9-4B38-325E-04D3C4960991}"/>
              </a:ext>
            </a:extLst>
          </p:cNvPr>
          <p:cNvSpPr/>
          <p:nvPr/>
        </p:nvSpPr>
        <p:spPr>
          <a:xfrm>
            <a:off x="9103395" y="3979333"/>
            <a:ext cx="3006542" cy="757130"/>
          </a:xfrm>
          <a:prstGeom prst="rect">
            <a:avLst/>
          </a:prstGeom>
        </p:spPr>
        <p:txBody>
          <a:bodyPr wrap="squar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1" u="none" strike="noStrike" kern="0" cap="none" spc="0" normalizeH="0" baseline="0" noProof="0" dirty="0">
                <a:ln>
                  <a:noFill/>
                </a:ln>
                <a:solidFill>
                  <a:srgbClr val="022539"/>
                </a:solidFill>
                <a:effectLst/>
                <a:uLnTx/>
                <a:uFillTx/>
              </a:rPr>
              <a:t>Probability</a:t>
            </a:r>
            <a:r>
              <a:rPr kumimoji="0" lang="en-US" altLang="zh-CN" sz="2400" b="0" i="1" u="none" strike="noStrike" kern="0" cap="none" spc="0" normalizeH="0" noProof="0" dirty="0">
                <a:ln>
                  <a:noFill/>
                </a:ln>
                <a:solidFill>
                  <a:srgbClr val="022539"/>
                </a:solidFill>
                <a:effectLst/>
                <a:uLnTx/>
                <a:uFillTx/>
              </a:rPr>
              <a:t> associated with state 00</a:t>
            </a:r>
            <a:endParaRPr kumimoji="0" lang="en-US" altLang="zh-CN" sz="2400" b="0" i="1" u="none" strike="noStrike" kern="0" cap="none" spc="0" normalizeH="0" baseline="0" noProof="0" dirty="0">
              <a:ln>
                <a:noFill/>
              </a:ln>
              <a:solidFill>
                <a:srgbClr val="022539"/>
              </a:solidFill>
              <a:effectLst/>
              <a:uLnTx/>
              <a:uFillTx/>
            </a:endParaRPr>
          </a:p>
        </p:txBody>
      </p:sp>
      <p:cxnSp>
        <p:nvCxnSpPr>
          <p:cNvPr id="47" name="Straight Arrow Connector 46">
            <a:extLst>
              <a:ext uri="{FF2B5EF4-FFF2-40B4-BE49-F238E27FC236}">
                <a16:creationId xmlns:a16="http://schemas.microsoft.com/office/drawing/2014/main" id="{ABACF469-E5D4-4682-802E-14A6058755C3}"/>
              </a:ext>
            </a:extLst>
          </p:cNvPr>
          <p:cNvCxnSpPr>
            <a:cxnSpLocks/>
          </p:cNvCxnSpPr>
          <p:nvPr/>
        </p:nvCxnSpPr>
        <p:spPr>
          <a:xfrm flipV="1">
            <a:off x="8578674" y="4357898"/>
            <a:ext cx="546072" cy="3685"/>
          </a:xfrm>
          <a:prstGeom prst="straightConnector1">
            <a:avLst/>
          </a:prstGeom>
          <a:ln>
            <a:solidFill>
              <a:srgbClr val="002060"/>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565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4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p:bldP spid="18" grpId="0"/>
      <p:bldP spid="19" grpId="0"/>
      <p:bldP spid="24" grpId="0"/>
      <p:bldP spid="45" grpId="0" animBg="1"/>
      <p:bldP spid="46"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lvl="0" algn="ctr">
              <a:defRPr/>
            </a:pPr>
            <a:r>
              <a:rPr lang="en-US" dirty="0">
                <a:solidFill>
                  <a:srgbClr val="BE5700"/>
                </a:solidFill>
              </a:rPr>
              <a:t>Bell-Pair Circuit Using Matrix Representation</a:t>
            </a:r>
          </a:p>
        </p:txBody>
      </p:sp>
      <p:grpSp>
        <p:nvGrpSpPr>
          <p:cNvPr id="15" name="Group 14">
            <a:extLst>
              <a:ext uri="{FF2B5EF4-FFF2-40B4-BE49-F238E27FC236}">
                <a16:creationId xmlns:a16="http://schemas.microsoft.com/office/drawing/2014/main" id="{6F78BEC3-C8DD-1AA8-C509-45AAE6CF6760}"/>
              </a:ext>
            </a:extLst>
          </p:cNvPr>
          <p:cNvGrpSpPr/>
          <p:nvPr/>
        </p:nvGrpSpPr>
        <p:grpSpPr>
          <a:xfrm>
            <a:off x="475868" y="1123371"/>
            <a:ext cx="2945955" cy="1674804"/>
            <a:chOff x="4342927" y="1336301"/>
            <a:chExt cx="2945955" cy="1674804"/>
          </a:xfrm>
        </p:grpSpPr>
        <p:sp>
          <p:nvSpPr>
            <p:cNvPr id="16" name="TextBox 15">
              <a:extLst>
                <a:ext uri="{FF2B5EF4-FFF2-40B4-BE49-F238E27FC236}">
                  <a16:creationId xmlns:a16="http://schemas.microsoft.com/office/drawing/2014/main" id="{C3A8C111-ECCA-0BF2-DB61-CFF4406960AD}"/>
                </a:ext>
              </a:extLst>
            </p:cNvPr>
            <p:cNvSpPr txBox="1"/>
            <p:nvPr/>
          </p:nvSpPr>
          <p:spPr>
            <a:xfrm>
              <a:off x="4342927" y="1887276"/>
              <a:ext cx="553075"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Helvetica" pitchFamily="2" charset="0"/>
                </a:rPr>
                <a:t>q0</a:t>
              </a:r>
            </a:p>
          </p:txBody>
        </p:sp>
        <p:sp>
          <p:nvSpPr>
            <p:cNvPr id="17" name="TextBox 16">
              <a:extLst>
                <a:ext uri="{FF2B5EF4-FFF2-40B4-BE49-F238E27FC236}">
                  <a16:creationId xmlns:a16="http://schemas.microsoft.com/office/drawing/2014/main" id="{44E502AC-F456-A0AD-0D47-6CDC91F70B57}"/>
                </a:ext>
              </a:extLst>
            </p:cNvPr>
            <p:cNvSpPr txBox="1"/>
            <p:nvPr/>
          </p:nvSpPr>
          <p:spPr>
            <a:xfrm>
              <a:off x="4344896" y="2549440"/>
              <a:ext cx="553075"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Helvetica" pitchFamily="2" charset="0"/>
                </a:rPr>
                <a:t>q1</a:t>
              </a:r>
            </a:p>
          </p:txBody>
        </p:sp>
        <p:cxnSp>
          <p:nvCxnSpPr>
            <p:cNvPr id="20" name="Straight Connector 19">
              <a:extLst>
                <a:ext uri="{FF2B5EF4-FFF2-40B4-BE49-F238E27FC236}">
                  <a16:creationId xmlns:a16="http://schemas.microsoft.com/office/drawing/2014/main" id="{60DEEF04-D84E-5C51-F65D-4475954ACC01}"/>
                </a:ext>
              </a:extLst>
            </p:cNvPr>
            <p:cNvCxnSpPr>
              <a:cxnSpLocks/>
              <a:stCxn id="16" idx="3"/>
              <a:endCxn id="26" idx="1"/>
            </p:cNvCxnSpPr>
            <p:nvPr/>
          </p:nvCxnSpPr>
          <p:spPr>
            <a:xfrm flipV="1">
              <a:off x="4896002" y="2114333"/>
              <a:ext cx="2390890" cy="3776"/>
            </a:xfrm>
            <a:prstGeom prst="line">
              <a:avLst/>
            </a:prstGeom>
            <a:noFill/>
            <a:ln w="25400" cap="flat" cmpd="sng" algn="ctr">
              <a:solidFill>
                <a:sysClr val="windowText" lastClr="000000"/>
              </a:solidFill>
              <a:prstDash val="solid"/>
              <a:miter lim="800000"/>
            </a:ln>
            <a:effectLst/>
          </p:spPr>
        </p:cxnSp>
        <p:cxnSp>
          <p:nvCxnSpPr>
            <p:cNvPr id="21" name="Straight Connector 20">
              <a:extLst>
                <a:ext uri="{FF2B5EF4-FFF2-40B4-BE49-F238E27FC236}">
                  <a16:creationId xmlns:a16="http://schemas.microsoft.com/office/drawing/2014/main" id="{4155955B-806B-AA31-804F-821C5182C1CA}"/>
                </a:ext>
              </a:extLst>
            </p:cNvPr>
            <p:cNvCxnSpPr>
              <a:cxnSpLocks/>
              <a:stCxn id="17" idx="3"/>
              <a:endCxn id="27" idx="1"/>
            </p:cNvCxnSpPr>
            <p:nvPr/>
          </p:nvCxnSpPr>
          <p:spPr>
            <a:xfrm flipV="1">
              <a:off x="4897971" y="2776774"/>
              <a:ext cx="2390911" cy="3499"/>
            </a:xfrm>
            <a:prstGeom prst="line">
              <a:avLst/>
            </a:prstGeom>
            <a:noFill/>
            <a:ln w="25400" cap="flat" cmpd="sng" algn="ctr">
              <a:solidFill>
                <a:sysClr val="windowText" lastClr="000000"/>
              </a:solidFill>
              <a:prstDash val="solid"/>
              <a:miter lim="800000"/>
            </a:ln>
            <a:effectLst/>
          </p:spPr>
        </p:cxnSp>
        <p:grpSp>
          <p:nvGrpSpPr>
            <p:cNvPr id="22" name="Group 21">
              <a:extLst>
                <a:ext uri="{FF2B5EF4-FFF2-40B4-BE49-F238E27FC236}">
                  <a16:creationId xmlns:a16="http://schemas.microsoft.com/office/drawing/2014/main" id="{19E195CB-5C6C-3E18-7014-7A5368873D46}"/>
                </a:ext>
              </a:extLst>
            </p:cNvPr>
            <p:cNvGrpSpPr/>
            <p:nvPr/>
          </p:nvGrpSpPr>
          <p:grpSpPr>
            <a:xfrm>
              <a:off x="4359958" y="1336301"/>
              <a:ext cx="536044" cy="627864"/>
              <a:chOff x="7188625" y="1909100"/>
              <a:chExt cx="536044" cy="627864"/>
            </a:xfrm>
          </p:grpSpPr>
          <p:sp>
            <p:nvSpPr>
              <p:cNvPr id="23" name="Oval 22">
                <a:extLst>
                  <a:ext uri="{FF2B5EF4-FFF2-40B4-BE49-F238E27FC236}">
                    <a16:creationId xmlns:a16="http://schemas.microsoft.com/office/drawing/2014/main" id="{3A1707D3-C11E-A720-CEBF-CBCCA4498153}"/>
                  </a:ext>
                </a:extLst>
              </p:cNvPr>
              <p:cNvSpPr/>
              <p:nvPr/>
            </p:nvSpPr>
            <p:spPr bwMode="auto">
              <a:xfrm>
                <a:off x="7270797" y="2013115"/>
                <a:ext cx="365760" cy="365760"/>
              </a:xfrm>
              <a:prstGeom prst="ellipse">
                <a:avLst/>
              </a:prstGeom>
              <a:solidFill>
                <a:srgbClr val="01014B"/>
              </a:solidFill>
              <a:ln w="9525" cap="flat" cmpd="sng" algn="ctr">
                <a:solidFill>
                  <a:srgbClr val="01014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72C6">
                      <a:lumMod val="50000"/>
                    </a:srgbClr>
                  </a:soli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FC7E35CB-9908-650D-74A8-17128075651C}"/>
                  </a:ext>
                </a:extLst>
              </p:cNvPr>
              <p:cNvSpPr txBox="1"/>
              <p:nvPr/>
            </p:nvSpPr>
            <p:spPr>
              <a:xfrm>
                <a:off x="7188625" y="1909100"/>
                <a:ext cx="536044"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Arial" panose="020B0604020202020204"/>
                    <a:cs typeface="Arial" panose="020B0604020202020204" pitchFamily="34" charset="0"/>
                  </a:rPr>
                  <a:t>1</a:t>
                </a:r>
              </a:p>
            </p:txBody>
          </p:sp>
        </p:grpSp>
      </p:grpSp>
      <p:sp>
        <p:nvSpPr>
          <p:cNvPr id="26" name="Rectangle 25">
            <a:extLst>
              <a:ext uri="{FF2B5EF4-FFF2-40B4-BE49-F238E27FC236}">
                <a16:creationId xmlns:a16="http://schemas.microsoft.com/office/drawing/2014/main" id="{C988731F-02CA-B5AF-B443-11E1CD177366}"/>
              </a:ext>
            </a:extLst>
          </p:cNvPr>
          <p:cNvSpPr/>
          <p:nvPr/>
        </p:nvSpPr>
        <p:spPr>
          <a:xfrm>
            <a:off x="3419833" y="1627083"/>
            <a:ext cx="548640" cy="548640"/>
          </a:xfrm>
          <a:prstGeom prst="rect">
            <a:avLst/>
          </a:prstGeom>
          <a:solidFill>
            <a:srgbClr val="EDF2F4"/>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M</a:t>
            </a:r>
          </a:p>
        </p:txBody>
      </p:sp>
      <p:sp>
        <p:nvSpPr>
          <p:cNvPr id="27" name="Rectangle 26">
            <a:extLst>
              <a:ext uri="{FF2B5EF4-FFF2-40B4-BE49-F238E27FC236}">
                <a16:creationId xmlns:a16="http://schemas.microsoft.com/office/drawing/2014/main" id="{0FA2506D-300F-B75C-9C4A-69F948FAAA0E}"/>
              </a:ext>
            </a:extLst>
          </p:cNvPr>
          <p:cNvSpPr/>
          <p:nvPr/>
        </p:nvSpPr>
        <p:spPr>
          <a:xfrm>
            <a:off x="3421823" y="2289524"/>
            <a:ext cx="548640" cy="548640"/>
          </a:xfrm>
          <a:prstGeom prst="rect">
            <a:avLst/>
          </a:prstGeom>
          <a:solidFill>
            <a:srgbClr val="EDF2F4"/>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M</a:t>
            </a:r>
          </a:p>
        </p:txBody>
      </p:sp>
      <p:grpSp>
        <p:nvGrpSpPr>
          <p:cNvPr id="28" name="Group 27">
            <a:extLst>
              <a:ext uri="{FF2B5EF4-FFF2-40B4-BE49-F238E27FC236}">
                <a16:creationId xmlns:a16="http://schemas.microsoft.com/office/drawing/2014/main" id="{4E3E38A3-E1EA-A539-5F7C-56102DFD97A2}"/>
              </a:ext>
            </a:extLst>
          </p:cNvPr>
          <p:cNvGrpSpPr/>
          <p:nvPr/>
        </p:nvGrpSpPr>
        <p:grpSpPr>
          <a:xfrm>
            <a:off x="2364425" y="1765507"/>
            <a:ext cx="548640" cy="1043335"/>
            <a:chOff x="6313164" y="5194111"/>
            <a:chExt cx="360054" cy="629212"/>
          </a:xfrm>
        </p:grpSpPr>
        <p:sp>
          <p:nvSpPr>
            <p:cNvPr id="29" name="Oval 28">
              <a:extLst>
                <a:ext uri="{FF2B5EF4-FFF2-40B4-BE49-F238E27FC236}">
                  <a16:creationId xmlns:a16="http://schemas.microsoft.com/office/drawing/2014/main" id="{2EBF5935-ED80-FABB-BA9C-259DB7926B35}"/>
                </a:ext>
              </a:extLst>
            </p:cNvPr>
            <p:cNvSpPr/>
            <p:nvPr/>
          </p:nvSpPr>
          <p:spPr>
            <a:xfrm>
              <a:off x="6405427" y="5194111"/>
              <a:ext cx="180027" cy="165436"/>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30" name="Straight Connector 29">
              <a:extLst>
                <a:ext uri="{FF2B5EF4-FFF2-40B4-BE49-F238E27FC236}">
                  <a16:creationId xmlns:a16="http://schemas.microsoft.com/office/drawing/2014/main" id="{0D716309-6A34-2DFB-CAB7-BE0F46411FCF}"/>
                </a:ext>
              </a:extLst>
            </p:cNvPr>
            <p:cNvCxnSpPr>
              <a:cxnSpLocks/>
              <a:stCxn id="29" idx="4"/>
              <a:endCxn id="31" idx="0"/>
            </p:cNvCxnSpPr>
            <p:nvPr/>
          </p:nvCxnSpPr>
          <p:spPr>
            <a:xfrm flipH="1">
              <a:off x="6493191" y="5359547"/>
              <a:ext cx="2250" cy="132903"/>
            </a:xfrm>
            <a:prstGeom prst="line">
              <a:avLst/>
            </a:prstGeom>
            <a:noFill/>
            <a:ln w="47625" cap="flat" cmpd="sng" algn="ctr">
              <a:solidFill>
                <a:sysClr val="windowText" lastClr="000000"/>
              </a:solidFill>
              <a:prstDash val="solid"/>
              <a:miter lim="800000"/>
            </a:ln>
            <a:effectLst/>
          </p:spPr>
        </p:cxnSp>
        <p:sp>
          <p:nvSpPr>
            <p:cNvPr id="31" name="Oval 30">
              <a:extLst>
                <a:ext uri="{FF2B5EF4-FFF2-40B4-BE49-F238E27FC236}">
                  <a16:creationId xmlns:a16="http://schemas.microsoft.com/office/drawing/2014/main" id="{C00D6C2B-F535-D559-6A65-5E428CD977D1}"/>
                </a:ext>
              </a:extLst>
            </p:cNvPr>
            <p:cNvSpPr/>
            <p:nvPr/>
          </p:nvSpPr>
          <p:spPr>
            <a:xfrm>
              <a:off x="6313164" y="5492450"/>
              <a:ext cx="360054" cy="33087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Helvetica" pitchFamily="2" charset="0"/>
                  <a:ea typeface="+mn-ea"/>
                  <a:cs typeface="+mn-cs"/>
                </a:rPr>
                <a:t>+</a:t>
              </a:r>
            </a:p>
          </p:txBody>
        </p:sp>
      </p:grpSp>
      <p:grpSp>
        <p:nvGrpSpPr>
          <p:cNvPr id="32" name="Group 31">
            <a:extLst>
              <a:ext uri="{FF2B5EF4-FFF2-40B4-BE49-F238E27FC236}">
                <a16:creationId xmlns:a16="http://schemas.microsoft.com/office/drawing/2014/main" id="{F0509CA4-47FD-FB98-369E-26E6C20DC5E6}"/>
              </a:ext>
            </a:extLst>
          </p:cNvPr>
          <p:cNvGrpSpPr/>
          <p:nvPr/>
        </p:nvGrpSpPr>
        <p:grpSpPr>
          <a:xfrm>
            <a:off x="1588245" y="1102224"/>
            <a:ext cx="536044" cy="627864"/>
            <a:chOff x="7188625" y="1909100"/>
            <a:chExt cx="536044" cy="627864"/>
          </a:xfrm>
        </p:grpSpPr>
        <p:sp>
          <p:nvSpPr>
            <p:cNvPr id="33" name="Oval 32">
              <a:extLst>
                <a:ext uri="{FF2B5EF4-FFF2-40B4-BE49-F238E27FC236}">
                  <a16:creationId xmlns:a16="http://schemas.microsoft.com/office/drawing/2014/main" id="{6A4F92FA-9446-D49F-DB52-21B6681F0748}"/>
                </a:ext>
              </a:extLst>
            </p:cNvPr>
            <p:cNvSpPr/>
            <p:nvPr/>
          </p:nvSpPr>
          <p:spPr bwMode="auto">
            <a:xfrm>
              <a:off x="7270797" y="2013115"/>
              <a:ext cx="365760" cy="365760"/>
            </a:xfrm>
            <a:prstGeom prst="ellipse">
              <a:avLst/>
            </a:prstGeom>
            <a:solidFill>
              <a:srgbClr val="01014B"/>
            </a:solidFill>
            <a:ln w="9525" cap="flat" cmpd="sng" algn="ctr">
              <a:solidFill>
                <a:srgbClr val="01014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solidFill>
                  <a:srgbClr val="0072C6">
                    <a:lumMod val="50000"/>
                  </a:srgbClr>
                </a:solidFill>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684ED3FD-06E6-F1A7-E4BE-35059252C5DA}"/>
                </a:ext>
              </a:extLst>
            </p:cNvPr>
            <p:cNvSpPr txBox="1"/>
            <p:nvPr/>
          </p:nvSpPr>
          <p:spPr>
            <a:xfrm>
              <a:off x="7188625" y="1909100"/>
              <a:ext cx="536044" cy="627864"/>
            </a:xfrm>
            <a:prstGeom prst="rect">
              <a:avLst/>
            </a:prstGeom>
            <a:noFill/>
          </p:spPr>
          <p:txBody>
            <a:bodyPr wrap="none" lIns="182880" tIns="146304" rIns="182880" bIns="146304" rtlCol="0">
              <a:spAutoFit/>
            </a:bodyPr>
            <a:lstStyle/>
            <a:p>
              <a:pPr>
                <a:lnSpc>
                  <a:spcPct val="90000"/>
                </a:lnSpc>
                <a:spcAft>
                  <a:spcPts val="600"/>
                </a:spcAft>
                <a:defRPr/>
              </a:pPr>
              <a:r>
                <a:rPr lang="en-US" sz="2400" b="1" kern="0" dirty="0">
                  <a:solidFill>
                    <a:srgbClr val="FFFFFF"/>
                  </a:solidFill>
                  <a:latin typeface="Arial" panose="020B0604020202020204"/>
                  <a:cs typeface="Arial" panose="020B0604020202020204" pitchFamily="34" charset="0"/>
                </a:rPr>
                <a:t>2</a:t>
              </a:r>
            </a:p>
          </p:txBody>
        </p:sp>
      </p:grpSp>
      <p:grpSp>
        <p:nvGrpSpPr>
          <p:cNvPr id="35" name="Group 34">
            <a:extLst>
              <a:ext uri="{FF2B5EF4-FFF2-40B4-BE49-F238E27FC236}">
                <a16:creationId xmlns:a16="http://schemas.microsoft.com/office/drawing/2014/main" id="{13C74C78-78E2-0CD5-B940-550802B7F2D6}"/>
              </a:ext>
            </a:extLst>
          </p:cNvPr>
          <p:cNvGrpSpPr/>
          <p:nvPr/>
        </p:nvGrpSpPr>
        <p:grpSpPr>
          <a:xfrm>
            <a:off x="2406250" y="1106842"/>
            <a:ext cx="540854" cy="627864"/>
            <a:chOff x="7188625" y="1909100"/>
            <a:chExt cx="540854" cy="627864"/>
          </a:xfrm>
        </p:grpSpPr>
        <p:sp>
          <p:nvSpPr>
            <p:cNvPr id="36" name="Oval 35">
              <a:extLst>
                <a:ext uri="{FF2B5EF4-FFF2-40B4-BE49-F238E27FC236}">
                  <a16:creationId xmlns:a16="http://schemas.microsoft.com/office/drawing/2014/main" id="{225FE0F4-DFC2-FF6D-2C9E-6296ACCEB47A}"/>
                </a:ext>
              </a:extLst>
            </p:cNvPr>
            <p:cNvSpPr/>
            <p:nvPr/>
          </p:nvSpPr>
          <p:spPr bwMode="auto">
            <a:xfrm>
              <a:off x="7270797" y="2013115"/>
              <a:ext cx="365760" cy="365760"/>
            </a:xfrm>
            <a:prstGeom prst="ellipse">
              <a:avLst/>
            </a:prstGeom>
            <a:solidFill>
              <a:srgbClr val="01014B"/>
            </a:solidFill>
            <a:ln w="9525" cap="flat" cmpd="sng" algn="ctr">
              <a:solidFill>
                <a:srgbClr val="01014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solidFill>
                  <a:srgbClr val="0072C6">
                    <a:lumMod val="50000"/>
                  </a:srgbClr>
                </a:solidFill>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8A7F5413-7F8F-8387-E341-FD3B6146A39D}"/>
                </a:ext>
              </a:extLst>
            </p:cNvPr>
            <p:cNvSpPr txBox="1"/>
            <p:nvPr/>
          </p:nvSpPr>
          <p:spPr>
            <a:xfrm>
              <a:off x="7188625" y="1909100"/>
              <a:ext cx="540854" cy="627864"/>
            </a:xfrm>
            <a:prstGeom prst="rect">
              <a:avLst/>
            </a:prstGeom>
            <a:noFill/>
          </p:spPr>
          <p:txBody>
            <a:bodyPr wrap="none" lIns="182880" tIns="146304" rIns="182880" bIns="146304" rtlCol="0">
              <a:spAutoFit/>
            </a:bodyPr>
            <a:lstStyle/>
            <a:p>
              <a:pPr>
                <a:lnSpc>
                  <a:spcPct val="90000"/>
                </a:lnSpc>
                <a:spcAft>
                  <a:spcPts val="600"/>
                </a:spcAft>
                <a:defRPr/>
              </a:pPr>
              <a:r>
                <a:rPr lang="en-US" sz="2400" b="1" kern="0" dirty="0">
                  <a:solidFill>
                    <a:srgbClr val="FFFFFF"/>
                  </a:solidFill>
                  <a:latin typeface="Arial" panose="020B0604020202020204"/>
                  <a:cs typeface="Arial" panose="020B0604020202020204" pitchFamily="34" charset="0"/>
                </a:rPr>
                <a:t>3</a:t>
              </a:r>
            </a:p>
          </p:txBody>
        </p:sp>
      </p:grpSp>
      <p:grpSp>
        <p:nvGrpSpPr>
          <p:cNvPr id="38" name="Group 37">
            <a:extLst>
              <a:ext uri="{FF2B5EF4-FFF2-40B4-BE49-F238E27FC236}">
                <a16:creationId xmlns:a16="http://schemas.microsoft.com/office/drawing/2014/main" id="{2906FA66-4ACD-17E5-99D6-8B7867115F58}"/>
              </a:ext>
            </a:extLst>
          </p:cNvPr>
          <p:cNvGrpSpPr/>
          <p:nvPr/>
        </p:nvGrpSpPr>
        <p:grpSpPr>
          <a:xfrm>
            <a:off x="3415940" y="1117159"/>
            <a:ext cx="540854" cy="627864"/>
            <a:chOff x="7188625" y="1909100"/>
            <a:chExt cx="540854" cy="627864"/>
          </a:xfrm>
        </p:grpSpPr>
        <p:sp>
          <p:nvSpPr>
            <p:cNvPr id="39" name="Oval 38">
              <a:extLst>
                <a:ext uri="{FF2B5EF4-FFF2-40B4-BE49-F238E27FC236}">
                  <a16:creationId xmlns:a16="http://schemas.microsoft.com/office/drawing/2014/main" id="{CA034BD3-E403-0F3B-F697-A2F5157195CB}"/>
                </a:ext>
              </a:extLst>
            </p:cNvPr>
            <p:cNvSpPr/>
            <p:nvPr/>
          </p:nvSpPr>
          <p:spPr bwMode="auto">
            <a:xfrm>
              <a:off x="7270797" y="2013115"/>
              <a:ext cx="365760" cy="365760"/>
            </a:xfrm>
            <a:prstGeom prst="ellipse">
              <a:avLst/>
            </a:prstGeom>
            <a:solidFill>
              <a:srgbClr val="01014B"/>
            </a:solidFill>
            <a:ln w="9525" cap="flat" cmpd="sng" algn="ctr">
              <a:solidFill>
                <a:srgbClr val="01014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solidFill>
                  <a:srgbClr val="0072C6">
                    <a:lumMod val="50000"/>
                  </a:srgbClr>
                </a:solidFill>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24B978B9-DD50-1B17-D6A8-585EB0EA3EAF}"/>
                </a:ext>
              </a:extLst>
            </p:cNvPr>
            <p:cNvSpPr txBox="1"/>
            <p:nvPr/>
          </p:nvSpPr>
          <p:spPr>
            <a:xfrm>
              <a:off x="7188625" y="1909100"/>
              <a:ext cx="540854" cy="627864"/>
            </a:xfrm>
            <a:prstGeom prst="rect">
              <a:avLst/>
            </a:prstGeom>
            <a:noFill/>
          </p:spPr>
          <p:txBody>
            <a:bodyPr wrap="none" lIns="182880" tIns="146304" rIns="182880" bIns="146304" rtlCol="0">
              <a:spAutoFit/>
            </a:bodyPr>
            <a:lstStyle/>
            <a:p>
              <a:pPr>
                <a:lnSpc>
                  <a:spcPct val="90000"/>
                </a:lnSpc>
                <a:spcAft>
                  <a:spcPts val="600"/>
                </a:spcAft>
                <a:defRPr/>
              </a:pPr>
              <a:r>
                <a:rPr lang="en-US" sz="2400" b="1" kern="0" dirty="0">
                  <a:solidFill>
                    <a:srgbClr val="FFFFFF"/>
                  </a:solidFill>
                  <a:latin typeface="Arial" panose="020B0604020202020204"/>
                  <a:cs typeface="Arial" panose="020B0604020202020204" pitchFamily="34" charset="0"/>
                </a:rPr>
                <a:t>4</a:t>
              </a:r>
            </a:p>
          </p:txBody>
        </p:sp>
      </p:grpSp>
      <p:sp>
        <p:nvSpPr>
          <p:cNvPr id="42" name="Rectangle 41">
            <a:extLst>
              <a:ext uri="{FF2B5EF4-FFF2-40B4-BE49-F238E27FC236}">
                <a16:creationId xmlns:a16="http://schemas.microsoft.com/office/drawing/2014/main" id="{1FB7CA9C-63C2-32C1-C950-17B3091D1E6F}"/>
              </a:ext>
            </a:extLst>
          </p:cNvPr>
          <p:cNvSpPr/>
          <p:nvPr/>
        </p:nvSpPr>
        <p:spPr>
          <a:xfrm>
            <a:off x="1588245" y="1623680"/>
            <a:ext cx="548640" cy="548640"/>
          </a:xfrm>
          <a:prstGeom prst="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H</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C6790E8-67F5-65FB-928D-4E696F36DFD6}"/>
                  </a:ext>
                </a:extLst>
              </p:cNvPr>
              <p:cNvSpPr txBox="1"/>
              <p:nvPr/>
            </p:nvSpPr>
            <p:spPr>
              <a:xfrm>
                <a:off x="964602" y="2968543"/>
                <a:ext cx="1706700" cy="136062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𝜑</m:t>
                      </m:r>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Cambria Math" panose="02040503050406030204" pitchFamily="18" charset="0"/>
                        </a:rPr>
                        <m:t>1</m:t>
                      </m:r>
                      <m:r>
                        <a:rPr kumimoji="0" lang="en-US" sz="2400" b="0" i="1" u="none" strike="noStrike" kern="1200" cap="none" spc="0" normalizeH="0" noProof="0" smtClean="0">
                          <a:ln>
                            <a:noFill/>
                          </a:ln>
                          <a:solidFill>
                            <a:srgbClr val="002060"/>
                          </a:solidFill>
                          <a:effectLst/>
                          <a:uLnTx/>
                          <a:uFillTx/>
                          <a:latin typeface="Cambria Math" panose="02040503050406030204" pitchFamily="18" charset="0"/>
                          <a:ea typeface="Cambria Math" panose="02040503050406030204" pitchFamily="18" charset="0"/>
                        </a:rPr>
                        <m:t>⟩</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qArr>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48" name="TextBox 47">
                <a:extLst>
                  <a:ext uri="{FF2B5EF4-FFF2-40B4-BE49-F238E27FC236}">
                    <a16:creationId xmlns:a16="http://schemas.microsoft.com/office/drawing/2014/main" id="{6C6790E8-67F5-65FB-928D-4E696F36DFD6}"/>
                  </a:ext>
                </a:extLst>
              </p:cNvPr>
              <p:cNvSpPr txBox="1">
                <a:spLocks noRot="1" noChangeAspect="1" noMove="1" noResize="1" noEditPoints="1" noAdjustHandles="1" noChangeArrowheads="1" noChangeShapeType="1" noTextEdit="1"/>
              </p:cNvSpPr>
              <p:nvPr/>
            </p:nvSpPr>
            <p:spPr>
              <a:xfrm>
                <a:off x="964602" y="2968543"/>
                <a:ext cx="1706700" cy="1360629"/>
              </a:xfrm>
              <a:prstGeom prst="rect">
                <a:avLst/>
              </a:prstGeom>
              <a:blipFill>
                <a:blip r:embed="rId3"/>
                <a:stretch>
                  <a:fillRect b="-7407"/>
                </a:stretch>
              </a:blipFill>
            </p:spPr>
            <p:txBody>
              <a:bodyPr/>
              <a:lstStyle/>
              <a:p>
                <a:r>
                  <a:rPr lang="en-US">
                    <a:noFill/>
                  </a:rPr>
                  <a:t> </a:t>
                </a:r>
              </a:p>
            </p:txBody>
          </p:sp>
        </mc:Fallback>
      </mc:AlternateContent>
      <p:sp>
        <p:nvSpPr>
          <p:cNvPr id="49" name="Rectangle 48">
            <a:extLst>
              <a:ext uri="{FF2B5EF4-FFF2-40B4-BE49-F238E27FC236}">
                <a16:creationId xmlns:a16="http://schemas.microsoft.com/office/drawing/2014/main" id="{0053C6C0-8727-107A-3BF1-313750AB7817}"/>
              </a:ext>
            </a:extLst>
          </p:cNvPr>
          <p:cNvSpPr/>
          <p:nvPr/>
        </p:nvSpPr>
        <p:spPr>
          <a:xfrm>
            <a:off x="1588245" y="2301123"/>
            <a:ext cx="548640" cy="548640"/>
          </a:xfrm>
          <a:prstGeom prst="rect">
            <a:avLst/>
          </a:prstGeom>
          <a:solidFill>
            <a:schemeClr val="accent6">
              <a:lumMod val="20000"/>
              <a:lumOff val="80000"/>
            </a:scheme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I</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0AC57CA-887E-5E5D-AF26-697E3C09D1FB}"/>
                  </a:ext>
                </a:extLst>
              </p:cNvPr>
              <p:cNvSpPr txBox="1"/>
              <p:nvPr/>
            </p:nvSpPr>
            <p:spPr>
              <a:xfrm>
                <a:off x="1028942" y="4290658"/>
                <a:ext cx="11467857" cy="2335319"/>
              </a:xfrm>
              <a:prstGeom prst="rect">
                <a:avLst/>
              </a:prstGeom>
              <a:noFill/>
            </p:spPr>
            <p:txBody>
              <a:bodyPr wrap="square" lIns="0" tIns="0" rIns="0" bIns="0" rtlCol="0" anchor="ctr">
                <a:spAutoFit/>
              </a:bodyPr>
              <a:lstStyle/>
              <a:p>
                <a:pPr lvl="0"/>
                <a14:m>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𝐻</m:t>
                    </m:r>
                    <m:r>
                      <a:rPr lang="en-US" sz="2400" i="1">
                        <a:solidFill>
                          <a:srgbClr val="002060"/>
                        </a:solidFill>
                        <a:latin typeface="Cambria Math" panose="02040503050406030204" pitchFamily="18" charset="0"/>
                        <a:ea typeface="Cambria Math" panose="02040503050406030204" pitchFamily="18" charset="0"/>
                      </a:rPr>
                      <m:t>⊗</m:t>
                    </m:r>
                    <m:r>
                      <a:rPr lang="en-US" sz="2400" b="0" i="1" smtClean="0">
                        <a:solidFill>
                          <a:srgbClr val="002060"/>
                        </a:solidFill>
                        <a:latin typeface="Cambria Math" panose="02040503050406030204" pitchFamily="18" charset="0"/>
                        <a:ea typeface="Cambria Math" panose="02040503050406030204" pitchFamily="18" charset="0"/>
                      </a:rPr>
                      <m:t>𝐼</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f>
                              <m:f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num>
                              <m:den>
                                <m:rad>
                                  <m:radPr>
                                    <m:degHide m:val="on"/>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radPr>
                                  <m:deg/>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2</m:t>
                                    </m:r>
                                  </m:e>
                                </m:rad>
                              </m:den>
                            </m:f>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m:t>
                            </m:r>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r>
                                      <a:rPr lang="en-US" sz="2400" b="0" i="1" smtClean="0">
                                        <a:solidFill>
                                          <a:srgbClr val="002060"/>
                                        </a:solidFill>
                                        <a:latin typeface="Cambria Math" panose="02040503050406030204" pitchFamily="18" charset="0"/>
                                      </a:rPr>
                                      <m:t>1</m:t>
                                    </m:r>
                                  </m:e>
                                  <m:e>
                                    <m:r>
                                      <a:rPr lang="en-US" sz="2400" b="0" i="1" smtClean="0">
                                        <a:solidFill>
                                          <a:srgbClr val="002060"/>
                                        </a:solidFill>
                                        <a:latin typeface="Cambria Math" panose="02040503050406030204" pitchFamily="18" charset="0"/>
                                      </a:rPr>
                                      <m:t>0</m:t>
                                    </m:r>
                                  </m:e>
                                </m:eqArr>
                                <m:r>
                                  <a:rPr lang="en-US" sz="2400" i="1">
                                    <a:solidFill>
                                      <a:srgbClr val="002060"/>
                                    </a:solidFill>
                                    <a:latin typeface="Cambria Math" panose="02040503050406030204" pitchFamily="18" charset="0"/>
                                  </a:rPr>
                                  <m:t> </m:t>
                                </m:r>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b="0" i="1" smtClean="0">
                                          <a:solidFill>
                                            <a:srgbClr val="002060"/>
                                          </a:solidFill>
                                          <a:latin typeface="Cambria Math" panose="02040503050406030204" pitchFamily="18" charset="0"/>
                                        </a:rPr>
                                        <m:t>0</m:t>
                                      </m:r>
                                    </m:e>
                                  </m:mr>
                                  <m:mr>
                                    <m:e>
                                      <m:r>
                                        <a:rPr lang="en-US" sz="2400" b="0" i="1" smtClean="0">
                                          <a:solidFill>
                                            <a:srgbClr val="002060"/>
                                          </a:solidFill>
                                          <a:latin typeface="Cambria Math" panose="02040503050406030204" pitchFamily="18" charset="0"/>
                                        </a:rPr>
                                        <m:t>1</m:t>
                                      </m:r>
                                    </m:e>
                                  </m:mr>
                                </m:m>
                              </m:e>
                            </m:d>
                            <m:r>
                              <a:rPr lang="en-US" sz="2400" b="0" i="1" smtClean="0">
                                <a:solidFill>
                                  <a:srgbClr val="002060"/>
                                </a:solidFill>
                                <a:latin typeface="Cambria Math" panose="02040503050406030204" pitchFamily="18" charset="0"/>
                              </a:rPr>
                              <m:t> </m:t>
                            </m:r>
                          </m:e>
                          <m:e>
                            <m:f>
                              <m:fPr>
                                <m:ctrlPr>
                                  <a:rPr lang="en-US" sz="2400" b="0" i="1" smtClean="0">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1</m:t>
                                </m:r>
                              </m:num>
                              <m:den>
                                <m:rad>
                                  <m:radPr>
                                    <m:degHide m:val="on"/>
                                    <m:ctrlPr>
                                      <a:rPr lang="en-US" sz="2400" b="0" i="1" smtClean="0">
                                        <a:solidFill>
                                          <a:srgbClr val="002060"/>
                                        </a:solidFill>
                                        <a:latin typeface="Cambria Math" panose="02040503050406030204" pitchFamily="18" charset="0"/>
                                      </a:rPr>
                                    </m:ctrlPr>
                                  </m:radPr>
                                  <m:deg/>
                                  <m:e>
                                    <m:r>
                                      <a:rPr lang="en-US" sz="2400" b="0" i="1" smtClean="0">
                                        <a:solidFill>
                                          <a:srgbClr val="002060"/>
                                        </a:solidFill>
                                        <a:latin typeface="Cambria Math" panose="02040503050406030204" pitchFamily="18" charset="0"/>
                                      </a:rPr>
                                      <m:t>2</m:t>
                                    </m:r>
                                  </m:e>
                                </m:rad>
                              </m:den>
                            </m:f>
                            <m:r>
                              <a:rPr lang="en-US" sz="2400" b="0" i="1" smtClean="0">
                                <a:solidFill>
                                  <a:srgbClr val="002060"/>
                                </a:solidFill>
                                <a:latin typeface="Cambria Math" panose="02040503050406030204" pitchFamily="18" charset="0"/>
                              </a:rPr>
                              <m:t>.</m:t>
                            </m:r>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r>
                                      <a:rPr lang="en-US" sz="2400" b="0" i="1" smtClean="0">
                                        <a:solidFill>
                                          <a:srgbClr val="002060"/>
                                        </a:solidFill>
                                        <a:latin typeface="Cambria Math" panose="02040503050406030204" pitchFamily="18" charset="0"/>
                                      </a:rPr>
                                      <m:t>1</m:t>
                                    </m:r>
                                  </m:e>
                                  <m:e>
                                    <m:r>
                                      <a:rPr lang="en-US" sz="2400" b="0" i="1" smtClean="0">
                                        <a:solidFill>
                                          <a:srgbClr val="002060"/>
                                        </a:solidFill>
                                        <a:latin typeface="Cambria Math" panose="02040503050406030204" pitchFamily="18" charset="0"/>
                                      </a:rPr>
                                      <m:t>0</m:t>
                                    </m:r>
                                  </m:e>
                                </m:eqArr>
                                <m:r>
                                  <a:rPr lang="en-US" sz="2400" i="1">
                                    <a:solidFill>
                                      <a:srgbClr val="002060"/>
                                    </a:solidFill>
                                    <a:latin typeface="Cambria Math" panose="02040503050406030204" pitchFamily="18" charset="0"/>
                                  </a:rPr>
                                  <m:t> </m:t>
                                </m:r>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b="0" i="1" smtClean="0">
                                          <a:solidFill>
                                            <a:srgbClr val="002060"/>
                                          </a:solidFill>
                                          <a:latin typeface="Cambria Math" panose="02040503050406030204" pitchFamily="18" charset="0"/>
                                        </a:rPr>
                                        <m:t>0</m:t>
                                      </m:r>
                                    </m:e>
                                  </m:mr>
                                  <m:mr>
                                    <m:e>
                                      <m:r>
                                        <a:rPr lang="en-US" sz="2400" b="0" i="1" smtClean="0">
                                          <a:solidFill>
                                            <a:srgbClr val="002060"/>
                                          </a:solidFill>
                                          <a:latin typeface="Cambria Math" panose="02040503050406030204" pitchFamily="18" charset="0"/>
                                        </a:rPr>
                                        <m:t>1</m:t>
                                      </m:r>
                                    </m:e>
                                  </m:mr>
                                </m:m>
                              </m:e>
                            </m:d>
                          </m:e>
                        </m:eqArr>
                        <m:r>
                          <a:rPr lang="en-US" sz="2400" b="0" i="1" smtClean="0">
                            <a:solidFill>
                              <a:srgbClr val="002060"/>
                            </a:solidFill>
                            <a:latin typeface="Cambria Math" panose="02040503050406030204" pitchFamily="18" charset="0"/>
                          </a:rPr>
                          <m:t>    </m:t>
                        </m:r>
                        <m:m>
                          <m:mPr>
                            <m:mcs>
                              <m:mc>
                                <m:mcPr>
                                  <m:count m:val="1"/>
                                  <m:mcJc m:val="center"/>
                                </m:mcPr>
                              </m:mc>
                            </m:mcs>
                            <m:ctrlPr>
                              <a:rPr lang="en-US" sz="2400" b="0" i="1" smtClean="0">
                                <a:solidFill>
                                  <a:srgbClr val="002060"/>
                                </a:solidFill>
                                <a:latin typeface="Cambria Math" panose="02040503050406030204" pitchFamily="18" charset="0"/>
                              </a:rPr>
                            </m:ctrlPr>
                          </m:mPr>
                          <m:mr>
                            <m:e>
                              <m:f>
                                <m:fPr>
                                  <m:ctrlPr>
                                    <a:rPr lang="en-US" sz="2400" b="0" i="1" smtClean="0">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1</m:t>
                                  </m:r>
                                </m:num>
                                <m:den>
                                  <m:rad>
                                    <m:radPr>
                                      <m:degHide m:val="on"/>
                                      <m:ctrlPr>
                                        <a:rPr lang="en-US" sz="2400" b="0" i="1" smtClean="0">
                                          <a:solidFill>
                                            <a:srgbClr val="002060"/>
                                          </a:solidFill>
                                          <a:latin typeface="Cambria Math" panose="02040503050406030204" pitchFamily="18" charset="0"/>
                                        </a:rPr>
                                      </m:ctrlPr>
                                    </m:radPr>
                                    <m:deg/>
                                    <m:e>
                                      <m:r>
                                        <a:rPr lang="en-US" sz="2400" b="0" i="1" smtClean="0">
                                          <a:solidFill>
                                            <a:srgbClr val="002060"/>
                                          </a:solidFill>
                                          <a:latin typeface="Cambria Math" panose="02040503050406030204" pitchFamily="18" charset="0"/>
                                        </a:rPr>
                                        <m:t>2</m:t>
                                      </m:r>
                                    </m:e>
                                  </m:rad>
                                </m:den>
                              </m:f>
                              <m:r>
                                <m:rPr>
                                  <m:brk m:alnAt="7"/>
                                </m:rPr>
                                <a:rPr lang="en-US" sz="2400" b="0" i="1" smtClean="0">
                                  <a:solidFill>
                                    <a:srgbClr val="002060"/>
                                  </a:solidFill>
                                  <a:latin typeface="Cambria Math" panose="02040503050406030204" pitchFamily="18" charset="0"/>
                                </a:rPr>
                                <m:t>.</m:t>
                              </m:r>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r>
                                        <a:rPr lang="en-US" sz="2400" b="0" i="1" smtClean="0">
                                          <a:solidFill>
                                            <a:srgbClr val="002060"/>
                                          </a:solidFill>
                                          <a:latin typeface="Cambria Math" panose="02040503050406030204" pitchFamily="18" charset="0"/>
                                        </a:rPr>
                                        <m:t>1</m:t>
                                      </m:r>
                                    </m:e>
                                    <m:e>
                                      <m:r>
                                        <a:rPr lang="en-US" sz="2400" b="0" i="1" smtClean="0">
                                          <a:solidFill>
                                            <a:srgbClr val="002060"/>
                                          </a:solidFill>
                                          <a:latin typeface="Cambria Math" panose="02040503050406030204" pitchFamily="18" charset="0"/>
                                        </a:rPr>
                                        <m:t>0</m:t>
                                      </m:r>
                                    </m:e>
                                  </m:eqArr>
                                  <m:r>
                                    <a:rPr lang="en-US" sz="2400" i="1">
                                      <a:solidFill>
                                        <a:srgbClr val="002060"/>
                                      </a:solidFill>
                                      <a:latin typeface="Cambria Math" panose="02040503050406030204" pitchFamily="18" charset="0"/>
                                    </a:rPr>
                                    <m:t> </m:t>
                                  </m:r>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b="0" i="1" smtClean="0">
                                            <a:solidFill>
                                              <a:srgbClr val="002060"/>
                                            </a:solidFill>
                                            <a:latin typeface="Cambria Math" panose="02040503050406030204" pitchFamily="18" charset="0"/>
                                          </a:rPr>
                                          <m:t>0</m:t>
                                        </m:r>
                                      </m:e>
                                    </m:mr>
                                    <m:mr>
                                      <m:e>
                                        <m:r>
                                          <a:rPr lang="en-US" sz="2400" b="0" i="1" smtClean="0">
                                            <a:solidFill>
                                              <a:srgbClr val="002060"/>
                                            </a:solidFill>
                                            <a:latin typeface="Cambria Math" panose="02040503050406030204" pitchFamily="18" charset="0"/>
                                          </a:rPr>
                                          <m:t>1</m:t>
                                        </m:r>
                                      </m:e>
                                    </m:mr>
                                  </m:m>
                                </m:e>
                              </m:d>
                            </m:e>
                          </m:mr>
                          <m:mr>
                            <m:e>
                              <m:f>
                                <m:fPr>
                                  <m:ctrlPr>
                                    <a:rPr lang="en-US" sz="2400" b="0" i="1" smtClean="0">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−1</m:t>
                                  </m:r>
                                </m:num>
                                <m:den>
                                  <m:rad>
                                    <m:radPr>
                                      <m:degHide m:val="on"/>
                                      <m:ctrlPr>
                                        <a:rPr lang="en-US" sz="2400" b="0" i="1" smtClean="0">
                                          <a:solidFill>
                                            <a:srgbClr val="002060"/>
                                          </a:solidFill>
                                          <a:latin typeface="Cambria Math" panose="02040503050406030204" pitchFamily="18" charset="0"/>
                                        </a:rPr>
                                      </m:ctrlPr>
                                    </m:radPr>
                                    <m:deg/>
                                    <m:e>
                                      <m:r>
                                        <a:rPr lang="en-US" sz="2400" b="0" i="1" smtClean="0">
                                          <a:solidFill>
                                            <a:srgbClr val="002060"/>
                                          </a:solidFill>
                                          <a:latin typeface="Cambria Math" panose="02040503050406030204" pitchFamily="18" charset="0"/>
                                        </a:rPr>
                                        <m:t>2</m:t>
                                      </m:r>
                                    </m:e>
                                  </m:rad>
                                </m:den>
                              </m:f>
                              <m:r>
                                <a:rPr lang="en-US" sz="2400" b="0" i="1" smtClean="0">
                                  <a:solidFill>
                                    <a:srgbClr val="002060"/>
                                  </a:solidFill>
                                  <a:latin typeface="Cambria Math" panose="02040503050406030204" pitchFamily="18" charset="0"/>
                                </a:rPr>
                                <m:t>.</m:t>
                              </m:r>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r>
                                        <a:rPr lang="en-US" sz="2400" b="0" i="1" smtClean="0">
                                          <a:solidFill>
                                            <a:srgbClr val="002060"/>
                                          </a:solidFill>
                                          <a:latin typeface="Cambria Math" panose="02040503050406030204" pitchFamily="18" charset="0"/>
                                        </a:rPr>
                                        <m:t>1</m:t>
                                      </m:r>
                                    </m:e>
                                    <m:e>
                                      <m:r>
                                        <a:rPr lang="en-US" sz="2400" b="0" i="1" smtClean="0">
                                          <a:solidFill>
                                            <a:srgbClr val="002060"/>
                                          </a:solidFill>
                                          <a:latin typeface="Cambria Math" panose="02040503050406030204" pitchFamily="18" charset="0"/>
                                        </a:rPr>
                                        <m:t>0</m:t>
                                      </m:r>
                                    </m:e>
                                  </m:eqArr>
                                  <m:r>
                                    <a:rPr lang="en-US" sz="2400" i="1">
                                      <a:solidFill>
                                        <a:srgbClr val="002060"/>
                                      </a:solidFill>
                                      <a:latin typeface="Cambria Math" panose="02040503050406030204" pitchFamily="18" charset="0"/>
                                    </a:rPr>
                                    <m:t> </m:t>
                                  </m:r>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b="0" i="1" smtClean="0">
                                            <a:solidFill>
                                              <a:srgbClr val="002060"/>
                                            </a:solidFill>
                                            <a:latin typeface="Cambria Math" panose="02040503050406030204" pitchFamily="18" charset="0"/>
                                          </a:rPr>
                                          <m:t>0</m:t>
                                        </m:r>
                                      </m:e>
                                    </m:mr>
                                    <m:mr>
                                      <m:e>
                                        <m:r>
                                          <a:rPr lang="en-US" sz="2400" b="0" i="1" smtClean="0">
                                            <a:solidFill>
                                              <a:srgbClr val="002060"/>
                                            </a:solidFill>
                                            <a:latin typeface="Cambria Math" panose="02040503050406030204" pitchFamily="18" charset="0"/>
                                          </a:rPr>
                                          <m:t>1</m:t>
                                        </m:r>
                                      </m:e>
                                    </m:mr>
                                  </m:m>
                                </m:e>
                              </m:d>
                            </m:e>
                          </m:mr>
                        </m:m>
                      </m:e>
                    </m:d>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 </a:t>
                </a:r>
                <a14:m>
                  <m:oMath xmlns:m="http://schemas.openxmlformats.org/officeDocument/2006/math">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i="1">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1</m:t>
                            </m:r>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b="0" i="1" smtClean="0">
                                <a:solidFill>
                                  <a:srgbClr val="002060"/>
                                </a:solidFill>
                                <a:latin typeface="Cambria Math" panose="02040503050406030204" pitchFamily="18" charset="0"/>
                              </a:rPr>
                              <m:t>.0</m:t>
                            </m:r>
                            <m:r>
                              <a:rPr lang="en-US" sz="2400" i="1">
                                <a:solidFill>
                                  <a:srgbClr val="002060"/>
                                </a:solidFill>
                                <a:latin typeface="Cambria Math" panose="02040503050406030204" pitchFamily="18" charset="0"/>
                              </a:rPr>
                              <m:t> </m:t>
                            </m:r>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i="1">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1</m:t>
                            </m:r>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b="0" i="1" smtClean="0">
                                <a:solidFill>
                                  <a:srgbClr val="002060"/>
                                </a:solidFill>
                                <a:latin typeface="Cambria Math" panose="02040503050406030204" pitchFamily="18" charset="0"/>
                              </a:rPr>
                              <m:t>.0</m:t>
                            </m:r>
                            <m:r>
                              <a:rPr lang="en-US" sz="2400" i="1" smtClean="0">
                                <a:solidFill>
                                  <a:srgbClr val="002060"/>
                                </a:solidFill>
                                <a:latin typeface="Cambria Math" panose="02040503050406030204" pitchFamily="18" charset="0"/>
                              </a:rPr>
                              <m:t> </m:t>
                            </m:r>
                          </m:e>
                        </m:eqArr>
                        <m:r>
                          <a:rPr lang="en-US" sz="2400" b="0" i="1" smtClean="0">
                            <a:solidFill>
                              <a:srgbClr val="002060"/>
                            </a:solidFill>
                            <a:latin typeface="Cambria Math" panose="02040503050406030204" pitchFamily="18" charset="0"/>
                          </a:rPr>
                          <m:t>  </m:t>
                        </m:r>
                        <m:eqArr>
                          <m:eqArrPr>
                            <m:ctrlPr>
                              <a:rPr lang="en-US" sz="2400" i="1">
                                <a:solidFill>
                                  <a:srgbClr val="002060"/>
                                </a:solidFill>
                                <a:latin typeface="Cambria Math" panose="02040503050406030204" pitchFamily="18" charset="0"/>
                              </a:rPr>
                            </m:ctrlPr>
                          </m:eqArrP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i="1">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0</m:t>
                            </m:r>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i="1">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1</m:t>
                            </m:r>
                            <m:r>
                              <a:rPr lang="en-US" sz="2400" i="1">
                                <a:solidFill>
                                  <a:srgbClr val="002060"/>
                                </a:solidFill>
                                <a:latin typeface="Cambria Math" panose="02040503050406030204" pitchFamily="18" charset="0"/>
                              </a:rPr>
                              <m:t> </m:t>
                            </m:r>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b="0" i="1" smtClean="0">
                                <a:solidFill>
                                  <a:srgbClr val="002060"/>
                                </a:solidFill>
                                <a:latin typeface="Cambria Math" panose="02040503050406030204" pitchFamily="18" charset="0"/>
                              </a:rPr>
                              <m:t>.0</m:t>
                            </m:r>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i="1">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1</m:t>
                            </m:r>
                            <m:r>
                              <a:rPr lang="en-US" sz="2400" i="1">
                                <a:solidFill>
                                  <a:srgbClr val="002060"/>
                                </a:solidFill>
                                <a:latin typeface="Cambria Math" panose="02040503050406030204" pitchFamily="18" charset="0"/>
                              </a:rPr>
                              <m:t> </m:t>
                            </m:r>
                          </m:e>
                        </m:eqArr>
                        <m:r>
                          <a:rPr lang="en-US" sz="2400" b="0" i="1" smtClean="0">
                            <a:solidFill>
                              <a:srgbClr val="002060"/>
                            </a:solidFill>
                            <a:latin typeface="Cambria Math" panose="02040503050406030204" pitchFamily="18" charset="0"/>
                          </a:rPr>
                          <m:t>  </m:t>
                        </m:r>
                        <m:eqArr>
                          <m:eqArrPr>
                            <m:ctrlPr>
                              <a:rPr lang="en-US" sz="2400" i="1">
                                <a:solidFill>
                                  <a:srgbClr val="002060"/>
                                </a:solidFill>
                                <a:latin typeface="Cambria Math" panose="02040503050406030204" pitchFamily="18" charset="0"/>
                              </a:rPr>
                            </m:ctrlPr>
                          </m:eqArrP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i="1">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1</m:t>
                            </m:r>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b="0" i="1" smtClean="0">
                                <a:solidFill>
                                  <a:srgbClr val="002060"/>
                                </a:solidFill>
                                <a:latin typeface="Cambria Math" panose="02040503050406030204" pitchFamily="18" charset="0"/>
                              </a:rPr>
                              <m:t>.0</m:t>
                            </m:r>
                            <m:r>
                              <a:rPr lang="en-US" sz="2400" i="1">
                                <a:solidFill>
                                  <a:srgbClr val="002060"/>
                                </a:solidFill>
                                <a:latin typeface="Cambria Math" panose="02040503050406030204" pitchFamily="18" charset="0"/>
                              </a:rPr>
                              <m:t> </m:t>
                            </m:r>
                          </m:e>
                          <m:e>
                            <m:f>
                              <m:fPr>
                                <m:ctrlPr>
                                  <a:rPr lang="en-US" sz="2400" i="1">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i="1">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1</m:t>
                            </m:r>
                          </m:e>
                          <m:e>
                            <m:f>
                              <m:fPr>
                                <m:ctrlPr>
                                  <a:rPr lang="en-US" sz="2400" i="1">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i="1">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0</m:t>
                            </m:r>
                          </m:e>
                        </m:eqArr>
                        <m:r>
                          <a:rPr lang="en-US" sz="2400" b="0" i="1" smtClean="0">
                            <a:solidFill>
                              <a:srgbClr val="002060"/>
                            </a:solidFill>
                            <a:latin typeface="Cambria Math" panose="02040503050406030204" pitchFamily="18" charset="0"/>
                          </a:rPr>
                          <m:t>  </m:t>
                        </m:r>
                        <m:eqArr>
                          <m:eqArrPr>
                            <m:ctrlPr>
                              <a:rPr lang="en-US" sz="2400" i="1">
                                <a:solidFill>
                                  <a:srgbClr val="002060"/>
                                </a:solidFill>
                                <a:latin typeface="Cambria Math" panose="02040503050406030204" pitchFamily="18" charset="0"/>
                              </a:rPr>
                            </m:ctrlPr>
                          </m:eqArrP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i="1">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0</m:t>
                            </m:r>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i="1">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1</m:t>
                            </m:r>
                            <m:r>
                              <a:rPr lang="en-US" sz="2400" i="1">
                                <a:solidFill>
                                  <a:srgbClr val="002060"/>
                                </a:solidFill>
                                <a:latin typeface="Cambria Math" panose="02040503050406030204" pitchFamily="18" charset="0"/>
                              </a:rPr>
                              <m:t> </m:t>
                            </m:r>
                          </m:e>
                          <m:e>
                            <m:f>
                              <m:fPr>
                                <m:ctrlPr>
                                  <a:rPr lang="en-US" sz="2400" i="1">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i="1">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0</m:t>
                            </m:r>
                          </m:e>
                          <m:e>
                            <m:f>
                              <m:fPr>
                                <m:ctrlPr>
                                  <a:rPr lang="en-US" sz="2400" i="1">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i="1">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1</m:t>
                            </m:r>
                          </m:e>
                        </m:eqArr>
                      </m:e>
                    </m:d>
                    <m:r>
                      <a:rPr lang="en-US" sz="2400" b="0" i="1" smtClean="0">
                        <a:solidFill>
                          <a:srgbClr val="002060"/>
                        </a:solidFill>
                        <a:latin typeface="Cambria Math" panose="02040503050406030204" pitchFamily="18" charset="0"/>
                      </a:rPr>
                      <m:t>=</m:t>
                    </m:r>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
                            <m:r>
                              <a:rPr lang="en-US" sz="2400" b="0" i="1" smtClean="0">
                                <a:solidFill>
                                  <a:srgbClr val="002060"/>
                                </a:solidFill>
                                <a:latin typeface="Cambria Math" panose="02040503050406030204" pitchFamily="18" charset="0"/>
                              </a:rPr>
                              <m:t>0</m:t>
                            </m:r>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
                            <m:r>
                              <a:rPr lang="en-US" sz="2400" b="0" i="1" smtClean="0">
                                <a:solidFill>
                                  <a:srgbClr val="002060"/>
                                </a:solidFill>
                                <a:latin typeface="Cambria Math" panose="02040503050406030204" pitchFamily="18" charset="0"/>
                              </a:rPr>
                              <m:t>0</m:t>
                            </m:r>
                            <m:r>
                              <a:rPr lang="en-US" sz="2400" i="1">
                                <a:solidFill>
                                  <a:srgbClr val="002060"/>
                                </a:solidFill>
                                <a:latin typeface="Cambria Math" panose="02040503050406030204" pitchFamily="18" charset="0"/>
                              </a:rPr>
                              <m:t> </m:t>
                            </m:r>
                          </m:e>
                        </m:eqArr>
                        <m:r>
                          <a:rPr lang="en-US" sz="2400" b="0" i="1" smtClean="0">
                            <a:solidFill>
                              <a:srgbClr val="002060"/>
                            </a:solidFill>
                            <a:latin typeface="Cambria Math" panose="02040503050406030204" pitchFamily="18" charset="0"/>
                          </a:rPr>
                          <m:t>  </m:t>
                        </m:r>
                        <m:eqArr>
                          <m:eqArrPr>
                            <m:ctrlPr>
                              <a:rPr lang="en-US" sz="2400" i="1">
                                <a:solidFill>
                                  <a:srgbClr val="002060"/>
                                </a:solidFill>
                                <a:latin typeface="Cambria Math" panose="02040503050406030204" pitchFamily="18" charset="0"/>
                              </a:rPr>
                            </m:ctrlPr>
                          </m:eqArrPr>
                          <m:e>
                            <m:r>
                              <a:rPr lang="en-US" sz="2400" b="0" i="1" smtClean="0">
                                <a:solidFill>
                                  <a:srgbClr val="002060"/>
                                </a:solidFill>
                                <a:latin typeface="Cambria Math" panose="02040503050406030204" pitchFamily="18" charset="0"/>
                              </a:rPr>
                              <m:t>0</m:t>
                            </m:r>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
                            <m:r>
                              <a:rPr lang="en-US" sz="2400" b="0" i="1" smtClean="0">
                                <a:solidFill>
                                  <a:srgbClr val="002060"/>
                                </a:solidFill>
                                <a:latin typeface="Cambria Math" panose="02040503050406030204" pitchFamily="18" charset="0"/>
                              </a:rPr>
                              <m:t>0</m:t>
                            </m:r>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qArr>
                        <m:r>
                          <a:rPr lang="en-US" sz="2400" b="0" i="1" smtClean="0">
                            <a:solidFill>
                              <a:srgbClr val="002060"/>
                            </a:solidFill>
                            <a:latin typeface="Cambria Math" panose="02040503050406030204" pitchFamily="18" charset="0"/>
                          </a:rPr>
                          <m:t>  </m:t>
                        </m:r>
                        <m:eqArr>
                          <m:eqArrPr>
                            <m:ctrlPr>
                              <a:rPr lang="en-US" sz="2400" i="1">
                                <a:solidFill>
                                  <a:srgbClr val="002060"/>
                                </a:solidFill>
                                <a:latin typeface="Cambria Math" panose="02040503050406030204" pitchFamily="18" charset="0"/>
                              </a:rPr>
                            </m:ctrlPr>
                          </m:eqArrP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
                            <m:r>
                              <a:rPr lang="en-US" sz="2400" b="0" i="1" smtClean="0">
                                <a:solidFill>
                                  <a:srgbClr val="002060"/>
                                </a:solidFill>
                                <a:latin typeface="Cambria Math" panose="02040503050406030204" pitchFamily="18" charset="0"/>
                              </a:rPr>
                              <m:t>0</m:t>
                            </m:r>
                            <m:r>
                              <a:rPr lang="en-US" sz="2400" i="1">
                                <a:solidFill>
                                  <a:srgbClr val="002060"/>
                                </a:solidFill>
                                <a:latin typeface="Cambria Math" panose="02040503050406030204" pitchFamily="18" charset="0"/>
                              </a:rPr>
                              <m:t> </m:t>
                            </m:r>
                          </m:e>
                          <m:e>
                            <m:f>
                              <m:fPr>
                                <m:ctrlPr>
                                  <a:rPr lang="en-US" sz="2400" i="1">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
                            <m:r>
                              <a:rPr lang="en-US" sz="2400" b="0" i="1" smtClean="0">
                                <a:solidFill>
                                  <a:srgbClr val="002060"/>
                                </a:solidFill>
                                <a:latin typeface="Cambria Math" panose="02040503050406030204" pitchFamily="18" charset="0"/>
                              </a:rPr>
                              <m:t>0</m:t>
                            </m:r>
                            <m:r>
                              <a:rPr lang="en-US" sz="2400" i="1">
                                <a:solidFill>
                                  <a:srgbClr val="002060"/>
                                </a:solidFill>
                                <a:latin typeface="Cambria Math" panose="02040503050406030204" pitchFamily="18" charset="0"/>
                              </a:rPr>
                              <m:t> </m:t>
                            </m:r>
                          </m:e>
                        </m:eqArr>
                        <m:r>
                          <a:rPr lang="en-US" sz="2400" b="0" i="1" smtClean="0">
                            <a:solidFill>
                              <a:srgbClr val="002060"/>
                            </a:solidFill>
                            <a:latin typeface="Cambria Math" panose="02040503050406030204" pitchFamily="18" charset="0"/>
                          </a:rPr>
                          <m:t>  </m:t>
                        </m:r>
                        <m:eqArr>
                          <m:eqArrPr>
                            <m:ctrlPr>
                              <a:rPr lang="en-US" sz="2400" i="1">
                                <a:solidFill>
                                  <a:srgbClr val="002060"/>
                                </a:solidFill>
                                <a:latin typeface="Cambria Math" panose="02040503050406030204" pitchFamily="18" charset="0"/>
                              </a:rPr>
                            </m:ctrlPr>
                          </m:eqArrPr>
                          <m:e>
                            <m:r>
                              <a:rPr lang="en-US" sz="2400" b="0" i="1" smtClean="0">
                                <a:solidFill>
                                  <a:srgbClr val="002060"/>
                                </a:solidFill>
                                <a:latin typeface="Cambria Math" panose="02040503050406030204" pitchFamily="18" charset="0"/>
                              </a:rPr>
                              <m:t>0</m:t>
                            </m:r>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
                            <m:r>
                              <a:rPr lang="en-US" sz="2400" b="0" i="1" smtClean="0">
                                <a:solidFill>
                                  <a:srgbClr val="002060"/>
                                </a:solidFill>
                                <a:latin typeface="Cambria Math" panose="02040503050406030204" pitchFamily="18" charset="0"/>
                              </a:rPr>
                              <m:t>0</m:t>
                            </m:r>
                          </m:e>
                          <m:e>
                            <m:f>
                              <m:fPr>
                                <m:ctrlPr>
                                  <a:rPr lang="en-US" sz="2400" i="1">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qArr>
                      </m:e>
                    </m:d>
                  </m:oMath>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50" name="TextBox 49">
                <a:extLst>
                  <a:ext uri="{FF2B5EF4-FFF2-40B4-BE49-F238E27FC236}">
                    <a16:creationId xmlns:a16="http://schemas.microsoft.com/office/drawing/2014/main" id="{10AC57CA-887E-5E5D-AF26-697E3C09D1FB}"/>
                  </a:ext>
                </a:extLst>
              </p:cNvPr>
              <p:cNvSpPr txBox="1">
                <a:spLocks noRot="1" noChangeAspect="1" noMove="1" noResize="1" noEditPoints="1" noAdjustHandles="1" noChangeArrowheads="1" noChangeShapeType="1" noTextEdit="1"/>
              </p:cNvSpPr>
              <p:nvPr/>
            </p:nvSpPr>
            <p:spPr>
              <a:xfrm>
                <a:off x="1028942" y="4290658"/>
                <a:ext cx="11467857" cy="2335319"/>
              </a:xfrm>
              <a:prstGeom prst="rect">
                <a:avLst/>
              </a:prstGeom>
              <a:blipFill>
                <a:blip r:embed="rId4"/>
                <a:stretch>
                  <a:fillRect l="-996" b="-21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9684A5C9-94BD-9A3F-9A83-F60345B679AC}"/>
                  </a:ext>
                </a:extLst>
              </p:cNvPr>
              <p:cNvSpPr txBox="1"/>
              <p:nvPr/>
            </p:nvSpPr>
            <p:spPr>
              <a:xfrm>
                <a:off x="9376061" y="1313855"/>
                <a:ext cx="2145846" cy="762966"/>
              </a:xfrm>
              <a:prstGeom prst="rect">
                <a:avLst/>
              </a:prstGeom>
              <a:noFill/>
            </p:spPr>
            <p:txBody>
              <a:bodyPr wrap="square" lIns="0" tIns="0" rIns="0" bIns="0" rtlCol="0" anchor="ctr">
                <a:spAutoFit/>
              </a:bodyPr>
              <a:lstStyle/>
              <a:p>
                <a:pPr lvl="0"/>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𝐻</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f>
                        <m:f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num>
                        <m:den>
                          <m:rad>
                            <m:radPr>
                              <m:degHide m:val="on"/>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radPr>
                            <m:deg/>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2</m:t>
                              </m:r>
                            </m:e>
                          </m:rad>
                        </m:den>
                      </m:f>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qAr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55" name="TextBox 54">
                <a:extLst>
                  <a:ext uri="{FF2B5EF4-FFF2-40B4-BE49-F238E27FC236}">
                    <a16:creationId xmlns:a16="http://schemas.microsoft.com/office/drawing/2014/main" id="{9684A5C9-94BD-9A3F-9A83-F60345B679AC}"/>
                  </a:ext>
                </a:extLst>
              </p:cNvPr>
              <p:cNvSpPr txBox="1">
                <a:spLocks noRot="1" noChangeAspect="1" noMove="1" noResize="1" noEditPoints="1" noAdjustHandles="1" noChangeArrowheads="1" noChangeShapeType="1" noTextEdit="1"/>
              </p:cNvSpPr>
              <p:nvPr/>
            </p:nvSpPr>
            <p:spPr>
              <a:xfrm>
                <a:off x="9376061" y="1313855"/>
                <a:ext cx="2145846" cy="762966"/>
              </a:xfrm>
              <a:prstGeom prst="rect">
                <a:avLst/>
              </a:prstGeom>
              <a:blipFill>
                <a:blip r:embed="rId5"/>
                <a:stretch>
                  <a:fillRect l="-588" b="-9836"/>
                </a:stretch>
              </a:blipFill>
            </p:spPr>
            <p:txBody>
              <a:bodyPr/>
              <a:lstStyle/>
              <a:p>
                <a:r>
                  <a:rPr lang="en-US">
                    <a:noFill/>
                  </a:rPr>
                  <a:t> </a:t>
                </a:r>
              </a:p>
            </p:txBody>
          </p:sp>
        </mc:Fallback>
      </mc:AlternateContent>
      <p:sp>
        <p:nvSpPr>
          <p:cNvPr id="56" name="TextBox 55">
            <a:extLst>
              <a:ext uri="{FF2B5EF4-FFF2-40B4-BE49-F238E27FC236}">
                <a16:creationId xmlns:a16="http://schemas.microsoft.com/office/drawing/2014/main" id="{5F85F9E6-17A4-E937-EEEC-5DDC315B0767}"/>
              </a:ext>
            </a:extLst>
          </p:cNvPr>
          <p:cNvSpPr txBox="1"/>
          <p:nvPr/>
        </p:nvSpPr>
        <p:spPr>
          <a:xfrm>
            <a:off x="307049" y="3427080"/>
            <a:ext cx="536044"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Arial" panose="020B0604020202020204"/>
                <a:cs typeface="Arial" panose="020B0604020202020204" pitchFamily="34" charset="0"/>
              </a:rPr>
              <a:t>1</a:t>
            </a:r>
          </a:p>
        </p:txBody>
      </p:sp>
      <p:pic>
        <p:nvPicPr>
          <p:cNvPr id="23554" name="Picture 2" descr="Scratchpad - Apps on Google Play">
            <a:extLst>
              <a:ext uri="{FF2B5EF4-FFF2-40B4-BE49-F238E27FC236}">
                <a16:creationId xmlns:a16="http://schemas.microsoft.com/office/drawing/2014/main" id="{40ACCEC6-8EEB-138C-481C-75AE97FB2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45566" y="1244372"/>
            <a:ext cx="891636" cy="89163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1F66DCE2-74B4-E624-71B2-26985445442A}"/>
                  </a:ext>
                </a:extLst>
              </p:cNvPr>
              <p:cNvSpPr txBox="1"/>
              <p:nvPr/>
            </p:nvSpPr>
            <p:spPr>
              <a:xfrm>
                <a:off x="9015242" y="2267538"/>
                <a:ext cx="2145846" cy="615810"/>
              </a:xfrm>
              <a:prstGeom prst="rect">
                <a:avLst/>
              </a:prstGeom>
              <a:noFill/>
            </p:spPr>
            <p:txBody>
              <a:bodyPr wrap="square" lIns="0" tIns="0" rIns="0" bIns="0" rtlCol="0" anchor="ctr">
                <a:spAutoFit/>
              </a:bodyPr>
              <a:lstStyle/>
              <a:p>
                <a:pPr lvl="0"/>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𝐼</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qAr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57" name="TextBox 56">
                <a:extLst>
                  <a:ext uri="{FF2B5EF4-FFF2-40B4-BE49-F238E27FC236}">
                    <a16:creationId xmlns:a16="http://schemas.microsoft.com/office/drawing/2014/main" id="{1F66DCE2-74B4-E624-71B2-26985445442A}"/>
                  </a:ext>
                </a:extLst>
              </p:cNvPr>
              <p:cNvSpPr txBox="1">
                <a:spLocks noRot="1" noChangeAspect="1" noMove="1" noResize="1" noEditPoints="1" noAdjustHandles="1" noChangeArrowheads="1" noChangeShapeType="1" noTextEdit="1"/>
              </p:cNvSpPr>
              <p:nvPr/>
            </p:nvSpPr>
            <p:spPr>
              <a:xfrm>
                <a:off x="9015242" y="2267538"/>
                <a:ext cx="2145846" cy="615810"/>
              </a:xfrm>
              <a:prstGeom prst="rect">
                <a:avLst/>
              </a:prstGeom>
              <a:blipFill>
                <a:blip r:embed="rId7"/>
                <a:stretch>
                  <a:fillRect b="-16000"/>
                </a:stretch>
              </a:blipFill>
            </p:spPr>
            <p:txBody>
              <a:bodyPr/>
              <a:lstStyle/>
              <a:p>
                <a:r>
                  <a:rPr lang="en-US">
                    <a:noFill/>
                  </a:rPr>
                  <a:t> </a:t>
                </a:r>
              </a:p>
            </p:txBody>
          </p:sp>
        </mc:Fallback>
      </mc:AlternateContent>
      <p:sp>
        <p:nvSpPr>
          <p:cNvPr id="58" name="Rectangle 57">
            <a:extLst>
              <a:ext uri="{FF2B5EF4-FFF2-40B4-BE49-F238E27FC236}">
                <a16:creationId xmlns:a16="http://schemas.microsoft.com/office/drawing/2014/main" id="{AF127D3A-37B8-7222-B6B2-0B4D53A2989A}"/>
              </a:ext>
            </a:extLst>
          </p:cNvPr>
          <p:cNvSpPr/>
          <p:nvPr/>
        </p:nvSpPr>
        <p:spPr>
          <a:xfrm>
            <a:off x="2307110" y="4319980"/>
            <a:ext cx="9647823" cy="24516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196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5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animBg="1"/>
      <p:bldP spid="50" grpId="0"/>
      <p:bldP spid="55" grpId="0"/>
      <p:bldP spid="57" grpId="0"/>
      <p:bldP spid="5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lvl="0" algn="ctr">
              <a:defRPr/>
            </a:pPr>
            <a:r>
              <a:rPr lang="en-US" dirty="0">
                <a:solidFill>
                  <a:srgbClr val="BE5700"/>
                </a:solidFill>
              </a:rPr>
              <a:t>Bell-Pair Circuit Using Matrix Representation</a:t>
            </a:r>
          </a:p>
        </p:txBody>
      </p:sp>
      <p:grpSp>
        <p:nvGrpSpPr>
          <p:cNvPr id="15" name="Group 14">
            <a:extLst>
              <a:ext uri="{FF2B5EF4-FFF2-40B4-BE49-F238E27FC236}">
                <a16:creationId xmlns:a16="http://schemas.microsoft.com/office/drawing/2014/main" id="{6F78BEC3-C8DD-1AA8-C509-45AAE6CF6760}"/>
              </a:ext>
            </a:extLst>
          </p:cNvPr>
          <p:cNvGrpSpPr/>
          <p:nvPr/>
        </p:nvGrpSpPr>
        <p:grpSpPr>
          <a:xfrm>
            <a:off x="475868" y="1123371"/>
            <a:ext cx="2945955" cy="1674804"/>
            <a:chOff x="4342927" y="1336301"/>
            <a:chExt cx="2945955" cy="1674804"/>
          </a:xfrm>
        </p:grpSpPr>
        <p:sp>
          <p:nvSpPr>
            <p:cNvPr id="16" name="TextBox 15">
              <a:extLst>
                <a:ext uri="{FF2B5EF4-FFF2-40B4-BE49-F238E27FC236}">
                  <a16:creationId xmlns:a16="http://schemas.microsoft.com/office/drawing/2014/main" id="{C3A8C111-ECCA-0BF2-DB61-CFF4406960AD}"/>
                </a:ext>
              </a:extLst>
            </p:cNvPr>
            <p:cNvSpPr txBox="1"/>
            <p:nvPr/>
          </p:nvSpPr>
          <p:spPr>
            <a:xfrm>
              <a:off x="4342927" y="1887276"/>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Helvetica" pitchFamily="2" charset="0"/>
                  <a:ea typeface="+mn-ea"/>
                  <a:cs typeface="+mn-cs"/>
                </a:rPr>
                <a:t>q0</a:t>
              </a:r>
            </a:p>
          </p:txBody>
        </p:sp>
        <p:sp>
          <p:nvSpPr>
            <p:cNvPr id="17" name="TextBox 16">
              <a:extLst>
                <a:ext uri="{FF2B5EF4-FFF2-40B4-BE49-F238E27FC236}">
                  <a16:creationId xmlns:a16="http://schemas.microsoft.com/office/drawing/2014/main" id="{44E502AC-F456-A0AD-0D47-6CDC91F70B57}"/>
                </a:ext>
              </a:extLst>
            </p:cNvPr>
            <p:cNvSpPr txBox="1"/>
            <p:nvPr/>
          </p:nvSpPr>
          <p:spPr>
            <a:xfrm>
              <a:off x="4344896" y="2549440"/>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Helvetica" pitchFamily="2" charset="0"/>
                  <a:ea typeface="+mn-ea"/>
                  <a:cs typeface="+mn-cs"/>
                </a:rPr>
                <a:t>q1</a:t>
              </a:r>
            </a:p>
          </p:txBody>
        </p:sp>
        <p:cxnSp>
          <p:nvCxnSpPr>
            <p:cNvPr id="20" name="Straight Connector 19">
              <a:extLst>
                <a:ext uri="{FF2B5EF4-FFF2-40B4-BE49-F238E27FC236}">
                  <a16:creationId xmlns:a16="http://schemas.microsoft.com/office/drawing/2014/main" id="{60DEEF04-D84E-5C51-F65D-4475954ACC01}"/>
                </a:ext>
              </a:extLst>
            </p:cNvPr>
            <p:cNvCxnSpPr>
              <a:cxnSpLocks/>
              <a:stCxn id="16" idx="3"/>
              <a:endCxn id="26" idx="1"/>
            </p:cNvCxnSpPr>
            <p:nvPr/>
          </p:nvCxnSpPr>
          <p:spPr>
            <a:xfrm flipV="1">
              <a:off x="4896002" y="2114333"/>
              <a:ext cx="2390890" cy="3776"/>
            </a:xfrm>
            <a:prstGeom prst="line">
              <a:avLst/>
            </a:prstGeom>
            <a:noFill/>
            <a:ln w="25400" cap="flat" cmpd="sng" algn="ctr">
              <a:solidFill>
                <a:sysClr val="windowText" lastClr="000000"/>
              </a:solidFill>
              <a:prstDash val="solid"/>
              <a:miter lim="800000"/>
            </a:ln>
            <a:effectLst/>
          </p:spPr>
        </p:cxnSp>
        <p:cxnSp>
          <p:nvCxnSpPr>
            <p:cNvPr id="21" name="Straight Connector 20">
              <a:extLst>
                <a:ext uri="{FF2B5EF4-FFF2-40B4-BE49-F238E27FC236}">
                  <a16:creationId xmlns:a16="http://schemas.microsoft.com/office/drawing/2014/main" id="{4155955B-806B-AA31-804F-821C5182C1CA}"/>
                </a:ext>
              </a:extLst>
            </p:cNvPr>
            <p:cNvCxnSpPr>
              <a:cxnSpLocks/>
              <a:stCxn id="17" idx="3"/>
              <a:endCxn id="27" idx="1"/>
            </p:cNvCxnSpPr>
            <p:nvPr/>
          </p:nvCxnSpPr>
          <p:spPr>
            <a:xfrm flipV="1">
              <a:off x="4897971" y="2776774"/>
              <a:ext cx="2390911" cy="3499"/>
            </a:xfrm>
            <a:prstGeom prst="line">
              <a:avLst/>
            </a:prstGeom>
            <a:noFill/>
            <a:ln w="25400" cap="flat" cmpd="sng" algn="ctr">
              <a:solidFill>
                <a:sysClr val="windowText" lastClr="000000"/>
              </a:solidFill>
              <a:prstDash val="solid"/>
              <a:miter lim="800000"/>
            </a:ln>
            <a:effectLst/>
          </p:spPr>
        </p:cxnSp>
        <p:grpSp>
          <p:nvGrpSpPr>
            <p:cNvPr id="22" name="Group 21">
              <a:extLst>
                <a:ext uri="{FF2B5EF4-FFF2-40B4-BE49-F238E27FC236}">
                  <a16:creationId xmlns:a16="http://schemas.microsoft.com/office/drawing/2014/main" id="{19E195CB-5C6C-3E18-7014-7A5368873D46}"/>
                </a:ext>
              </a:extLst>
            </p:cNvPr>
            <p:cNvGrpSpPr/>
            <p:nvPr/>
          </p:nvGrpSpPr>
          <p:grpSpPr>
            <a:xfrm>
              <a:off x="4359958" y="1336301"/>
              <a:ext cx="536044" cy="627864"/>
              <a:chOff x="7188625" y="1909100"/>
              <a:chExt cx="536044" cy="627864"/>
            </a:xfrm>
          </p:grpSpPr>
          <p:sp>
            <p:nvSpPr>
              <p:cNvPr id="23" name="Oval 22">
                <a:extLst>
                  <a:ext uri="{FF2B5EF4-FFF2-40B4-BE49-F238E27FC236}">
                    <a16:creationId xmlns:a16="http://schemas.microsoft.com/office/drawing/2014/main" id="{3A1707D3-C11E-A720-CEBF-CBCCA4498153}"/>
                  </a:ext>
                </a:extLst>
              </p:cNvPr>
              <p:cNvSpPr/>
              <p:nvPr/>
            </p:nvSpPr>
            <p:spPr bwMode="auto">
              <a:xfrm>
                <a:off x="7270797" y="2013115"/>
                <a:ext cx="365760" cy="365760"/>
              </a:xfrm>
              <a:prstGeom prst="ellipse">
                <a:avLst/>
              </a:prstGeom>
              <a:solidFill>
                <a:srgbClr val="01014B"/>
              </a:solidFill>
              <a:ln w="9525" cap="flat" cmpd="sng" algn="ctr">
                <a:solidFill>
                  <a:srgbClr val="01014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72C6">
                      <a:lumMod val="50000"/>
                    </a:srgbClr>
                  </a:soli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FC7E35CB-9908-650D-74A8-17128075651C}"/>
                  </a:ext>
                </a:extLst>
              </p:cNvPr>
              <p:cNvSpPr txBox="1"/>
              <p:nvPr/>
            </p:nvSpPr>
            <p:spPr>
              <a:xfrm>
                <a:off x="7188625" y="1909100"/>
                <a:ext cx="53604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1</a:t>
                </a:r>
              </a:p>
            </p:txBody>
          </p:sp>
        </p:grpSp>
      </p:grpSp>
      <p:sp>
        <p:nvSpPr>
          <p:cNvPr id="26" name="Rectangle 25">
            <a:extLst>
              <a:ext uri="{FF2B5EF4-FFF2-40B4-BE49-F238E27FC236}">
                <a16:creationId xmlns:a16="http://schemas.microsoft.com/office/drawing/2014/main" id="{C988731F-02CA-B5AF-B443-11E1CD177366}"/>
              </a:ext>
            </a:extLst>
          </p:cNvPr>
          <p:cNvSpPr/>
          <p:nvPr/>
        </p:nvSpPr>
        <p:spPr>
          <a:xfrm>
            <a:off x="3419833" y="1627083"/>
            <a:ext cx="548640" cy="548640"/>
          </a:xfrm>
          <a:prstGeom prst="rect">
            <a:avLst/>
          </a:prstGeom>
          <a:solidFill>
            <a:srgbClr val="EDF2F4"/>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M</a:t>
            </a:r>
          </a:p>
        </p:txBody>
      </p:sp>
      <p:sp>
        <p:nvSpPr>
          <p:cNvPr id="27" name="Rectangle 26">
            <a:extLst>
              <a:ext uri="{FF2B5EF4-FFF2-40B4-BE49-F238E27FC236}">
                <a16:creationId xmlns:a16="http://schemas.microsoft.com/office/drawing/2014/main" id="{0FA2506D-300F-B75C-9C4A-69F948FAAA0E}"/>
              </a:ext>
            </a:extLst>
          </p:cNvPr>
          <p:cNvSpPr/>
          <p:nvPr/>
        </p:nvSpPr>
        <p:spPr>
          <a:xfrm>
            <a:off x="3421823" y="2289524"/>
            <a:ext cx="548640" cy="548640"/>
          </a:xfrm>
          <a:prstGeom prst="rect">
            <a:avLst/>
          </a:prstGeom>
          <a:solidFill>
            <a:srgbClr val="EDF2F4"/>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M</a:t>
            </a:r>
          </a:p>
        </p:txBody>
      </p:sp>
      <p:grpSp>
        <p:nvGrpSpPr>
          <p:cNvPr id="28" name="Group 27">
            <a:extLst>
              <a:ext uri="{FF2B5EF4-FFF2-40B4-BE49-F238E27FC236}">
                <a16:creationId xmlns:a16="http://schemas.microsoft.com/office/drawing/2014/main" id="{4E3E38A3-E1EA-A539-5F7C-56102DFD97A2}"/>
              </a:ext>
            </a:extLst>
          </p:cNvPr>
          <p:cNvGrpSpPr/>
          <p:nvPr/>
        </p:nvGrpSpPr>
        <p:grpSpPr>
          <a:xfrm>
            <a:off x="2364425" y="1765507"/>
            <a:ext cx="548640" cy="1043335"/>
            <a:chOff x="6313164" y="5194111"/>
            <a:chExt cx="360054" cy="629212"/>
          </a:xfrm>
        </p:grpSpPr>
        <p:sp>
          <p:nvSpPr>
            <p:cNvPr id="29" name="Oval 28">
              <a:extLst>
                <a:ext uri="{FF2B5EF4-FFF2-40B4-BE49-F238E27FC236}">
                  <a16:creationId xmlns:a16="http://schemas.microsoft.com/office/drawing/2014/main" id="{2EBF5935-ED80-FABB-BA9C-259DB7926B35}"/>
                </a:ext>
              </a:extLst>
            </p:cNvPr>
            <p:cNvSpPr/>
            <p:nvPr/>
          </p:nvSpPr>
          <p:spPr>
            <a:xfrm>
              <a:off x="6405427" y="5194111"/>
              <a:ext cx="180027" cy="165436"/>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30" name="Straight Connector 29">
              <a:extLst>
                <a:ext uri="{FF2B5EF4-FFF2-40B4-BE49-F238E27FC236}">
                  <a16:creationId xmlns:a16="http://schemas.microsoft.com/office/drawing/2014/main" id="{0D716309-6A34-2DFB-CAB7-BE0F46411FCF}"/>
                </a:ext>
              </a:extLst>
            </p:cNvPr>
            <p:cNvCxnSpPr>
              <a:cxnSpLocks/>
              <a:stCxn id="29" idx="4"/>
              <a:endCxn id="31" idx="0"/>
            </p:cNvCxnSpPr>
            <p:nvPr/>
          </p:nvCxnSpPr>
          <p:spPr>
            <a:xfrm flipH="1">
              <a:off x="6493191" y="5359547"/>
              <a:ext cx="2250" cy="132903"/>
            </a:xfrm>
            <a:prstGeom prst="line">
              <a:avLst/>
            </a:prstGeom>
            <a:noFill/>
            <a:ln w="47625" cap="flat" cmpd="sng" algn="ctr">
              <a:solidFill>
                <a:sysClr val="windowText" lastClr="000000"/>
              </a:solidFill>
              <a:prstDash val="solid"/>
              <a:miter lim="800000"/>
            </a:ln>
            <a:effectLst/>
          </p:spPr>
        </p:cxnSp>
        <p:sp>
          <p:nvSpPr>
            <p:cNvPr id="31" name="Oval 30">
              <a:extLst>
                <a:ext uri="{FF2B5EF4-FFF2-40B4-BE49-F238E27FC236}">
                  <a16:creationId xmlns:a16="http://schemas.microsoft.com/office/drawing/2014/main" id="{C00D6C2B-F535-D559-6A65-5E428CD977D1}"/>
                </a:ext>
              </a:extLst>
            </p:cNvPr>
            <p:cNvSpPr/>
            <p:nvPr/>
          </p:nvSpPr>
          <p:spPr>
            <a:xfrm>
              <a:off x="6313164" y="5492450"/>
              <a:ext cx="360054" cy="33087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Helvetica" pitchFamily="2" charset="0"/>
                  <a:ea typeface="+mn-ea"/>
                  <a:cs typeface="+mn-cs"/>
                </a:rPr>
                <a:t>+</a:t>
              </a:r>
            </a:p>
          </p:txBody>
        </p:sp>
      </p:grpSp>
      <p:grpSp>
        <p:nvGrpSpPr>
          <p:cNvPr id="32" name="Group 31">
            <a:extLst>
              <a:ext uri="{FF2B5EF4-FFF2-40B4-BE49-F238E27FC236}">
                <a16:creationId xmlns:a16="http://schemas.microsoft.com/office/drawing/2014/main" id="{F0509CA4-47FD-FB98-369E-26E6C20DC5E6}"/>
              </a:ext>
            </a:extLst>
          </p:cNvPr>
          <p:cNvGrpSpPr/>
          <p:nvPr/>
        </p:nvGrpSpPr>
        <p:grpSpPr>
          <a:xfrm>
            <a:off x="1588245" y="1102224"/>
            <a:ext cx="536044" cy="627864"/>
            <a:chOff x="7188625" y="1909100"/>
            <a:chExt cx="536044" cy="627864"/>
          </a:xfrm>
        </p:grpSpPr>
        <p:sp>
          <p:nvSpPr>
            <p:cNvPr id="33" name="Oval 32">
              <a:extLst>
                <a:ext uri="{FF2B5EF4-FFF2-40B4-BE49-F238E27FC236}">
                  <a16:creationId xmlns:a16="http://schemas.microsoft.com/office/drawing/2014/main" id="{6A4F92FA-9446-D49F-DB52-21B6681F0748}"/>
                </a:ext>
              </a:extLst>
            </p:cNvPr>
            <p:cNvSpPr/>
            <p:nvPr/>
          </p:nvSpPr>
          <p:spPr bwMode="auto">
            <a:xfrm>
              <a:off x="7270797" y="2013115"/>
              <a:ext cx="365760" cy="365760"/>
            </a:xfrm>
            <a:prstGeom prst="ellipse">
              <a:avLst/>
            </a:prstGeom>
            <a:solidFill>
              <a:srgbClr val="01014B"/>
            </a:solidFill>
            <a:ln w="9525" cap="flat" cmpd="sng" algn="ctr">
              <a:solidFill>
                <a:srgbClr val="01014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72C6">
                    <a:lumMod val="50000"/>
                  </a:srgbClr>
                </a:solidFill>
                <a:effectLst/>
                <a:uLnTx/>
                <a:uFillTx/>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684ED3FD-06E6-F1A7-E4BE-35059252C5DA}"/>
                </a:ext>
              </a:extLst>
            </p:cNvPr>
            <p:cNvSpPr txBox="1"/>
            <p:nvPr/>
          </p:nvSpPr>
          <p:spPr>
            <a:xfrm>
              <a:off x="7188625" y="1909100"/>
              <a:ext cx="53604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2</a:t>
              </a:r>
            </a:p>
          </p:txBody>
        </p:sp>
      </p:grpSp>
      <p:grpSp>
        <p:nvGrpSpPr>
          <p:cNvPr id="35" name="Group 34">
            <a:extLst>
              <a:ext uri="{FF2B5EF4-FFF2-40B4-BE49-F238E27FC236}">
                <a16:creationId xmlns:a16="http://schemas.microsoft.com/office/drawing/2014/main" id="{13C74C78-78E2-0CD5-B940-550802B7F2D6}"/>
              </a:ext>
            </a:extLst>
          </p:cNvPr>
          <p:cNvGrpSpPr/>
          <p:nvPr/>
        </p:nvGrpSpPr>
        <p:grpSpPr>
          <a:xfrm>
            <a:off x="2406250" y="1106842"/>
            <a:ext cx="540854" cy="627864"/>
            <a:chOff x="7188625" y="1909100"/>
            <a:chExt cx="540854" cy="627864"/>
          </a:xfrm>
        </p:grpSpPr>
        <p:sp>
          <p:nvSpPr>
            <p:cNvPr id="36" name="Oval 35">
              <a:extLst>
                <a:ext uri="{FF2B5EF4-FFF2-40B4-BE49-F238E27FC236}">
                  <a16:creationId xmlns:a16="http://schemas.microsoft.com/office/drawing/2014/main" id="{225FE0F4-DFC2-FF6D-2C9E-6296ACCEB47A}"/>
                </a:ext>
              </a:extLst>
            </p:cNvPr>
            <p:cNvSpPr/>
            <p:nvPr/>
          </p:nvSpPr>
          <p:spPr bwMode="auto">
            <a:xfrm>
              <a:off x="7270797" y="2013115"/>
              <a:ext cx="365760" cy="365760"/>
            </a:xfrm>
            <a:prstGeom prst="ellipse">
              <a:avLst/>
            </a:prstGeom>
            <a:solidFill>
              <a:srgbClr val="01014B"/>
            </a:solidFill>
            <a:ln w="9525" cap="flat" cmpd="sng" algn="ctr">
              <a:solidFill>
                <a:srgbClr val="01014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72C6">
                    <a:lumMod val="50000"/>
                  </a:srgbClr>
                </a:soli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8A7F5413-7F8F-8387-E341-FD3B6146A39D}"/>
                </a:ext>
              </a:extLst>
            </p:cNvPr>
            <p:cNvSpPr txBox="1"/>
            <p:nvPr/>
          </p:nvSpPr>
          <p:spPr>
            <a:xfrm>
              <a:off x="7188625" y="1909100"/>
              <a:ext cx="54085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3</a:t>
              </a:r>
            </a:p>
          </p:txBody>
        </p:sp>
      </p:grpSp>
      <p:grpSp>
        <p:nvGrpSpPr>
          <p:cNvPr id="38" name="Group 37">
            <a:extLst>
              <a:ext uri="{FF2B5EF4-FFF2-40B4-BE49-F238E27FC236}">
                <a16:creationId xmlns:a16="http://schemas.microsoft.com/office/drawing/2014/main" id="{2906FA66-4ACD-17E5-99D6-8B7867115F58}"/>
              </a:ext>
            </a:extLst>
          </p:cNvPr>
          <p:cNvGrpSpPr/>
          <p:nvPr/>
        </p:nvGrpSpPr>
        <p:grpSpPr>
          <a:xfrm>
            <a:off x="3415940" y="1117159"/>
            <a:ext cx="540854" cy="627864"/>
            <a:chOff x="7188625" y="1909100"/>
            <a:chExt cx="540854" cy="627864"/>
          </a:xfrm>
        </p:grpSpPr>
        <p:sp>
          <p:nvSpPr>
            <p:cNvPr id="39" name="Oval 38">
              <a:extLst>
                <a:ext uri="{FF2B5EF4-FFF2-40B4-BE49-F238E27FC236}">
                  <a16:creationId xmlns:a16="http://schemas.microsoft.com/office/drawing/2014/main" id="{CA034BD3-E403-0F3B-F697-A2F5157195CB}"/>
                </a:ext>
              </a:extLst>
            </p:cNvPr>
            <p:cNvSpPr/>
            <p:nvPr/>
          </p:nvSpPr>
          <p:spPr bwMode="auto">
            <a:xfrm>
              <a:off x="7270797" y="2013115"/>
              <a:ext cx="365760" cy="365760"/>
            </a:xfrm>
            <a:prstGeom prst="ellipse">
              <a:avLst/>
            </a:prstGeom>
            <a:solidFill>
              <a:srgbClr val="01014B"/>
            </a:solidFill>
            <a:ln w="9525" cap="flat" cmpd="sng" algn="ctr">
              <a:solidFill>
                <a:srgbClr val="01014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72C6">
                    <a:lumMod val="50000"/>
                  </a:srgbClr>
                </a:soli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24B978B9-DD50-1B17-D6A8-585EB0EA3EAF}"/>
                </a:ext>
              </a:extLst>
            </p:cNvPr>
            <p:cNvSpPr txBox="1"/>
            <p:nvPr/>
          </p:nvSpPr>
          <p:spPr>
            <a:xfrm>
              <a:off x="7188625" y="1909100"/>
              <a:ext cx="54085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4</a:t>
              </a:r>
            </a:p>
          </p:txBody>
        </p:sp>
      </p:grpSp>
      <p:sp>
        <p:nvSpPr>
          <p:cNvPr id="42" name="Rectangle 41">
            <a:extLst>
              <a:ext uri="{FF2B5EF4-FFF2-40B4-BE49-F238E27FC236}">
                <a16:creationId xmlns:a16="http://schemas.microsoft.com/office/drawing/2014/main" id="{1FB7CA9C-63C2-32C1-C950-17B3091D1E6F}"/>
              </a:ext>
            </a:extLst>
          </p:cNvPr>
          <p:cNvSpPr/>
          <p:nvPr/>
        </p:nvSpPr>
        <p:spPr>
          <a:xfrm>
            <a:off x="1588245" y="1623680"/>
            <a:ext cx="548640" cy="548640"/>
          </a:xfrm>
          <a:prstGeom prst="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H</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C6790E8-67F5-65FB-928D-4E696F36DFD6}"/>
                  </a:ext>
                </a:extLst>
              </p:cNvPr>
              <p:cNvSpPr txBox="1"/>
              <p:nvPr/>
            </p:nvSpPr>
            <p:spPr>
              <a:xfrm>
                <a:off x="522329" y="3329840"/>
                <a:ext cx="11868434" cy="2335319"/>
              </a:xfrm>
              <a:prstGeom prst="rect">
                <a:avLst/>
              </a:prstGeom>
              <a:noFill/>
            </p:spPr>
            <p:txBody>
              <a:bodyPr wrap="square" lIns="0" tIns="0" rIns="0" bIns="0" rtlCol="0" anchor="ctr">
                <a:spAutoFit/>
              </a:bodyPr>
              <a:lstStyle/>
              <a:p>
                <a:pPr lvl="0"/>
                <a14:m>
                  <m:oMath xmlns:m="http://schemas.openxmlformats.org/officeDocument/2006/math">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𝜑</m:t>
                        </m:r>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2</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lang="en-US" sz="2400" i="1">
                        <a:solidFill>
                          <a:srgbClr val="002060"/>
                        </a:solidFill>
                        <a:latin typeface="Cambria Math" panose="02040503050406030204" pitchFamily="18" charset="0"/>
                      </a:rPr>
                      <m:t>𝐻</m:t>
                    </m:r>
                    <m:r>
                      <a:rPr lang="en-US" sz="2400" i="1">
                        <a:solidFill>
                          <a:srgbClr val="002060"/>
                        </a:solidFill>
                        <a:latin typeface="Cambria Math" panose="02040503050406030204" pitchFamily="18" charset="0"/>
                        <a:ea typeface="Cambria Math" panose="02040503050406030204" pitchFamily="18" charset="0"/>
                      </a:rPr>
                      <m:t>⊗</m:t>
                    </m:r>
                    <m:r>
                      <a:rPr lang="en-US" sz="2400" i="1">
                        <a:solidFill>
                          <a:srgbClr val="002060"/>
                        </a:solidFill>
                        <a:latin typeface="Cambria Math" panose="02040503050406030204" pitchFamily="18" charset="0"/>
                        <a:ea typeface="Cambria Math" panose="02040503050406030204" pitchFamily="18" charset="0"/>
                      </a:rPr>
                      <m:t>𝐼</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𝜑</m:t>
                        </m:r>
                        <m:r>
                          <a:rPr lang="en-US" sz="2400" b="0" i="1" baseline="-25000" smtClean="0">
                            <a:solidFill>
                              <a:srgbClr val="002060"/>
                            </a:solidFill>
                            <a:latin typeface="Cambria Math" panose="02040503050406030204" pitchFamily="18" charset="0"/>
                            <a:ea typeface="Cambria Math" panose="02040503050406030204" pitchFamily="18" charset="0"/>
                          </a:rPr>
                          <m:t>1</m:t>
                        </m:r>
                      </m:e>
                    </m:d>
                    <m:r>
                      <a:rPr lang="en-US" sz="2400" b="0" i="1" smtClean="0">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
                            <m:r>
                              <a:rPr lang="en-US" sz="2400" i="1">
                                <a:solidFill>
                                  <a:srgbClr val="002060"/>
                                </a:solidFill>
                                <a:latin typeface="Cambria Math" panose="02040503050406030204" pitchFamily="18" charset="0"/>
                              </a:rPr>
                              <m:t>0</m:t>
                            </m:r>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
                            <m:r>
                              <a:rPr lang="en-US" sz="2400" i="1">
                                <a:solidFill>
                                  <a:srgbClr val="002060"/>
                                </a:solidFill>
                                <a:latin typeface="Cambria Math" panose="02040503050406030204" pitchFamily="18" charset="0"/>
                              </a:rPr>
                              <m:t>0 </m:t>
                            </m:r>
                          </m:e>
                        </m:eqArr>
                        <m:r>
                          <a:rPr lang="en-US" sz="2400" i="1">
                            <a:solidFill>
                              <a:srgbClr val="002060"/>
                            </a:solidFill>
                            <a:latin typeface="Cambria Math" panose="02040503050406030204" pitchFamily="18" charset="0"/>
                          </a:rPr>
                          <m:t>  </m:t>
                        </m:r>
                        <m:eqArr>
                          <m:eqArrPr>
                            <m:ctrlPr>
                              <a:rPr lang="en-US" sz="2400" i="1">
                                <a:solidFill>
                                  <a:srgbClr val="002060"/>
                                </a:solidFill>
                                <a:latin typeface="Cambria Math" panose="02040503050406030204" pitchFamily="18" charset="0"/>
                              </a:rPr>
                            </m:ctrlPr>
                          </m:eqArrPr>
                          <m:e>
                            <m:r>
                              <a:rPr lang="en-US" sz="2400" i="1">
                                <a:solidFill>
                                  <a:srgbClr val="002060"/>
                                </a:solidFill>
                                <a:latin typeface="Cambria Math" panose="02040503050406030204" pitchFamily="18" charset="0"/>
                              </a:rPr>
                              <m:t>0</m:t>
                            </m:r>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
                            <m:r>
                              <a:rPr lang="en-US" sz="2400" i="1">
                                <a:solidFill>
                                  <a:srgbClr val="002060"/>
                                </a:solidFill>
                                <a:latin typeface="Cambria Math" panose="02040503050406030204" pitchFamily="18" charset="0"/>
                              </a:rPr>
                              <m:t>0</m:t>
                            </m:r>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qArr>
                        <m:r>
                          <a:rPr lang="en-US" sz="2400" i="1">
                            <a:solidFill>
                              <a:srgbClr val="002060"/>
                            </a:solidFill>
                            <a:latin typeface="Cambria Math" panose="02040503050406030204" pitchFamily="18" charset="0"/>
                          </a:rPr>
                          <m:t>  </m:t>
                        </m:r>
                        <m:eqArr>
                          <m:eqArrPr>
                            <m:ctrlPr>
                              <a:rPr lang="en-US" sz="2400" i="1">
                                <a:solidFill>
                                  <a:srgbClr val="002060"/>
                                </a:solidFill>
                                <a:latin typeface="Cambria Math" panose="02040503050406030204" pitchFamily="18" charset="0"/>
                              </a:rPr>
                            </m:ctrlPr>
                          </m:eqArrP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
                            <m:r>
                              <a:rPr lang="en-US" sz="2400" i="1">
                                <a:solidFill>
                                  <a:srgbClr val="002060"/>
                                </a:solidFill>
                                <a:latin typeface="Cambria Math" panose="02040503050406030204" pitchFamily="18" charset="0"/>
                              </a:rPr>
                              <m:t>0 </m:t>
                            </m:r>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
                            <m:r>
                              <a:rPr lang="en-US" sz="2400" i="1">
                                <a:solidFill>
                                  <a:srgbClr val="002060"/>
                                </a:solidFill>
                                <a:latin typeface="Cambria Math" panose="02040503050406030204" pitchFamily="18" charset="0"/>
                              </a:rPr>
                              <m:t>0 </m:t>
                            </m:r>
                          </m:e>
                        </m:eqArr>
                        <m:r>
                          <a:rPr lang="en-US" sz="2400" i="1">
                            <a:solidFill>
                              <a:srgbClr val="002060"/>
                            </a:solidFill>
                            <a:latin typeface="Cambria Math" panose="02040503050406030204" pitchFamily="18" charset="0"/>
                          </a:rPr>
                          <m:t>  </m:t>
                        </m:r>
                        <m:eqArr>
                          <m:eqArrPr>
                            <m:ctrlPr>
                              <a:rPr lang="en-US" sz="2400" i="1">
                                <a:solidFill>
                                  <a:srgbClr val="002060"/>
                                </a:solidFill>
                                <a:latin typeface="Cambria Math" panose="02040503050406030204" pitchFamily="18" charset="0"/>
                              </a:rPr>
                            </m:ctrlPr>
                          </m:eqArrPr>
                          <m:e>
                            <m:r>
                              <a:rPr lang="en-US" sz="2400" i="1">
                                <a:solidFill>
                                  <a:srgbClr val="002060"/>
                                </a:solidFill>
                                <a:latin typeface="Cambria Math" panose="02040503050406030204" pitchFamily="18" charset="0"/>
                              </a:rPr>
                              <m:t>0</m:t>
                            </m:r>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
                            <m:r>
                              <a:rPr lang="en-US" sz="2400" i="1">
                                <a:solidFill>
                                  <a:srgbClr val="002060"/>
                                </a:solidFill>
                                <a:latin typeface="Cambria Math" panose="02040503050406030204" pitchFamily="18" charset="0"/>
                              </a:rPr>
                              <m:t>0</m:t>
                            </m:r>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qArr>
                      </m:e>
                    </m:d>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qArr>
                      </m:e>
                    </m:d>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 </a:t>
                </a:r>
                <a14:m>
                  <m:oMath xmlns:m="http://schemas.openxmlformats.org/officeDocument/2006/math">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b="0" i="1" smtClean="0">
                                <a:solidFill>
                                  <a:srgbClr val="002060"/>
                                </a:solidFill>
                                <a:latin typeface="Cambria Math" panose="02040503050406030204" pitchFamily="18" charset="0"/>
                              </a:rPr>
                              <m:t>.1+0.0+</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b="0" i="1" smtClean="0">
                                <a:solidFill>
                                  <a:srgbClr val="002060"/>
                                </a:solidFill>
                                <a:latin typeface="Cambria Math" panose="02040503050406030204" pitchFamily="18" charset="0"/>
                              </a:rPr>
                              <m:t>.0+0.0</m:t>
                            </m:r>
                          </m:e>
                          <m:e>
                            <m:r>
                              <a:rPr lang="en-US" sz="2400" b="0" i="1" smtClean="0">
                                <a:solidFill>
                                  <a:srgbClr val="002060"/>
                                </a:solidFill>
                                <a:latin typeface="Cambria Math" panose="02040503050406030204" pitchFamily="18" charset="0"/>
                              </a:rPr>
                              <m:t>0.1+</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b="0" i="1" smtClean="0">
                                <a:solidFill>
                                  <a:srgbClr val="002060"/>
                                </a:solidFill>
                                <a:latin typeface="Cambria Math" panose="02040503050406030204" pitchFamily="18" charset="0"/>
                              </a:rPr>
                              <m:t>.0+0.0+</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b="0" i="1" smtClean="0">
                                <a:solidFill>
                                  <a:srgbClr val="002060"/>
                                </a:solidFill>
                                <a:latin typeface="Cambria Math" panose="02040503050406030204" pitchFamily="18" charset="0"/>
                              </a:rPr>
                              <m:t>.0</m:t>
                            </m:r>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b="0" i="1" smtClean="0">
                                <a:solidFill>
                                  <a:srgbClr val="002060"/>
                                </a:solidFill>
                                <a:latin typeface="Cambria Math" panose="02040503050406030204" pitchFamily="18" charset="0"/>
                              </a:rPr>
                              <m:t>.1+0.0+</m:t>
                            </m:r>
                            <m:f>
                              <m:fPr>
                                <m:ctrlPr>
                                  <a:rPr lang="en-US" sz="2400" i="1">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b="0" i="1" smtClean="0">
                                <a:solidFill>
                                  <a:srgbClr val="002060"/>
                                </a:solidFill>
                                <a:latin typeface="Cambria Math" panose="02040503050406030204" pitchFamily="18" charset="0"/>
                              </a:rPr>
                              <m:t>.0+0.0</m:t>
                            </m:r>
                          </m:e>
                          <m:e>
                            <m:r>
                              <a:rPr lang="en-US" sz="2400" b="0" i="1" smtClean="0">
                                <a:solidFill>
                                  <a:srgbClr val="002060"/>
                                </a:solidFill>
                                <a:latin typeface="Cambria Math" panose="02040503050406030204" pitchFamily="18" charset="0"/>
                              </a:rPr>
                              <m:t>0.1+</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b="0" i="1" smtClean="0">
                                <a:solidFill>
                                  <a:srgbClr val="002060"/>
                                </a:solidFill>
                                <a:latin typeface="Cambria Math" panose="02040503050406030204" pitchFamily="18" charset="0"/>
                              </a:rPr>
                              <m:t>.0+0.0+</m:t>
                            </m:r>
                            <m:f>
                              <m:fPr>
                                <m:ctrlPr>
                                  <a:rPr lang="en-US" sz="2400" i="1">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b="0" i="1" smtClean="0">
                                <a:solidFill>
                                  <a:srgbClr val="002060"/>
                                </a:solidFill>
                                <a:latin typeface="Cambria Math" panose="02040503050406030204" pitchFamily="18" charset="0"/>
                              </a:rPr>
                              <m:t>.0</m:t>
                            </m:r>
                          </m:e>
                        </m:eqArr>
                      </m:e>
                    </m:d>
                    <m:r>
                      <a:rPr lang="en-US" sz="2400" b="0" i="1" smtClean="0">
                        <a:solidFill>
                          <a:srgbClr val="002060"/>
                        </a:solidFill>
                        <a:latin typeface="Cambria Math" panose="02040503050406030204" pitchFamily="18" charset="0"/>
                      </a:rPr>
                      <m:t>=</m:t>
                    </m:r>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
                            <m:r>
                              <a:rPr lang="en-US" sz="2400" i="1">
                                <a:solidFill>
                                  <a:srgbClr val="002060"/>
                                </a:solidFill>
                                <a:latin typeface="Cambria Math" panose="02040503050406030204" pitchFamily="18" charset="0"/>
                              </a:rPr>
                              <m:t>0</m:t>
                            </m:r>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
                            <m:r>
                              <a:rPr lang="en-US" sz="2400" i="1">
                                <a:solidFill>
                                  <a:srgbClr val="002060"/>
                                </a:solidFill>
                                <a:latin typeface="Cambria Math" panose="02040503050406030204" pitchFamily="18" charset="0"/>
                              </a:rPr>
                              <m:t>0</m:t>
                            </m:r>
                          </m:e>
                        </m:eqArr>
                      </m:e>
                    </m:d>
                  </m:oMath>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48" name="TextBox 47">
                <a:extLst>
                  <a:ext uri="{FF2B5EF4-FFF2-40B4-BE49-F238E27FC236}">
                    <a16:creationId xmlns:a16="http://schemas.microsoft.com/office/drawing/2014/main" id="{6C6790E8-67F5-65FB-928D-4E696F36DFD6}"/>
                  </a:ext>
                </a:extLst>
              </p:cNvPr>
              <p:cNvSpPr txBox="1">
                <a:spLocks noRot="1" noChangeAspect="1" noMove="1" noResize="1" noEditPoints="1" noAdjustHandles="1" noChangeArrowheads="1" noChangeShapeType="1" noTextEdit="1"/>
              </p:cNvSpPr>
              <p:nvPr/>
            </p:nvSpPr>
            <p:spPr>
              <a:xfrm>
                <a:off x="522329" y="3329840"/>
                <a:ext cx="11868434" cy="2335319"/>
              </a:xfrm>
              <a:prstGeom prst="rect">
                <a:avLst/>
              </a:prstGeom>
              <a:blipFill>
                <a:blip r:embed="rId3"/>
                <a:stretch>
                  <a:fillRect l="-107" b="-2174"/>
                </a:stretch>
              </a:blipFill>
            </p:spPr>
            <p:txBody>
              <a:bodyPr/>
              <a:lstStyle/>
              <a:p>
                <a:r>
                  <a:rPr lang="en-US">
                    <a:noFill/>
                  </a:rPr>
                  <a:t> </a:t>
                </a:r>
              </a:p>
            </p:txBody>
          </p:sp>
        </mc:Fallback>
      </mc:AlternateContent>
      <p:sp>
        <p:nvSpPr>
          <p:cNvPr id="49" name="Rectangle 48">
            <a:extLst>
              <a:ext uri="{FF2B5EF4-FFF2-40B4-BE49-F238E27FC236}">
                <a16:creationId xmlns:a16="http://schemas.microsoft.com/office/drawing/2014/main" id="{0053C6C0-8727-107A-3BF1-313750AB7817}"/>
              </a:ext>
            </a:extLst>
          </p:cNvPr>
          <p:cNvSpPr/>
          <p:nvPr/>
        </p:nvSpPr>
        <p:spPr>
          <a:xfrm>
            <a:off x="1588245" y="2301123"/>
            <a:ext cx="548640" cy="548640"/>
          </a:xfrm>
          <a:prstGeom prst="rect">
            <a:avLst/>
          </a:prstGeom>
          <a:solidFill>
            <a:schemeClr val="accent6">
              <a:lumMod val="20000"/>
              <a:lumOff val="80000"/>
            </a:schemeClr>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I</a:t>
            </a:r>
          </a:p>
        </p:txBody>
      </p:sp>
      <p:sp>
        <p:nvSpPr>
          <p:cNvPr id="56" name="TextBox 55">
            <a:extLst>
              <a:ext uri="{FF2B5EF4-FFF2-40B4-BE49-F238E27FC236}">
                <a16:creationId xmlns:a16="http://schemas.microsoft.com/office/drawing/2014/main" id="{5F85F9E6-17A4-E937-EEEC-5DDC315B0767}"/>
              </a:ext>
            </a:extLst>
          </p:cNvPr>
          <p:cNvSpPr txBox="1"/>
          <p:nvPr/>
        </p:nvSpPr>
        <p:spPr>
          <a:xfrm>
            <a:off x="307049" y="3427080"/>
            <a:ext cx="53604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1</a:t>
            </a:r>
          </a:p>
        </p:txBody>
      </p:sp>
      <p:sp>
        <p:nvSpPr>
          <p:cNvPr id="5" name="Rectangle 4">
            <a:extLst>
              <a:ext uri="{FF2B5EF4-FFF2-40B4-BE49-F238E27FC236}">
                <a16:creationId xmlns:a16="http://schemas.microsoft.com/office/drawing/2014/main" id="{53EBE77A-F4D8-DCEE-7037-36835EA3CCEA}"/>
              </a:ext>
            </a:extLst>
          </p:cNvPr>
          <p:cNvSpPr/>
          <p:nvPr/>
        </p:nvSpPr>
        <p:spPr>
          <a:xfrm>
            <a:off x="2825012" y="3327039"/>
            <a:ext cx="9647823" cy="24516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7247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Bell-Pair Circuit Using Matrix Representation</a:t>
            </a:r>
          </a:p>
        </p:txBody>
      </p:sp>
      <p:grpSp>
        <p:nvGrpSpPr>
          <p:cNvPr id="15" name="Group 14">
            <a:extLst>
              <a:ext uri="{FF2B5EF4-FFF2-40B4-BE49-F238E27FC236}">
                <a16:creationId xmlns:a16="http://schemas.microsoft.com/office/drawing/2014/main" id="{6F78BEC3-C8DD-1AA8-C509-45AAE6CF6760}"/>
              </a:ext>
            </a:extLst>
          </p:cNvPr>
          <p:cNvGrpSpPr/>
          <p:nvPr/>
        </p:nvGrpSpPr>
        <p:grpSpPr>
          <a:xfrm>
            <a:off x="475868" y="1123371"/>
            <a:ext cx="2945955" cy="1674804"/>
            <a:chOff x="4342927" y="1336301"/>
            <a:chExt cx="2945955" cy="1674804"/>
          </a:xfrm>
        </p:grpSpPr>
        <p:sp>
          <p:nvSpPr>
            <p:cNvPr id="16" name="TextBox 15">
              <a:extLst>
                <a:ext uri="{FF2B5EF4-FFF2-40B4-BE49-F238E27FC236}">
                  <a16:creationId xmlns:a16="http://schemas.microsoft.com/office/drawing/2014/main" id="{C3A8C111-ECCA-0BF2-DB61-CFF4406960AD}"/>
                </a:ext>
              </a:extLst>
            </p:cNvPr>
            <p:cNvSpPr txBox="1"/>
            <p:nvPr/>
          </p:nvSpPr>
          <p:spPr>
            <a:xfrm>
              <a:off x="4342927" y="1887276"/>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Helvetica" pitchFamily="2" charset="0"/>
                  <a:ea typeface="+mn-ea"/>
                  <a:cs typeface="+mn-cs"/>
                </a:rPr>
                <a:t>q0</a:t>
              </a:r>
            </a:p>
          </p:txBody>
        </p:sp>
        <p:sp>
          <p:nvSpPr>
            <p:cNvPr id="17" name="TextBox 16">
              <a:extLst>
                <a:ext uri="{FF2B5EF4-FFF2-40B4-BE49-F238E27FC236}">
                  <a16:creationId xmlns:a16="http://schemas.microsoft.com/office/drawing/2014/main" id="{44E502AC-F456-A0AD-0D47-6CDC91F70B57}"/>
                </a:ext>
              </a:extLst>
            </p:cNvPr>
            <p:cNvSpPr txBox="1"/>
            <p:nvPr/>
          </p:nvSpPr>
          <p:spPr>
            <a:xfrm>
              <a:off x="4344896" y="2549440"/>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Helvetica" pitchFamily="2" charset="0"/>
                  <a:ea typeface="+mn-ea"/>
                  <a:cs typeface="+mn-cs"/>
                </a:rPr>
                <a:t>q1</a:t>
              </a:r>
            </a:p>
          </p:txBody>
        </p:sp>
        <p:cxnSp>
          <p:nvCxnSpPr>
            <p:cNvPr id="20" name="Straight Connector 19">
              <a:extLst>
                <a:ext uri="{FF2B5EF4-FFF2-40B4-BE49-F238E27FC236}">
                  <a16:creationId xmlns:a16="http://schemas.microsoft.com/office/drawing/2014/main" id="{60DEEF04-D84E-5C51-F65D-4475954ACC01}"/>
                </a:ext>
              </a:extLst>
            </p:cNvPr>
            <p:cNvCxnSpPr>
              <a:cxnSpLocks/>
              <a:stCxn id="16" idx="3"/>
              <a:endCxn id="26" idx="1"/>
            </p:cNvCxnSpPr>
            <p:nvPr/>
          </p:nvCxnSpPr>
          <p:spPr>
            <a:xfrm flipV="1">
              <a:off x="4896002" y="2114333"/>
              <a:ext cx="2390890" cy="3776"/>
            </a:xfrm>
            <a:prstGeom prst="line">
              <a:avLst/>
            </a:prstGeom>
            <a:noFill/>
            <a:ln w="25400" cap="flat" cmpd="sng" algn="ctr">
              <a:solidFill>
                <a:sysClr val="windowText" lastClr="000000"/>
              </a:solidFill>
              <a:prstDash val="solid"/>
              <a:miter lim="800000"/>
            </a:ln>
            <a:effectLst/>
          </p:spPr>
        </p:cxnSp>
        <p:cxnSp>
          <p:nvCxnSpPr>
            <p:cNvPr id="21" name="Straight Connector 20">
              <a:extLst>
                <a:ext uri="{FF2B5EF4-FFF2-40B4-BE49-F238E27FC236}">
                  <a16:creationId xmlns:a16="http://schemas.microsoft.com/office/drawing/2014/main" id="{4155955B-806B-AA31-804F-821C5182C1CA}"/>
                </a:ext>
              </a:extLst>
            </p:cNvPr>
            <p:cNvCxnSpPr>
              <a:cxnSpLocks/>
              <a:stCxn id="17" idx="3"/>
              <a:endCxn id="27" idx="1"/>
            </p:cNvCxnSpPr>
            <p:nvPr/>
          </p:nvCxnSpPr>
          <p:spPr>
            <a:xfrm flipV="1">
              <a:off x="4897971" y="2776774"/>
              <a:ext cx="2390911" cy="3499"/>
            </a:xfrm>
            <a:prstGeom prst="line">
              <a:avLst/>
            </a:prstGeom>
            <a:noFill/>
            <a:ln w="25400" cap="flat" cmpd="sng" algn="ctr">
              <a:solidFill>
                <a:sysClr val="windowText" lastClr="000000"/>
              </a:solidFill>
              <a:prstDash val="solid"/>
              <a:miter lim="800000"/>
            </a:ln>
            <a:effectLst/>
          </p:spPr>
        </p:cxnSp>
        <p:grpSp>
          <p:nvGrpSpPr>
            <p:cNvPr id="22" name="Group 21">
              <a:extLst>
                <a:ext uri="{FF2B5EF4-FFF2-40B4-BE49-F238E27FC236}">
                  <a16:creationId xmlns:a16="http://schemas.microsoft.com/office/drawing/2014/main" id="{19E195CB-5C6C-3E18-7014-7A5368873D46}"/>
                </a:ext>
              </a:extLst>
            </p:cNvPr>
            <p:cNvGrpSpPr/>
            <p:nvPr/>
          </p:nvGrpSpPr>
          <p:grpSpPr>
            <a:xfrm>
              <a:off x="4359958" y="1336301"/>
              <a:ext cx="536044" cy="627864"/>
              <a:chOff x="7188625" y="1909100"/>
              <a:chExt cx="536044" cy="627864"/>
            </a:xfrm>
          </p:grpSpPr>
          <p:sp>
            <p:nvSpPr>
              <p:cNvPr id="23" name="Oval 22">
                <a:extLst>
                  <a:ext uri="{FF2B5EF4-FFF2-40B4-BE49-F238E27FC236}">
                    <a16:creationId xmlns:a16="http://schemas.microsoft.com/office/drawing/2014/main" id="{3A1707D3-C11E-A720-CEBF-CBCCA4498153}"/>
                  </a:ext>
                </a:extLst>
              </p:cNvPr>
              <p:cNvSpPr/>
              <p:nvPr/>
            </p:nvSpPr>
            <p:spPr bwMode="auto">
              <a:xfrm>
                <a:off x="7270797" y="2013115"/>
                <a:ext cx="365760" cy="365760"/>
              </a:xfrm>
              <a:prstGeom prst="ellipse">
                <a:avLst/>
              </a:prstGeom>
              <a:solidFill>
                <a:srgbClr val="01014B"/>
              </a:solidFill>
              <a:ln w="9525" cap="flat" cmpd="sng" algn="ctr">
                <a:solidFill>
                  <a:srgbClr val="01014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72C6">
                      <a:lumMod val="50000"/>
                    </a:srgbClr>
                  </a:soli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FC7E35CB-9908-650D-74A8-17128075651C}"/>
                  </a:ext>
                </a:extLst>
              </p:cNvPr>
              <p:cNvSpPr txBox="1"/>
              <p:nvPr/>
            </p:nvSpPr>
            <p:spPr>
              <a:xfrm>
                <a:off x="7188625" y="1909100"/>
                <a:ext cx="53604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1</a:t>
                </a:r>
              </a:p>
            </p:txBody>
          </p:sp>
        </p:grpSp>
      </p:grpSp>
      <p:sp>
        <p:nvSpPr>
          <p:cNvPr id="26" name="Rectangle 25">
            <a:extLst>
              <a:ext uri="{FF2B5EF4-FFF2-40B4-BE49-F238E27FC236}">
                <a16:creationId xmlns:a16="http://schemas.microsoft.com/office/drawing/2014/main" id="{C988731F-02CA-B5AF-B443-11E1CD177366}"/>
              </a:ext>
            </a:extLst>
          </p:cNvPr>
          <p:cNvSpPr/>
          <p:nvPr/>
        </p:nvSpPr>
        <p:spPr>
          <a:xfrm>
            <a:off x="3419833" y="1627083"/>
            <a:ext cx="548640" cy="548640"/>
          </a:xfrm>
          <a:prstGeom prst="rect">
            <a:avLst/>
          </a:prstGeom>
          <a:solidFill>
            <a:srgbClr val="EDF2F4"/>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M</a:t>
            </a:r>
          </a:p>
        </p:txBody>
      </p:sp>
      <p:sp>
        <p:nvSpPr>
          <p:cNvPr id="27" name="Rectangle 26">
            <a:extLst>
              <a:ext uri="{FF2B5EF4-FFF2-40B4-BE49-F238E27FC236}">
                <a16:creationId xmlns:a16="http://schemas.microsoft.com/office/drawing/2014/main" id="{0FA2506D-300F-B75C-9C4A-69F948FAAA0E}"/>
              </a:ext>
            </a:extLst>
          </p:cNvPr>
          <p:cNvSpPr/>
          <p:nvPr/>
        </p:nvSpPr>
        <p:spPr>
          <a:xfrm>
            <a:off x="3421823" y="2289524"/>
            <a:ext cx="548640" cy="548640"/>
          </a:xfrm>
          <a:prstGeom prst="rect">
            <a:avLst/>
          </a:prstGeom>
          <a:solidFill>
            <a:srgbClr val="EDF2F4"/>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M</a:t>
            </a:r>
          </a:p>
        </p:txBody>
      </p:sp>
      <p:grpSp>
        <p:nvGrpSpPr>
          <p:cNvPr id="28" name="Group 27">
            <a:extLst>
              <a:ext uri="{FF2B5EF4-FFF2-40B4-BE49-F238E27FC236}">
                <a16:creationId xmlns:a16="http://schemas.microsoft.com/office/drawing/2014/main" id="{4E3E38A3-E1EA-A539-5F7C-56102DFD97A2}"/>
              </a:ext>
            </a:extLst>
          </p:cNvPr>
          <p:cNvGrpSpPr/>
          <p:nvPr/>
        </p:nvGrpSpPr>
        <p:grpSpPr>
          <a:xfrm>
            <a:off x="2364425" y="1765507"/>
            <a:ext cx="548640" cy="1043335"/>
            <a:chOff x="6313164" y="5194111"/>
            <a:chExt cx="360054" cy="629212"/>
          </a:xfrm>
        </p:grpSpPr>
        <p:sp>
          <p:nvSpPr>
            <p:cNvPr id="29" name="Oval 28">
              <a:extLst>
                <a:ext uri="{FF2B5EF4-FFF2-40B4-BE49-F238E27FC236}">
                  <a16:creationId xmlns:a16="http://schemas.microsoft.com/office/drawing/2014/main" id="{2EBF5935-ED80-FABB-BA9C-259DB7926B35}"/>
                </a:ext>
              </a:extLst>
            </p:cNvPr>
            <p:cNvSpPr/>
            <p:nvPr/>
          </p:nvSpPr>
          <p:spPr>
            <a:xfrm>
              <a:off x="6405427" y="5194111"/>
              <a:ext cx="180027" cy="165436"/>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30" name="Straight Connector 29">
              <a:extLst>
                <a:ext uri="{FF2B5EF4-FFF2-40B4-BE49-F238E27FC236}">
                  <a16:creationId xmlns:a16="http://schemas.microsoft.com/office/drawing/2014/main" id="{0D716309-6A34-2DFB-CAB7-BE0F46411FCF}"/>
                </a:ext>
              </a:extLst>
            </p:cNvPr>
            <p:cNvCxnSpPr>
              <a:cxnSpLocks/>
              <a:stCxn id="29" idx="4"/>
              <a:endCxn id="31" idx="0"/>
            </p:cNvCxnSpPr>
            <p:nvPr/>
          </p:nvCxnSpPr>
          <p:spPr>
            <a:xfrm flipH="1">
              <a:off x="6493191" y="5359547"/>
              <a:ext cx="2250" cy="132903"/>
            </a:xfrm>
            <a:prstGeom prst="line">
              <a:avLst/>
            </a:prstGeom>
            <a:noFill/>
            <a:ln w="47625" cap="flat" cmpd="sng" algn="ctr">
              <a:solidFill>
                <a:sysClr val="windowText" lastClr="000000"/>
              </a:solidFill>
              <a:prstDash val="solid"/>
              <a:miter lim="800000"/>
            </a:ln>
            <a:effectLst/>
          </p:spPr>
        </p:cxnSp>
        <p:sp>
          <p:nvSpPr>
            <p:cNvPr id="31" name="Oval 30">
              <a:extLst>
                <a:ext uri="{FF2B5EF4-FFF2-40B4-BE49-F238E27FC236}">
                  <a16:creationId xmlns:a16="http://schemas.microsoft.com/office/drawing/2014/main" id="{C00D6C2B-F535-D559-6A65-5E428CD977D1}"/>
                </a:ext>
              </a:extLst>
            </p:cNvPr>
            <p:cNvSpPr/>
            <p:nvPr/>
          </p:nvSpPr>
          <p:spPr>
            <a:xfrm>
              <a:off x="6313164" y="5492450"/>
              <a:ext cx="360054" cy="33087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Helvetica" pitchFamily="2" charset="0"/>
                  <a:ea typeface="+mn-ea"/>
                  <a:cs typeface="+mn-cs"/>
                </a:rPr>
                <a:t>+</a:t>
              </a:r>
            </a:p>
          </p:txBody>
        </p:sp>
      </p:grpSp>
      <p:grpSp>
        <p:nvGrpSpPr>
          <p:cNvPr id="32" name="Group 31">
            <a:extLst>
              <a:ext uri="{FF2B5EF4-FFF2-40B4-BE49-F238E27FC236}">
                <a16:creationId xmlns:a16="http://schemas.microsoft.com/office/drawing/2014/main" id="{F0509CA4-47FD-FB98-369E-26E6C20DC5E6}"/>
              </a:ext>
            </a:extLst>
          </p:cNvPr>
          <p:cNvGrpSpPr/>
          <p:nvPr/>
        </p:nvGrpSpPr>
        <p:grpSpPr>
          <a:xfrm>
            <a:off x="1588245" y="1102224"/>
            <a:ext cx="536044" cy="627864"/>
            <a:chOff x="7188625" y="1909100"/>
            <a:chExt cx="536044" cy="627864"/>
          </a:xfrm>
        </p:grpSpPr>
        <p:sp>
          <p:nvSpPr>
            <p:cNvPr id="33" name="Oval 32">
              <a:extLst>
                <a:ext uri="{FF2B5EF4-FFF2-40B4-BE49-F238E27FC236}">
                  <a16:creationId xmlns:a16="http://schemas.microsoft.com/office/drawing/2014/main" id="{6A4F92FA-9446-D49F-DB52-21B6681F0748}"/>
                </a:ext>
              </a:extLst>
            </p:cNvPr>
            <p:cNvSpPr/>
            <p:nvPr/>
          </p:nvSpPr>
          <p:spPr bwMode="auto">
            <a:xfrm>
              <a:off x="7270797" y="2013115"/>
              <a:ext cx="365760" cy="365760"/>
            </a:xfrm>
            <a:prstGeom prst="ellipse">
              <a:avLst/>
            </a:prstGeom>
            <a:solidFill>
              <a:srgbClr val="01014B"/>
            </a:solidFill>
            <a:ln w="9525" cap="flat" cmpd="sng" algn="ctr">
              <a:solidFill>
                <a:srgbClr val="01014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72C6">
                    <a:lumMod val="50000"/>
                  </a:srgbClr>
                </a:solidFill>
                <a:effectLst/>
                <a:uLnTx/>
                <a:uFillTx/>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684ED3FD-06E6-F1A7-E4BE-35059252C5DA}"/>
                </a:ext>
              </a:extLst>
            </p:cNvPr>
            <p:cNvSpPr txBox="1"/>
            <p:nvPr/>
          </p:nvSpPr>
          <p:spPr>
            <a:xfrm>
              <a:off x="7188625" y="1909100"/>
              <a:ext cx="53604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2</a:t>
              </a:r>
            </a:p>
          </p:txBody>
        </p:sp>
      </p:grpSp>
      <p:grpSp>
        <p:nvGrpSpPr>
          <p:cNvPr id="35" name="Group 34">
            <a:extLst>
              <a:ext uri="{FF2B5EF4-FFF2-40B4-BE49-F238E27FC236}">
                <a16:creationId xmlns:a16="http://schemas.microsoft.com/office/drawing/2014/main" id="{13C74C78-78E2-0CD5-B940-550802B7F2D6}"/>
              </a:ext>
            </a:extLst>
          </p:cNvPr>
          <p:cNvGrpSpPr/>
          <p:nvPr/>
        </p:nvGrpSpPr>
        <p:grpSpPr>
          <a:xfrm>
            <a:off x="2406250" y="1106842"/>
            <a:ext cx="540854" cy="627864"/>
            <a:chOff x="7188625" y="1909100"/>
            <a:chExt cx="540854" cy="627864"/>
          </a:xfrm>
        </p:grpSpPr>
        <p:sp>
          <p:nvSpPr>
            <p:cNvPr id="36" name="Oval 35">
              <a:extLst>
                <a:ext uri="{FF2B5EF4-FFF2-40B4-BE49-F238E27FC236}">
                  <a16:creationId xmlns:a16="http://schemas.microsoft.com/office/drawing/2014/main" id="{225FE0F4-DFC2-FF6D-2C9E-6296ACCEB47A}"/>
                </a:ext>
              </a:extLst>
            </p:cNvPr>
            <p:cNvSpPr/>
            <p:nvPr/>
          </p:nvSpPr>
          <p:spPr bwMode="auto">
            <a:xfrm>
              <a:off x="7270797" y="2013115"/>
              <a:ext cx="365760" cy="365760"/>
            </a:xfrm>
            <a:prstGeom prst="ellipse">
              <a:avLst/>
            </a:prstGeom>
            <a:solidFill>
              <a:srgbClr val="01014B"/>
            </a:solidFill>
            <a:ln w="9525" cap="flat" cmpd="sng" algn="ctr">
              <a:solidFill>
                <a:srgbClr val="01014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72C6">
                    <a:lumMod val="50000"/>
                  </a:srgbClr>
                </a:soli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8A7F5413-7F8F-8387-E341-FD3B6146A39D}"/>
                </a:ext>
              </a:extLst>
            </p:cNvPr>
            <p:cNvSpPr txBox="1"/>
            <p:nvPr/>
          </p:nvSpPr>
          <p:spPr>
            <a:xfrm>
              <a:off x="7188625" y="1909100"/>
              <a:ext cx="54085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3</a:t>
              </a:r>
            </a:p>
          </p:txBody>
        </p:sp>
      </p:grpSp>
      <p:grpSp>
        <p:nvGrpSpPr>
          <p:cNvPr id="38" name="Group 37">
            <a:extLst>
              <a:ext uri="{FF2B5EF4-FFF2-40B4-BE49-F238E27FC236}">
                <a16:creationId xmlns:a16="http://schemas.microsoft.com/office/drawing/2014/main" id="{2906FA66-4ACD-17E5-99D6-8B7867115F58}"/>
              </a:ext>
            </a:extLst>
          </p:cNvPr>
          <p:cNvGrpSpPr/>
          <p:nvPr/>
        </p:nvGrpSpPr>
        <p:grpSpPr>
          <a:xfrm>
            <a:off x="3415940" y="1117159"/>
            <a:ext cx="540854" cy="627864"/>
            <a:chOff x="7188625" y="1909100"/>
            <a:chExt cx="540854" cy="627864"/>
          </a:xfrm>
        </p:grpSpPr>
        <p:sp>
          <p:nvSpPr>
            <p:cNvPr id="39" name="Oval 38">
              <a:extLst>
                <a:ext uri="{FF2B5EF4-FFF2-40B4-BE49-F238E27FC236}">
                  <a16:creationId xmlns:a16="http://schemas.microsoft.com/office/drawing/2014/main" id="{CA034BD3-E403-0F3B-F697-A2F5157195CB}"/>
                </a:ext>
              </a:extLst>
            </p:cNvPr>
            <p:cNvSpPr/>
            <p:nvPr/>
          </p:nvSpPr>
          <p:spPr bwMode="auto">
            <a:xfrm>
              <a:off x="7270797" y="2013115"/>
              <a:ext cx="365760" cy="365760"/>
            </a:xfrm>
            <a:prstGeom prst="ellipse">
              <a:avLst/>
            </a:prstGeom>
            <a:solidFill>
              <a:srgbClr val="01014B"/>
            </a:solidFill>
            <a:ln w="9525" cap="flat" cmpd="sng" algn="ctr">
              <a:solidFill>
                <a:srgbClr val="01014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72C6">
                    <a:lumMod val="50000"/>
                  </a:srgbClr>
                </a:soli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24B978B9-DD50-1B17-D6A8-585EB0EA3EAF}"/>
                </a:ext>
              </a:extLst>
            </p:cNvPr>
            <p:cNvSpPr txBox="1"/>
            <p:nvPr/>
          </p:nvSpPr>
          <p:spPr>
            <a:xfrm>
              <a:off x="7188625" y="1909100"/>
              <a:ext cx="54085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4</a:t>
              </a:r>
            </a:p>
          </p:txBody>
        </p:sp>
      </p:grpSp>
      <p:sp>
        <p:nvSpPr>
          <p:cNvPr id="42" name="Rectangle 41">
            <a:extLst>
              <a:ext uri="{FF2B5EF4-FFF2-40B4-BE49-F238E27FC236}">
                <a16:creationId xmlns:a16="http://schemas.microsoft.com/office/drawing/2014/main" id="{1FB7CA9C-63C2-32C1-C950-17B3091D1E6F}"/>
              </a:ext>
            </a:extLst>
          </p:cNvPr>
          <p:cNvSpPr/>
          <p:nvPr/>
        </p:nvSpPr>
        <p:spPr>
          <a:xfrm>
            <a:off x="1588245" y="1623680"/>
            <a:ext cx="548640" cy="548640"/>
          </a:xfrm>
          <a:prstGeom prst="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H</a:t>
            </a:r>
          </a:p>
        </p:txBody>
      </p:sp>
      <p:sp>
        <p:nvSpPr>
          <p:cNvPr id="49" name="Rectangle 48">
            <a:extLst>
              <a:ext uri="{FF2B5EF4-FFF2-40B4-BE49-F238E27FC236}">
                <a16:creationId xmlns:a16="http://schemas.microsoft.com/office/drawing/2014/main" id="{0053C6C0-8727-107A-3BF1-313750AB7817}"/>
              </a:ext>
            </a:extLst>
          </p:cNvPr>
          <p:cNvSpPr/>
          <p:nvPr/>
        </p:nvSpPr>
        <p:spPr>
          <a:xfrm>
            <a:off x="1588245" y="2301123"/>
            <a:ext cx="548640" cy="548640"/>
          </a:xfrm>
          <a:prstGeom prst="rect">
            <a:avLst/>
          </a:prstGeom>
          <a:solidFill>
            <a:schemeClr val="accent6">
              <a:lumMod val="20000"/>
              <a:lumOff val="80000"/>
            </a:schemeClr>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I</a:t>
            </a:r>
          </a:p>
        </p:txBody>
      </p:sp>
      <p:sp>
        <p:nvSpPr>
          <p:cNvPr id="56" name="TextBox 55">
            <a:extLst>
              <a:ext uri="{FF2B5EF4-FFF2-40B4-BE49-F238E27FC236}">
                <a16:creationId xmlns:a16="http://schemas.microsoft.com/office/drawing/2014/main" id="{5F85F9E6-17A4-E937-EEEC-5DDC315B0767}"/>
              </a:ext>
            </a:extLst>
          </p:cNvPr>
          <p:cNvSpPr txBox="1"/>
          <p:nvPr/>
        </p:nvSpPr>
        <p:spPr>
          <a:xfrm>
            <a:off x="307049" y="3427080"/>
            <a:ext cx="53604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1</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B336E96-DB91-C36C-4757-9A186F016C85}"/>
                  </a:ext>
                </a:extLst>
              </p:cNvPr>
              <p:cNvSpPr txBox="1"/>
              <p:nvPr/>
            </p:nvSpPr>
            <p:spPr>
              <a:xfrm>
                <a:off x="575071" y="2861178"/>
                <a:ext cx="11868434" cy="2335319"/>
              </a:xfrm>
              <a:prstGeom prst="rect">
                <a:avLst/>
              </a:prstGeom>
              <a:noFill/>
            </p:spPr>
            <p:txBody>
              <a:bodyPr wrap="square" lIns="0" tIns="0" rIns="0" bIns="0" rtlCol="0" anchor="ctr">
                <a:spAutoFit/>
              </a:bodyPr>
              <a:lstStyle/>
              <a:p>
                <a:pPr lvl="0"/>
                <a14:m>
                  <m:oMath xmlns:m="http://schemas.openxmlformats.org/officeDocument/2006/math">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𝜑</m:t>
                        </m:r>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3</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𝐶𝑁𝑂𝑇</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𝜑</m:t>
                        </m:r>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2</m:t>
                        </m:r>
                      </m:e>
                    </m:d>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dPr>
                      <m:e>
                        <m:eqArr>
                          <m:eqArr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0</m:t>
                            </m:r>
                          </m:e>
                        </m:eqAr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  </m:t>
                        </m:r>
                        <m:eqArr>
                          <m:eqArr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qAr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eqArr>
                          <m:eqArr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0 </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qAr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  </m:t>
                        </m:r>
                        <m:eqArr>
                          <m:eqArr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qArr>
                      </m:e>
                    </m:d>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f>
                              <m:f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1</m:t>
                                </m:r>
                              </m:num>
                              <m:den>
                                <m:rad>
                                  <m:radPr>
                                    <m:degHide m:val="on"/>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radPr>
                                  <m:deg/>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2</m:t>
                                    </m:r>
                                  </m:e>
                                </m:rad>
                              </m:den>
                            </m:f>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f>
                              <m:f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1</m:t>
                                </m:r>
                              </m:num>
                              <m:den>
                                <m:rad>
                                  <m:radPr>
                                    <m:degHide m:val="on"/>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radPr>
                                  <m:deg/>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2</m:t>
                                    </m:r>
                                  </m:e>
                                </m:rad>
                              </m:den>
                            </m:f>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qArr>
                      </m:e>
                    </m:d>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 </a:t>
                </a:r>
                <a14:m>
                  <m:oMath xmlns:m="http://schemas.openxmlformats.org/officeDocument/2006/math">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dPr>
                      <m:e>
                        <m:eqArr>
                          <m:eqArr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f>
                              <m:f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1</m:t>
                                </m:r>
                              </m:num>
                              <m:den>
                                <m:rad>
                                  <m:radPr>
                                    <m:degHide m:val="on"/>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radPr>
                                  <m:deg/>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2</m:t>
                                    </m:r>
                                  </m:e>
                                </m:rad>
                              </m:den>
                            </m:f>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+0.0+0.</m:t>
                            </m:r>
                            <m:f>
                              <m:f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1</m:t>
                                </m:r>
                              </m:num>
                              <m:den>
                                <m:rad>
                                  <m:radPr>
                                    <m:degHide m:val="on"/>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radPr>
                                  <m:deg/>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2</m:t>
                                    </m:r>
                                  </m:e>
                                </m:rad>
                              </m:den>
                            </m:f>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f>
                              <m:f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1</m:t>
                                </m:r>
                              </m:num>
                              <m:den>
                                <m:rad>
                                  <m:radPr>
                                    <m:degHide m:val="on"/>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radPr>
                                  <m:deg/>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2</m:t>
                                    </m:r>
                                  </m:e>
                                </m:rad>
                              </m:den>
                            </m:f>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+1.0+0.</m:t>
                            </m:r>
                            <m:f>
                              <m:f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1</m:t>
                                </m:r>
                              </m:num>
                              <m:den>
                                <m:rad>
                                  <m:radPr>
                                    <m:degHide m:val="on"/>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radPr>
                                  <m:deg/>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2</m:t>
                                    </m:r>
                                  </m:e>
                                </m:rad>
                              </m:den>
                            </m:f>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f>
                              <m:f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1</m:t>
                                </m:r>
                              </m:num>
                              <m:den>
                                <m:rad>
                                  <m:radPr>
                                    <m:degHide m:val="on"/>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radPr>
                                  <m:deg/>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2</m:t>
                                    </m:r>
                                  </m:e>
                                </m:rad>
                              </m:den>
                            </m:f>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+0.0+0.</m:t>
                            </m:r>
                            <m:f>
                              <m:f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1</m:t>
                                </m:r>
                              </m:num>
                              <m:den>
                                <m:rad>
                                  <m:radPr>
                                    <m:degHide m:val="on"/>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radPr>
                                  <m:deg/>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2</m:t>
                                    </m:r>
                                  </m:e>
                                </m:rad>
                              </m:den>
                            </m:f>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+0.0+1.</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+0.0</m:t>
                            </m:r>
                          </m:e>
                        </m:eqAr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dPr>
                      <m:e>
                        <m:eqArr>
                          <m:eqArr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eqArrPr>
                          <m:e>
                            <m:f>
                              <m:f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1</m:t>
                                </m:r>
                              </m:num>
                              <m:den>
                                <m:rad>
                                  <m:radPr>
                                    <m:degHide m:val="on"/>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radPr>
                                  <m:deg/>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2</m:t>
                                    </m:r>
                                  </m:e>
                                </m:rad>
                              </m:den>
                            </m:f>
                          </m:e>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qArr>
                      </m:e>
                    </m:d>
                  </m:oMath>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2" name="TextBox 1">
                <a:extLst>
                  <a:ext uri="{FF2B5EF4-FFF2-40B4-BE49-F238E27FC236}">
                    <a16:creationId xmlns:a16="http://schemas.microsoft.com/office/drawing/2014/main" id="{4B336E96-DB91-C36C-4757-9A186F016C85}"/>
                  </a:ext>
                </a:extLst>
              </p:cNvPr>
              <p:cNvSpPr txBox="1">
                <a:spLocks noRot="1" noChangeAspect="1" noMove="1" noResize="1" noEditPoints="1" noAdjustHandles="1" noChangeArrowheads="1" noChangeShapeType="1" noTextEdit="1"/>
              </p:cNvSpPr>
              <p:nvPr/>
            </p:nvSpPr>
            <p:spPr>
              <a:xfrm>
                <a:off x="575071" y="2861178"/>
                <a:ext cx="11868434" cy="2335319"/>
              </a:xfrm>
              <a:prstGeom prst="rect">
                <a:avLst/>
              </a:prstGeom>
              <a:blipFill>
                <a:blip r:embed="rId3"/>
                <a:stretch>
                  <a:fillRect l="-107" b="-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07DE8619-B2FA-3DAA-5661-A110DA12EEE1}"/>
                  </a:ext>
                </a:extLst>
              </p:cNvPr>
              <p:cNvSpPr/>
              <p:nvPr/>
            </p:nvSpPr>
            <p:spPr>
              <a:xfrm>
                <a:off x="-323155" y="5363747"/>
                <a:ext cx="12766660" cy="595612"/>
              </a:xfrm>
              <a:prstGeom prst="rect">
                <a:avLst/>
              </a:prstGeom>
            </p:spPr>
            <p:txBody>
              <a:bodyPr wrap="square">
                <a:spAutoFit/>
              </a:bodyPr>
              <a:lstStyle/>
              <a:p>
                <a:pPr lvl="0" algn="ctr" defTabSz="342900">
                  <a:lnSpc>
                    <a:spcPct val="90000"/>
                  </a:lnSpc>
                  <a:spcBef>
                    <a:spcPct val="20000"/>
                  </a:spcBef>
                  <a:defRPr/>
                </a:pPr>
                <a:r>
                  <a:rPr kumimoji="0" lang="en-US" altLang="zh-CN" sz="2400" b="0" i="0" u="none" strike="noStrike" kern="0" cap="none" spc="0" normalizeH="0" baseline="0" noProof="0" dirty="0">
                    <a:ln>
                      <a:noFill/>
                    </a:ln>
                    <a:solidFill>
                      <a:srgbClr val="002060"/>
                    </a:solidFill>
                    <a:effectLst/>
                    <a:uLnTx/>
                    <a:uFillTx/>
                  </a:rPr>
                  <a:t>Measurement produces 00 with </a:t>
                </a:r>
                <a:r>
                  <a:rPr lang="en-US" altLang="zh-CN" sz="2400" kern="0" dirty="0">
                    <a:solidFill>
                      <a:srgbClr val="002060"/>
                    </a:solidFill>
                  </a:rPr>
                  <a:t>50% </a:t>
                </a:r>
                <a:r>
                  <a:rPr kumimoji="0" lang="en-US" altLang="zh-CN" sz="2400" b="0" i="0" u="none" strike="noStrike" kern="0" cap="none" spc="0" normalizeH="0" baseline="0" noProof="0" dirty="0">
                    <a:ln>
                      <a:noFill/>
                    </a:ln>
                    <a:solidFill>
                      <a:srgbClr val="002060"/>
                    </a:solidFill>
                    <a:effectLst/>
                    <a:uLnTx/>
                    <a:uFillTx/>
                  </a:rPr>
                  <a:t>probability (</a:t>
                </a:r>
                <a14:m>
                  <m:oMath xmlns:m="http://schemas.openxmlformats.org/officeDocument/2006/math">
                    <m:r>
                      <a:rPr lang="en-US" sz="2400" b="0" i="0" smtClean="0">
                        <a:solidFill>
                          <a:srgbClr val="002060"/>
                        </a:solidFill>
                        <a:latin typeface="Cambria Math" panose="02040503050406030204" pitchFamily="18" charset="0"/>
                      </a:rPr>
                      <m:t> |</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oMath>
                </a14:m>
                <a:r>
                  <a:rPr kumimoji="0" lang="en-US" altLang="zh-CN" sz="2400" b="0" i="0" u="none" strike="noStrike" kern="0" cap="none" spc="0" normalizeH="0" baseline="0" noProof="0" dirty="0">
                    <a:ln>
                      <a:noFill/>
                    </a:ln>
                    <a:solidFill>
                      <a:srgbClr val="002060"/>
                    </a:solidFill>
                    <a:effectLst/>
                    <a:uLnTx/>
                    <a:uFillTx/>
                  </a:rPr>
                  <a:t>|</a:t>
                </a:r>
                <a:r>
                  <a:rPr kumimoji="0" lang="en-US" altLang="zh-CN" sz="2400" b="0" i="0" u="none" strike="noStrike" kern="0" cap="none" spc="0" normalizeH="0" baseline="30000" noProof="0" dirty="0">
                    <a:ln>
                      <a:noFill/>
                    </a:ln>
                    <a:solidFill>
                      <a:srgbClr val="002060"/>
                    </a:solidFill>
                    <a:effectLst/>
                    <a:uLnTx/>
                    <a:uFillTx/>
                  </a:rPr>
                  <a:t>2 </a:t>
                </a:r>
                <a:r>
                  <a:rPr kumimoji="0" lang="en-US" altLang="zh-CN" sz="2400" b="0" i="0" u="none" strike="noStrike" kern="0" cap="none" spc="0" normalizeH="0" noProof="0" dirty="0">
                    <a:ln>
                      <a:noFill/>
                    </a:ln>
                    <a:solidFill>
                      <a:srgbClr val="002060"/>
                    </a:solidFill>
                    <a:effectLst/>
                    <a:uLnTx/>
                    <a:uFillTx/>
                  </a:rPr>
                  <a:t>) and  </a:t>
                </a:r>
                <a:r>
                  <a:rPr lang="en-US" altLang="zh-CN" sz="2400" kern="0" dirty="0">
                    <a:solidFill>
                      <a:srgbClr val="002060"/>
                    </a:solidFill>
                  </a:rPr>
                  <a:t>11 with 50% probability ( </a:t>
                </a:r>
                <a14:m>
                  <m:oMath xmlns:m="http://schemas.openxmlformats.org/officeDocument/2006/math">
                    <m:r>
                      <a:rPr lang="en-US" sz="2400">
                        <a:solidFill>
                          <a:srgbClr val="002060"/>
                        </a:solidFill>
                        <a:latin typeface="Cambria Math" panose="02040503050406030204" pitchFamily="18" charset="0"/>
                      </a:rPr>
                      <m:t>|</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oMath>
                </a14:m>
                <a:r>
                  <a:rPr lang="en-US" altLang="zh-CN" sz="2400" kern="0" dirty="0">
                    <a:solidFill>
                      <a:srgbClr val="002060"/>
                    </a:solidFill>
                  </a:rPr>
                  <a:t>|</a:t>
                </a:r>
                <a:r>
                  <a:rPr lang="en-US" altLang="zh-CN" sz="2400" kern="0" baseline="30000" dirty="0">
                    <a:solidFill>
                      <a:srgbClr val="002060"/>
                    </a:solidFill>
                  </a:rPr>
                  <a:t>2 </a:t>
                </a:r>
                <a:r>
                  <a:rPr lang="en-US" altLang="zh-CN" sz="2400" kern="0" dirty="0">
                    <a:solidFill>
                      <a:srgbClr val="002060"/>
                    </a:solidFill>
                  </a:rPr>
                  <a:t>)</a:t>
                </a:r>
                <a:endParaRPr kumimoji="0" lang="en-US" altLang="zh-CN" sz="2400" b="0" i="0" u="none" strike="noStrike" kern="0" cap="none" spc="0" normalizeH="0" noProof="0" dirty="0">
                  <a:ln>
                    <a:noFill/>
                  </a:ln>
                  <a:solidFill>
                    <a:srgbClr val="002060"/>
                  </a:solidFill>
                  <a:effectLst/>
                  <a:uLnTx/>
                  <a:uFillTx/>
                </a:endParaRPr>
              </a:p>
            </p:txBody>
          </p:sp>
        </mc:Choice>
        <mc:Fallback xmlns="">
          <p:sp>
            <p:nvSpPr>
              <p:cNvPr id="5" name="Rectangle 4">
                <a:extLst>
                  <a:ext uri="{FF2B5EF4-FFF2-40B4-BE49-F238E27FC236}">
                    <a16:creationId xmlns:a16="http://schemas.microsoft.com/office/drawing/2014/main" id="{07DE8619-B2FA-3DAA-5661-A110DA12EEE1}"/>
                  </a:ext>
                </a:extLst>
              </p:cNvPr>
              <p:cNvSpPr>
                <a:spLocks noRot="1" noChangeAspect="1" noMove="1" noResize="1" noEditPoints="1" noAdjustHandles="1" noChangeArrowheads="1" noChangeShapeType="1" noTextEdit="1"/>
              </p:cNvSpPr>
              <p:nvPr/>
            </p:nvSpPr>
            <p:spPr>
              <a:xfrm>
                <a:off x="-323155" y="5363747"/>
                <a:ext cx="12766660" cy="595612"/>
              </a:xfrm>
              <a:prstGeom prst="rect">
                <a:avLst/>
              </a:prstGeom>
              <a:blipFill>
                <a:blip r:embed="rId4"/>
                <a:stretch>
                  <a:fillRect t="-2083" b="-4167"/>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08C3EC17-0A39-228A-7C88-CEFA6DD75D8A}"/>
              </a:ext>
            </a:extLst>
          </p:cNvPr>
          <p:cNvSpPr/>
          <p:nvPr/>
        </p:nvSpPr>
        <p:spPr>
          <a:xfrm>
            <a:off x="3234971" y="2873995"/>
            <a:ext cx="9647823" cy="24516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71299D1-EA3E-9936-A55F-F07CB3F52807}"/>
              </a:ext>
            </a:extLst>
          </p:cNvPr>
          <p:cNvSpPr txBox="1"/>
          <p:nvPr/>
        </p:nvSpPr>
        <p:spPr>
          <a:xfrm>
            <a:off x="-885" y="6126610"/>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Calibri"/>
                <a:ea typeface="+mn-ea"/>
                <a:cs typeface="+mn-cs"/>
              </a:rPr>
              <a:t>How about explaining the same</a:t>
            </a:r>
            <a:r>
              <a:rPr kumimoji="0" lang="en-US" sz="2400" b="1" i="0" u="none" strike="noStrike" kern="0" cap="none" spc="0" normalizeH="0" noProof="0" dirty="0">
                <a:ln>
                  <a:noFill/>
                </a:ln>
                <a:solidFill>
                  <a:prstClr val="white"/>
                </a:solidFill>
                <a:effectLst/>
                <a:uLnTx/>
                <a:uFillTx/>
                <a:latin typeface="Calibri"/>
                <a:ea typeface="+mn-ea"/>
                <a:cs typeface="+mn-cs"/>
              </a:rPr>
              <a:t> circuit using </a:t>
            </a:r>
            <a:r>
              <a:rPr lang="en-US" sz="2400" b="1" kern="0" dirty="0">
                <a:solidFill>
                  <a:prstClr val="white"/>
                </a:solidFill>
                <a:latin typeface="Calibri"/>
              </a:rPr>
              <a:t>D</a:t>
            </a:r>
            <a:r>
              <a:rPr kumimoji="0" lang="en-US" sz="2400" b="1" i="0" u="none" strike="noStrike" kern="0" cap="none" spc="0" normalizeH="0" noProof="0" dirty="0" err="1">
                <a:ln>
                  <a:noFill/>
                </a:ln>
                <a:solidFill>
                  <a:prstClr val="white"/>
                </a:solidFill>
                <a:effectLst/>
                <a:uLnTx/>
                <a:uFillTx/>
                <a:latin typeface="Calibri"/>
                <a:ea typeface="+mn-ea"/>
                <a:cs typeface="+mn-cs"/>
              </a:rPr>
              <a:t>irac</a:t>
            </a:r>
            <a:r>
              <a:rPr kumimoji="0" lang="en-US" sz="2400" b="1" i="0" u="none" strike="noStrike" kern="0" cap="none" spc="0" normalizeH="0" noProof="0" dirty="0">
                <a:ln>
                  <a:noFill/>
                </a:ln>
                <a:solidFill>
                  <a:prstClr val="white"/>
                </a:solidFill>
                <a:effectLst/>
                <a:uLnTx/>
                <a:uFillTx/>
                <a:latin typeface="Calibri"/>
                <a:ea typeface="+mn-ea"/>
                <a:cs typeface="+mn-cs"/>
              </a:rPr>
              <a:t> notation?</a:t>
            </a:r>
            <a:endParaRPr kumimoji="0" lang="en-US" sz="2400" b="1"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973540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Bell-Pair Circuit Using Dirac Notation</a:t>
            </a:r>
          </a:p>
        </p:txBody>
      </p:sp>
      <p:grpSp>
        <p:nvGrpSpPr>
          <p:cNvPr id="15" name="Group 14">
            <a:extLst>
              <a:ext uri="{FF2B5EF4-FFF2-40B4-BE49-F238E27FC236}">
                <a16:creationId xmlns:a16="http://schemas.microsoft.com/office/drawing/2014/main" id="{6F78BEC3-C8DD-1AA8-C509-45AAE6CF6760}"/>
              </a:ext>
            </a:extLst>
          </p:cNvPr>
          <p:cNvGrpSpPr/>
          <p:nvPr/>
        </p:nvGrpSpPr>
        <p:grpSpPr>
          <a:xfrm>
            <a:off x="475868" y="1123371"/>
            <a:ext cx="2945955" cy="1674804"/>
            <a:chOff x="4342927" y="1336301"/>
            <a:chExt cx="2945955" cy="1674804"/>
          </a:xfrm>
        </p:grpSpPr>
        <p:sp>
          <p:nvSpPr>
            <p:cNvPr id="16" name="TextBox 15">
              <a:extLst>
                <a:ext uri="{FF2B5EF4-FFF2-40B4-BE49-F238E27FC236}">
                  <a16:creationId xmlns:a16="http://schemas.microsoft.com/office/drawing/2014/main" id="{C3A8C111-ECCA-0BF2-DB61-CFF4406960AD}"/>
                </a:ext>
              </a:extLst>
            </p:cNvPr>
            <p:cNvSpPr txBox="1"/>
            <p:nvPr/>
          </p:nvSpPr>
          <p:spPr>
            <a:xfrm>
              <a:off x="4342927" y="1887276"/>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Helvetica" pitchFamily="2" charset="0"/>
                  <a:ea typeface="+mn-ea"/>
                  <a:cs typeface="+mn-cs"/>
                </a:rPr>
                <a:t>q0</a:t>
              </a:r>
            </a:p>
          </p:txBody>
        </p:sp>
        <p:sp>
          <p:nvSpPr>
            <p:cNvPr id="17" name="TextBox 16">
              <a:extLst>
                <a:ext uri="{FF2B5EF4-FFF2-40B4-BE49-F238E27FC236}">
                  <a16:creationId xmlns:a16="http://schemas.microsoft.com/office/drawing/2014/main" id="{44E502AC-F456-A0AD-0D47-6CDC91F70B57}"/>
                </a:ext>
              </a:extLst>
            </p:cNvPr>
            <p:cNvSpPr txBox="1"/>
            <p:nvPr/>
          </p:nvSpPr>
          <p:spPr>
            <a:xfrm>
              <a:off x="4344896" y="2549440"/>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Helvetica" pitchFamily="2" charset="0"/>
                  <a:ea typeface="+mn-ea"/>
                  <a:cs typeface="+mn-cs"/>
                </a:rPr>
                <a:t>q1</a:t>
              </a:r>
            </a:p>
          </p:txBody>
        </p:sp>
        <p:cxnSp>
          <p:nvCxnSpPr>
            <p:cNvPr id="20" name="Straight Connector 19">
              <a:extLst>
                <a:ext uri="{FF2B5EF4-FFF2-40B4-BE49-F238E27FC236}">
                  <a16:creationId xmlns:a16="http://schemas.microsoft.com/office/drawing/2014/main" id="{60DEEF04-D84E-5C51-F65D-4475954ACC01}"/>
                </a:ext>
              </a:extLst>
            </p:cNvPr>
            <p:cNvCxnSpPr>
              <a:cxnSpLocks/>
              <a:stCxn id="16" idx="3"/>
              <a:endCxn id="26" idx="1"/>
            </p:cNvCxnSpPr>
            <p:nvPr/>
          </p:nvCxnSpPr>
          <p:spPr>
            <a:xfrm flipV="1">
              <a:off x="4896002" y="2114333"/>
              <a:ext cx="2390890" cy="3776"/>
            </a:xfrm>
            <a:prstGeom prst="line">
              <a:avLst/>
            </a:prstGeom>
            <a:noFill/>
            <a:ln w="25400" cap="flat" cmpd="sng" algn="ctr">
              <a:solidFill>
                <a:sysClr val="windowText" lastClr="000000"/>
              </a:solidFill>
              <a:prstDash val="solid"/>
              <a:miter lim="800000"/>
            </a:ln>
            <a:effectLst/>
          </p:spPr>
        </p:cxnSp>
        <p:cxnSp>
          <p:nvCxnSpPr>
            <p:cNvPr id="21" name="Straight Connector 20">
              <a:extLst>
                <a:ext uri="{FF2B5EF4-FFF2-40B4-BE49-F238E27FC236}">
                  <a16:creationId xmlns:a16="http://schemas.microsoft.com/office/drawing/2014/main" id="{4155955B-806B-AA31-804F-821C5182C1CA}"/>
                </a:ext>
              </a:extLst>
            </p:cNvPr>
            <p:cNvCxnSpPr>
              <a:cxnSpLocks/>
              <a:stCxn id="17" idx="3"/>
              <a:endCxn id="27" idx="1"/>
            </p:cNvCxnSpPr>
            <p:nvPr/>
          </p:nvCxnSpPr>
          <p:spPr>
            <a:xfrm flipV="1">
              <a:off x="4897971" y="2776774"/>
              <a:ext cx="2390911" cy="3499"/>
            </a:xfrm>
            <a:prstGeom prst="line">
              <a:avLst/>
            </a:prstGeom>
            <a:noFill/>
            <a:ln w="25400" cap="flat" cmpd="sng" algn="ctr">
              <a:solidFill>
                <a:sysClr val="windowText" lastClr="000000"/>
              </a:solidFill>
              <a:prstDash val="solid"/>
              <a:miter lim="800000"/>
            </a:ln>
            <a:effectLst/>
          </p:spPr>
        </p:cxnSp>
        <p:grpSp>
          <p:nvGrpSpPr>
            <p:cNvPr id="22" name="Group 21">
              <a:extLst>
                <a:ext uri="{FF2B5EF4-FFF2-40B4-BE49-F238E27FC236}">
                  <a16:creationId xmlns:a16="http://schemas.microsoft.com/office/drawing/2014/main" id="{19E195CB-5C6C-3E18-7014-7A5368873D46}"/>
                </a:ext>
              </a:extLst>
            </p:cNvPr>
            <p:cNvGrpSpPr/>
            <p:nvPr/>
          </p:nvGrpSpPr>
          <p:grpSpPr>
            <a:xfrm>
              <a:off x="4359958" y="1336301"/>
              <a:ext cx="536044" cy="627864"/>
              <a:chOff x="7188625" y="1909100"/>
              <a:chExt cx="536044" cy="627864"/>
            </a:xfrm>
          </p:grpSpPr>
          <p:sp>
            <p:nvSpPr>
              <p:cNvPr id="23" name="Oval 22">
                <a:extLst>
                  <a:ext uri="{FF2B5EF4-FFF2-40B4-BE49-F238E27FC236}">
                    <a16:creationId xmlns:a16="http://schemas.microsoft.com/office/drawing/2014/main" id="{3A1707D3-C11E-A720-CEBF-CBCCA4498153}"/>
                  </a:ext>
                </a:extLst>
              </p:cNvPr>
              <p:cNvSpPr/>
              <p:nvPr/>
            </p:nvSpPr>
            <p:spPr bwMode="auto">
              <a:xfrm>
                <a:off x="7270797" y="2013115"/>
                <a:ext cx="365760" cy="365760"/>
              </a:xfrm>
              <a:prstGeom prst="ellipse">
                <a:avLst/>
              </a:prstGeom>
              <a:solidFill>
                <a:srgbClr val="01014B"/>
              </a:solidFill>
              <a:ln w="9525" cap="flat" cmpd="sng" algn="ctr">
                <a:solidFill>
                  <a:srgbClr val="01014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72C6">
                      <a:lumMod val="50000"/>
                    </a:srgbClr>
                  </a:soli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FC7E35CB-9908-650D-74A8-17128075651C}"/>
                  </a:ext>
                </a:extLst>
              </p:cNvPr>
              <p:cNvSpPr txBox="1"/>
              <p:nvPr/>
            </p:nvSpPr>
            <p:spPr>
              <a:xfrm>
                <a:off x="7188625" y="1909100"/>
                <a:ext cx="53604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1</a:t>
                </a:r>
              </a:p>
            </p:txBody>
          </p:sp>
        </p:grpSp>
      </p:grpSp>
      <p:sp>
        <p:nvSpPr>
          <p:cNvPr id="26" name="Rectangle 25">
            <a:extLst>
              <a:ext uri="{FF2B5EF4-FFF2-40B4-BE49-F238E27FC236}">
                <a16:creationId xmlns:a16="http://schemas.microsoft.com/office/drawing/2014/main" id="{C988731F-02CA-B5AF-B443-11E1CD177366}"/>
              </a:ext>
            </a:extLst>
          </p:cNvPr>
          <p:cNvSpPr/>
          <p:nvPr/>
        </p:nvSpPr>
        <p:spPr>
          <a:xfrm>
            <a:off x="3419833" y="1627083"/>
            <a:ext cx="548640" cy="548640"/>
          </a:xfrm>
          <a:prstGeom prst="rect">
            <a:avLst/>
          </a:prstGeom>
          <a:solidFill>
            <a:srgbClr val="EDF2F4"/>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M</a:t>
            </a:r>
          </a:p>
        </p:txBody>
      </p:sp>
      <p:sp>
        <p:nvSpPr>
          <p:cNvPr id="27" name="Rectangle 26">
            <a:extLst>
              <a:ext uri="{FF2B5EF4-FFF2-40B4-BE49-F238E27FC236}">
                <a16:creationId xmlns:a16="http://schemas.microsoft.com/office/drawing/2014/main" id="{0FA2506D-300F-B75C-9C4A-69F948FAAA0E}"/>
              </a:ext>
            </a:extLst>
          </p:cNvPr>
          <p:cNvSpPr/>
          <p:nvPr/>
        </p:nvSpPr>
        <p:spPr>
          <a:xfrm>
            <a:off x="3421823" y="2289524"/>
            <a:ext cx="548640" cy="548640"/>
          </a:xfrm>
          <a:prstGeom prst="rect">
            <a:avLst/>
          </a:prstGeom>
          <a:solidFill>
            <a:srgbClr val="EDF2F4"/>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M</a:t>
            </a:r>
          </a:p>
        </p:txBody>
      </p:sp>
      <p:grpSp>
        <p:nvGrpSpPr>
          <p:cNvPr id="28" name="Group 27">
            <a:extLst>
              <a:ext uri="{FF2B5EF4-FFF2-40B4-BE49-F238E27FC236}">
                <a16:creationId xmlns:a16="http://schemas.microsoft.com/office/drawing/2014/main" id="{4E3E38A3-E1EA-A539-5F7C-56102DFD97A2}"/>
              </a:ext>
            </a:extLst>
          </p:cNvPr>
          <p:cNvGrpSpPr/>
          <p:nvPr/>
        </p:nvGrpSpPr>
        <p:grpSpPr>
          <a:xfrm>
            <a:off x="2364425" y="1765507"/>
            <a:ext cx="548640" cy="1043335"/>
            <a:chOff x="6313164" y="5194111"/>
            <a:chExt cx="360054" cy="629212"/>
          </a:xfrm>
        </p:grpSpPr>
        <p:sp>
          <p:nvSpPr>
            <p:cNvPr id="29" name="Oval 28">
              <a:extLst>
                <a:ext uri="{FF2B5EF4-FFF2-40B4-BE49-F238E27FC236}">
                  <a16:creationId xmlns:a16="http://schemas.microsoft.com/office/drawing/2014/main" id="{2EBF5935-ED80-FABB-BA9C-259DB7926B35}"/>
                </a:ext>
              </a:extLst>
            </p:cNvPr>
            <p:cNvSpPr/>
            <p:nvPr/>
          </p:nvSpPr>
          <p:spPr>
            <a:xfrm>
              <a:off x="6405427" y="5194111"/>
              <a:ext cx="180027" cy="165436"/>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30" name="Straight Connector 29">
              <a:extLst>
                <a:ext uri="{FF2B5EF4-FFF2-40B4-BE49-F238E27FC236}">
                  <a16:creationId xmlns:a16="http://schemas.microsoft.com/office/drawing/2014/main" id="{0D716309-6A34-2DFB-CAB7-BE0F46411FCF}"/>
                </a:ext>
              </a:extLst>
            </p:cNvPr>
            <p:cNvCxnSpPr>
              <a:cxnSpLocks/>
              <a:stCxn id="29" idx="4"/>
              <a:endCxn id="31" idx="0"/>
            </p:cNvCxnSpPr>
            <p:nvPr/>
          </p:nvCxnSpPr>
          <p:spPr>
            <a:xfrm flipH="1">
              <a:off x="6493191" y="5359547"/>
              <a:ext cx="2250" cy="132903"/>
            </a:xfrm>
            <a:prstGeom prst="line">
              <a:avLst/>
            </a:prstGeom>
            <a:noFill/>
            <a:ln w="47625" cap="flat" cmpd="sng" algn="ctr">
              <a:solidFill>
                <a:sysClr val="windowText" lastClr="000000"/>
              </a:solidFill>
              <a:prstDash val="solid"/>
              <a:miter lim="800000"/>
            </a:ln>
            <a:effectLst/>
          </p:spPr>
        </p:cxnSp>
        <p:sp>
          <p:nvSpPr>
            <p:cNvPr id="31" name="Oval 30">
              <a:extLst>
                <a:ext uri="{FF2B5EF4-FFF2-40B4-BE49-F238E27FC236}">
                  <a16:creationId xmlns:a16="http://schemas.microsoft.com/office/drawing/2014/main" id="{C00D6C2B-F535-D559-6A65-5E428CD977D1}"/>
                </a:ext>
              </a:extLst>
            </p:cNvPr>
            <p:cNvSpPr/>
            <p:nvPr/>
          </p:nvSpPr>
          <p:spPr>
            <a:xfrm>
              <a:off x="6313164" y="5492450"/>
              <a:ext cx="360054" cy="33087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Helvetica" pitchFamily="2" charset="0"/>
                  <a:ea typeface="+mn-ea"/>
                  <a:cs typeface="+mn-cs"/>
                </a:rPr>
                <a:t>+</a:t>
              </a:r>
            </a:p>
          </p:txBody>
        </p:sp>
      </p:grpSp>
      <p:grpSp>
        <p:nvGrpSpPr>
          <p:cNvPr id="32" name="Group 31">
            <a:extLst>
              <a:ext uri="{FF2B5EF4-FFF2-40B4-BE49-F238E27FC236}">
                <a16:creationId xmlns:a16="http://schemas.microsoft.com/office/drawing/2014/main" id="{F0509CA4-47FD-FB98-369E-26E6C20DC5E6}"/>
              </a:ext>
            </a:extLst>
          </p:cNvPr>
          <p:cNvGrpSpPr/>
          <p:nvPr/>
        </p:nvGrpSpPr>
        <p:grpSpPr>
          <a:xfrm>
            <a:off x="1588245" y="1102224"/>
            <a:ext cx="536044" cy="627864"/>
            <a:chOff x="7188625" y="1909100"/>
            <a:chExt cx="536044" cy="627864"/>
          </a:xfrm>
        </p:grpSpPr>
        <p:sp>
          <p:nvSpPr>
            <p:cNvPr id="33" name="Oval 32">
              <a:extLst>
                <a:ext uri="{FF2B5EF4-FFF2-40B4-BE49-F238E27FC236}">
                  <a16:creationId xmlns:a16="http://schemas.microsoft.com/office/drawing/2014/main" id="{6A4F92FA-9446-D49F-DB52-21B6681F0748}"/>
                </a:ext>
              </a:extLst>
            </p:cNvPr>
            <p:cNvSpPr/>
            <p:nvPr/>
          </p:nvSpPr>
          <p:spPr bwMode="auto">
            <a:xfrm>
              <a:off x="7270797" y="2013115"/>
              <a:ext cx="365760" cy="365760"/>
            </a:xfrm>
            <a:prstGeom prst="ellipse">
              <a:avLst/>
            </a:prstGeom>
            <a:solidFill>
              <a:srgbClr val="01014B"/>
            </a:solidFill>
            <a:ln w="9525" cap="flat" cmpd="sng" algn="ctr">
              <a:solidFill>
                <a:srgbClr val="01014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72C6">
                    <a:lumMod val="50000"/>
                  </a:srgbClr>
                </a:solidFill>
                <a:effectLst/>
                <a:uLnTx/>
                <a:uFillTx/>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684ED3FD-06E6-F1A7-E4BE-35059252C5DA}"/>
                </a:ext>
              </a:extLst>
            </p:cNvPr>
            <p:cNvSpPr txBox="1"/>
            <p:nvPr/>
          </p:nvSpPr>
          <p:spPr>
            <a:xfrm>
              <a:off x="7188625" y="1909100"/>
              <a:ext cx="53604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2</a:t>
              </a:r>
            </a:p>
          </p:txBody>
        </p:sp>
      </p:grpSp>
      <p:grpSp>
        <p:nvGrpSpPr>
          <p:cNvPr id="35" name="Group 34">
            <a:extLst>
              <a:ext uri="{FF2B5EF4-FFF2-40B4-BE49-F238E27FC236}">
                <a16:creationId xmlns:a16="http://schemas.microsoft.com/office/drawing/2014/main" id="{13C74C78-78E2-0CD5-B940-550802B7F2D6}"/>
              </a:ext>
            </a:extLst>
          </p:cNvPr>
          <p:cNvGrpSpPr/>
          <p:nvPr/>
        </p:nvGrpSpPr>
        <p:grpSpPr>
          <a:xfrm>
            <a:off x="2406250" y="1106842"/>
            <a:ext cx="540854" cy="627864"/>
            <a:chOff x="7188625" y="1909100"/>
            <a:chExt cx="540854" cy="627864"/>
          </a:xfrm>
        </p:grpSpPr>
        <p:sp>
          <p:nvSpPr>
            <p:cNvPr id="36" name="Oval 35">
              <a:extLst>
                <a:ext uri="{FF2B5EF4-FFF2-40B4-BE49-F238E27FC236}">
                  <a16:creationId xmlns:a16="http://schemas.microsoft.com/office/drawing/2014/main" id="{225FE0F4-DFC2-FF6D-2C9E-6296ACCEB47A}"/>
                </a:ext>
              </a:extLst>
            </p:cNvPr>
            <p:cNvSpPr/>
            <p:nvPr/>
          </p:nvSpPr>
          <p:spPr bwMode="auto">
            <a:xfrm>
              <a:off x="7270797" y="2013115"/>
              <a:ext cx="365760" cy="365760"/>
            </a:xfrm>
            <a:prstGeom prst="ellipse">
              <a:avLst/>
            </a:prstGeom>
            <a:solidFill>
              <a:srgbClr val="01014B"/>
            </a:solidFill>
            <a:ln w="9525" cap="flat" cmpd="sng" algn="ctr">
              <a:solidFill>
                <a:srgbClr val="01014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72C6">
                    <a:lumMod val="50000"/>
                  </a:srgbClr>
                </a:soli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8A7F5413-7F8F-8387-E341-FD3B6146A39D}"/>
                </a:ext>
              </a:extLst>
            </p:cNvPr>
            <p:cNvSpPr txBox="1"/>
            <p:nvPr/>
          </p:nvSpPr>
          <p:spPr>
            <a:xfrm>
              <a:off x="7188625" y="1909100"/>
              <a:ext cx="54085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3</a:t>
              </a:r>
            </a:p>
          </p:txBody>
        </p:sp>
      </p:grpSp>
      <p:grpSp>
        <p:nvGrpSpPr>
          <p:cNvPr id="38" name="Group 37">
            <a:extLst>
              <a:ext uri="{FF2B5EF4-FFF2-40B4-BE49-F238E27FC236}">
                <a16:creationId xmlns:a16="http://schemas.microsoft.com/office/drawing/2014/main" id="{2906FA66-4ACD-17E5-99D6-8B7867115F58}"/>
              </a:ext>
            </a:extLst>
          </p:cNvPr>
          <p:cNvGrpSpPr/>
          <p:nvPr/>
        </p:nvGrpSpPr>
        <p:grpSpPr>
          <a:xfrm>
            <a:off x="3415940" y="1117159"/>
            <a:ext cx="540854" cy="627864"/>
            <a:chOff x="7188625" y="1909100"/>
            <a:chExt cx="540854" cy="627864"/>
          </a:xfrm>
        </p:grpSpPr>
        <p:sp>
          <p:nvSpPr>
            <p:cNvPr id="39" name="Oval 38">
              <a:extLst>
                <a:ext uri="{FF2B5EF4-FFF2-40B4-BE49-F238E27FC236}">
                  <a16:creationId xmlns:a16="http://schemas.microsoft.com/office/drawing/2014/main" id="{CA034BD3-E403-0F3B-F697-A2F5157195CB}"/>
                </a:ext>
              </a:extLst>
            </p:cNvPr>
            <p:cNvSpPr/>
            <p:nvPr/>
          </p:nvSpPr>
          <p:spPr bwMode="auto">
            <a:xfrm>
              <a:off x="7270797" y="2013115"/>
              <a:ext cx="365760" cy="365760"/>
            </a:xfrm>
            <a:prstGeom prst="ellipse">
              <a:avLst/>
            </a:prstGeom>
            <a:solidFill>
              <a:srgbClr val="01014B"/>
            </a:solidFill>
            <a:ln w="9525" cap="flat" cmpd="sng" algn="ctr">
              <a:solidFill>
                <a:srgbClr val="01014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72C6">
                    <a:lumMod val="50000"/>
                  </a:srgbClr>
                </a:soli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24B978B9-DD50-1B17-D6A8-585EB0EA3EAF}"/>
                </a:ext>
              </a:extLst>
            </p:cNvPr>
            <p:cNvSpPr txBox="1"/>
            <p:nvPr/>
          </p:nvSpPr>
          <p:spPr>
            <a:xfrm>
              <a:off x="7188625" y="1909100"/>
              <a:ext cx="54085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4</a:t>
              </a:r>
            </a:p>
          </p:txBody>
        </p:sp>
      </p:grpSp>
      <p:sp>
        <p:nvSpPr>
          <p:cNvPr id="42" name="Rectangle 41">
            <a:extLst>
              <a:ext uri="{FF2B5EF4-FFF2-40B4-BE49-F238E27FC236}">
                <a16:creationId xmlns:a16="http://schemas.microsoft.com/office/drawing/2014/main" id="{1FB7CA9C-63C2-32C1-C950-17B3091D1E6F}"/>
              </a:ext>
            </a:extLst>
          </p:cNvPr>
          <p:cNvSpPr/>
          <p:nvPr/>
        </p:nvSpPr>
        <p:spPr>
          <a:xfrm>
            <a:off x="1588245" y="1623680"/>
            <a:ext cx="548640" cy="548640"/>
          </a:xfrm>
          <a:prstGeom prst="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H</a:t>
            </a:r>
          </a:p>
        </p:txBody>
      </p:sp>
      <p:sp>
        <p:nvSpPr>
          <p:cNvPr id="56" name="TextBox 55">
            <a:extLst>
              <a:ext uri="{FF2B5EF4-FFF2-40B4-BE49-F238E27FC236}">
                <a16:creationId xmlns:a16="http://schemas.microsoft.com/office/drawing/2014/main" id="{5F85F9E6-17A4-E937-EEEC-5DDC315B0767}"/>
              </a:ext>
            </a:extLst>
          </p:cNvPr>
          <p:cNvSpPr txBox="1"/>
          <p:nvPr/>
        </p:nvSpPr>
        <p:spPr>
          <a:xfrm>
            <a:off x="307049" y="3427080"/>
            <a:ext cx="53604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1</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B336E96-DB91-C36C-4757-9A186F016C85}"/>
                  </a:ext>
                </a:extLst>
              </p:cNvPr>
              <p:cNvSpPr txBox="1"/>
              <p:nvPr/>
            </p:nvSpPr>
            <p:spPr>
              <a:xfrm>
                <a:off x="475868" y="3624256"/>
                <a:ext cx="6435329" cy="607218"/>
              </a:xfrm>
              <a:prstGeom prst="rect">
                <a:avLst/>
              </a:prstGeom>
              <a:noFill/>
            </p:spPr>
            <p:txBody>
              <a:bodyPr wrap="square" lIns="0" tIns="0" rIns="0" bIns="0" rtlCol="0" anchor="ctr">
                <a:spAutoFit/>
              </a:bodyPr>
              <a:lstStyle/>
              <a:p>
                <a:pPr lvl="0"/>
                <a14:m>
                  <m:oMath xmlns:m="http://schemas.openxmlformats.org/officeDocument/2006/math">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00</m:t>
                        </m:r>
                      </m:e>
                    </m:d>
                    <m:groupChr>
                      <m:groupChrPr>
                        <m:chr m:val="→"/>
                        <m:vertJc m:val="bot"/>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ctrlPr>
                      </m:groupChrPr>
                      <m:e>
                        <m:r>
                          <m:rPr>
                            <m:brk m:alnAt="2"/>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𝐻</m:t>
                        </m:r>
                      </m:e>
                    </m:groupCh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 </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oMath>
                </a14:m>
                <a:r>
                  <a:rPr lang="en-US" sz="2400" dirty="0">
                    <a:solidFill>
                      <a:srgbClr val="002060"/>
                    </a:solidFill>
                    <a:ea typeface="Cambria Math" panose="02040503050406030204" pitchFamily="18" charset="0"/>
                  </a:rPr>
                  <a:t> </a:t>
                </a:r>
                <a14:m>
                  <m:oMath xmlns:m="http://schemas.openxmlformats.org/officeDocument/2006/math">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00</m:t>
                        </m:r>
                      </m:e>
                    </m:d>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 </a:t>
                </a:r>
                <a14:m>
                  <m:oMath xmlns:m="http://schemas.openxmlformats.org/officeDocument/2006/math">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oMath>
                </a14:m>
                <a:r>
                  <a:rPr lang="en-US" sz="2400" dirty="0">
                    <a:solidFill>
                      <a:srgbClr val="002060"/>
                    </a:solidFill>
                    <a:ea typeface="Cambria Math" panose="02040503050406030204" pitchFamily="18" charset="0"/>
                  </a:rPr>
                  <a:t> </a:t>
                </a:r>
                <a14:m>
                  <m:oMath xmlns:m="http://schemas.openxmlformats.org/officeDocument/2006/math">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1</m:t>
                        </m:r>
                        <m:r>
                          <a:rPr lang="en-US" sz="2400" i="1">
                            <a:solidFill>
                              <a:srgbClr val="002060"/>
                            </a:solidFill>
                            <a:latin typeface="Cambria Math" panose="02040503050406030204" pitchFamily="18" charset="0"/>
                            <a:ea typeface="Cambria Math" panose="02040503050406030204" pitchFamily="18" charset="0"/>
                          </a:rPr>
                          <m:t>0</m:t>
                        </m:r>
                      </m:e>
                    </m:d>
                  </m:oMath>
                </a14:m>
                <a:r>
                  <a:rPr lang="en-US" sz="2400" dirty="0">
                    <a:solidFill>
                      <a:srgbClr val="002060"/>
                    </a:solidFill>
                  </a:rPr>
                  <a:t> </a:t>
                </a:r>
                <a14:m>
                  <m:oMath xmlns:m="http://schemas.openxmlformats.org/officeDocument/2006/math">
                    <m:groupChr>
                      <m:groupChrPr>
                        <m:chr m:val="→"/>
                        <m:vertJc m:val="bot"/>
                        <m:ctrlPr>
                          <a:rPr lang="en-US" sz="2400" i="1">
                            <a:solidFill>
                              <a:srgbClr val="002060"/>
                            </a:solidFill>
                            <a:latin typeface="Cambria Math" panose="02040503050406030204" pitchFamily="18" charset="0"/>
                            <a:ea typeface="Cambria Math" panose="02040503050406030204" pitchFamily="18" charset="0"/>
                          </a:rPr>
                        </m:ctrlPr>
                      </m:groupChrPr>
                      <m:e>
                        <m:r>
                          <m:rPr>
                            <m:brk m:alnAt="2"/>
                          </m:rPr>
                          <a:rPr lang="en-US" sz="2400" b="0" i="1" smtClean="0">
                            <a:solidFill>
                              <a:srgbClr val="002060"/>
                            </a:solidFill>
                            <a:latin typeface="Cambria Math" panose="02040503050406030204" pitchFamily="18" charset="0"/>
                            <a:ea typeface="Cambria Math" panose="02040503050406030204" pitchFamily="18" charset="0"/>
                          </a:rPr>
                          <m:t>𝐶</m:t>
                        </m:r>
                        <m:r>
                          <a:rPr lang="en-US" sz="2400" b="0" i="1" smtClean="0">
                            <a:solidFill>
                              <a:srgbClr val="002060"/>
                            </a:solidFill>
                            <a:latin typeface="Cambria Math" panose="02040503050406030204" pitchFamily="18" charset="0"/>
                            <a:ea typeface="Cambria Math" panose="02040503050406030204" pitchFamily="18" charset="0"/>
                          </a:rPr>
                          <m:t>𝑁𝑂𝑇</m:t>
                        </m:r>
                      </m:e>
                    </m:groupChr>
                    <m:r>
                      <a:rPr lang="en-US" sz="2400" i="1">
                        <a:solidFill>
                          <a:srgbClr val="002060"/>
                        </a:solidFill>
                        <a:latin typeface="Cambria Math" panose="02040503050406030204" pitchFamily="18" charset="0"/>
                        <a:ea typeface="Cambria Math" panose="02040503050406030204" pitchFamily="18" charset="0"/>
                      </a:rPr>
                      <m:t> </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oMath>
                </a14:m>
                <a:r>
                  <a:rPr lang="en-US" sz="2400" dirty="0">
                    <a:solidFill>
                      <a:srgbClr val="002060"/>
                    </a:solidFill>
                    <a:ea typeface="Cambria Math" panose="02040503050406030204" pitchFamily="18" charset="0"/>
                  </a:rPr>
                  <a:t> </a:t>
                </a:r>
                <a14:m>
                  <m:oMath xmlns:m="http://schemas.openxmlformats.org/officeDocument/2006/math">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00</m:t>
                        </m:r>
                      </m:e>
                    </m:d>
                  </m:oMath>
                </a14:m>
                <a:r>
                  <a:rPr lang="en-US" sz="2400" dirty="0">
                    <a:solidFill>
                      <a:srgbClr val="002060"/>
                    </a:solidFill>
                  </a:rPr>
                  <a:t> + </a:t>
                </a:r>
                <a14:m>
                  <m:oMath xmlns:m="http://schemas.openxmlformats.org/officeDocument/2006/math">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oMath>
                </a14:m>
                <a:r>
                  <a:rPr lang="en-US" sz="2400" dirty="0">
                    <a:solidFill>
                      <a:srgbClr val="002060"/>
                    </a:solidFill>
                    <a:ea typeface="Cambria Math" panose="02040503050406030204" pitchFamily="18" charset="0"/>
                  </a:rPr>
                  <a:t> </a:t>
                </a:r>
                <a14:m>
                  <m:oMath xmlns:m="http://schemas.openxmlformats.org/officeDocument/2006/math">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1</m:t>
                        </m:r>
                        <m:r>
                          <a:rPr lang="en-US" sz="2400" b="0" i="1" smtClean="0">
                            <a:solidFill>
                              <a:srgbClr val="002060"/>
                            </a:solidFill>
                            <a:latin typeface="Cambria Math" panose="02040503050406030204" pitchFamily="18" charset="0"/>
                            <a:ea typeface="Cambria Math" panose="02040503050406030204" pitchFamily="18" charset="0"/>
                          </a:rPr>
                          <m:t>1</m:t>
                        </m:r>
                      </m:e>
                    </m:d>
                  </m:oMath>
                </a14:m>
                <a:r>
                  <a:rPr lang="en-US" sz="2400" dirty="0">
                    <a:solidFill>
                      <a:srgbClr val="002060"/>
                    </a:solidFill>
                  </a:rPr>
                  <a:t> </a:t>
                </a:r>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2" name="TextBox 1">
                <a:extLst>
                  <a:ext uri="{FF2B5EF4-FFF2-40B4-BE49-F238E27FC236}">
                    <a16:creationId xmlns:a16="http://schemas.microsoft.com/office/drawing/2014/main" id="{4B336E96-DB91-C36C-4757-9A186F016C85}"/>
                  </a:ext>
                </a:extLst>
              </p:cNvPr>
              <p:cNvSpPr txBox="1">
                <a:spLocks noRot="1" noChangeAspect="1" noMove="1" noResize="1" noEditPoints="1" noAdjustHandles="1" noChangeArrowheads="1" noChangeShapeType="1" noTextEdit="1"/>
              </p:cNvSpPr>
              <p:nvPr/>
            </p:nvSpPr>
            <p:spPr>
              <a:xfrm>
                <a:off x="475868" y="3624256"/>
                <a:ext cx="6435329" cy="607218"/>
              </a:xfrm>
              <a:prstGeom prst="rect">
                <a:avLst/>
              </a:prstGeom>
              <a:blipFill>
                <a:blip r:embed="rId3"/>
                <a:stretch>
                  <a:fillRect l="-197" t="-6122" b="-3877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71299D1-EA3E-9936-A55F-F07CB3F52807}"/>
              </a:ext>
            </a:extLst>
          </p:cNvPr>
          <p:cNvSpPr txBox="1"/>
          <p:nvPr/>
        </p:nvSpPr>
        <p:spPr>
          <a:xfrm>
            <a:off x="-885" y="6126610"/>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dirty="0">
                <a:ln>
                  <a:noFill/>
                </a:ln>
                <a:solidFill>
                  <a:prstClr val="white"/>
                </a:solidFill>
                <a:effectLst/>
                <a:uLnTx/>
                <a:uFillTx/>
                <a:latin typeface="Calibri"/>
                <a:ea typeface="+mn-ea"/>
                <a:cs typeface="+mn-cs"/>
              </a:rPr>
              <a:t>What is the advantage</a:t>
            </a:r>
            <a:r>
              <a:rPr kumimoji="0" lang="en-US" sz="2400" i="0" u="none" strike="noStrike" kern="0" cap="none" spc="0" normalizeH="0" noProof="0" dirty="0">
                <a:ln>
                  <a:noFill/>
                </a:ln>
                <a:solidFill>
                  <a:prstClr val="white"/>
                </a:solidFill>
                <a:effectLst/>
                <a:uLnTx/>
                <a:uFillTx/>
                <a:latin typeface="Calibri"/>
                <a:ea typeface="+mn-ea"/>
                <a:cs typeface="+mn-cs"/>
              </a:rPr>
              <a:t> of terse representation? </a:t>
            </a:r>
            <a:endParaRPr kumimoji="0" lang="en-US" sz="2400" i="0" u="none" strike="noStrike" kern="0" cap="none" spc="0" normalizeH="0" baseline="0" noProof="0" dirty="0">
              <a:ln>
                <a:noFill/>
              </a:ln>
              <a:solidFill>
                <a:prstClr val="white"/>
              </a:solidFill>
              <a:effectLst/>
              <a:uLnTx/>
              <a:uFillTx/>
              <a:latin typeface="Calibri"/>
              <a:ea typeface="+mn-ea"/>
              <a:cs typeface="+mn-cs"/>
            </a:endParaRPr>
          </a:p>
        </p:txBody>
      </p:sp>
      <p:sp>
        <p:nvSpPr>
          <p:cNvPr id="4" name="Rectangle 3">
            <a:extLst>
              <a:ext uri="{FF2B5EF4-FFF2-40B4-BE49-F238E27FC236}">
                <a16:creationId xmlns:a16="http://schemas.microsoft.com/office/drawing/2014/main" id="{6D634913-C9BA-BEEA-CBCB-3E9A3828F4CE}"/>
              </a:ext>
            </a:extLst>
          </p:cNvPr>
          <p:cNvSpPr/>
          <p:nvPr/>
        </p:nvSpPr>
        <p:spPr>
          <a:xfrm>
            <a:off x="1028943" y="3541869"/>
            <a:ext cx="9647823" cy="7867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8DFD1C8-999E-21C7-7A24-C958B88EAA02}"/>
              </a:ext>
            </a:extLst>
          </p:cNvPr>
          <p:cNvSpPr/>
          <p:nvPr/>
        </p:nvSpPr>
        <p:spPr>
          <a:xfrm>
            <a:off x="3498113" y="3534489"/>
            <a:ext cx="7178654" cy="7867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E0D35466-F144-DB29-19F8-2F71D801E663}"/>
              </a:ext>
            </a:extLst>
          </p:cNvPr>
          <p:cNvSpPr/>
          <p:nvPr/>
        </p:nvSpPr>
        <p:spPr>
          <a:xfrm>
            <a:off x="492899" y="4805392"/>
            <a:ext cx="3522901" cy="640080"/>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Terse Representation</a:t>
            </a:r>
          </a:p>
        </p:txBody>
      </p:sp>
    </p:spTree>
    <p:extLst>
      <p:ext uri="{BB962C8B-B14F-4D97-AF65-F5344CB8AC3E}">
        <p14:creationId xmlns:p14="http://schemas.microsoft.com/office/powerpoint/2010/main" val="706069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4" grpId="0" animBg="1"/>
      <p:bldP spid="6"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F5700"/>
                </a:solidFill>
                <a:effectLst/>
                <a:uLnTx/>
                <a:uFillTx/>
                <a:latin typeface="Roboto" panose="02000000000000000000" pitchFamily="2" charset="0"/>
                <a:ea typeface="Roboto" panose="02000000000000000000" pitchFamily="2" charset="0"/>
                <a:cs typeface="Roboto" panose="02000000000000000000" pitchFamily="2" charset="0"/>
              </a:rPr>
              <a:t>Vector Representation Of Probabilistic Outcomes</a:t>
            </a:r>
          </a:p>
        </p:txBody>
      </p:sp>
      <p:sp>
        <p:nvSpPr>
          <p:cNvPr id="8" name="TextBox 7">
            <a:extLst>
              <a:ext uri="{FF2B5EF4-FFF2-40B4-BE49-F238E27FC236}">
                <a16:creationId xmlns:a16="http://schemas.microsoft.com/office/drawing/2014/main" id="{0867DB99-49B8-92B4-DEEC-ADA6D8375FCB}"/>
              </a:ext>
            </a:extLst>
          </p:cNvPr>
          <p:cNvSpPr txBox="1"/>
          <p:nvPr/>
        </p:nvSpPr>
        <p:spPr>
          <a:xfrm>
            <a:off x="-885" y="6126614"/>
            <a:ext cx="12192883" cy="731520"/>
          </a:xfrm>
          <a:prstGeom prst="rect">
            <a:avLst/>
          </a:prstGeom>
          <a:solidFill>
            <a:srgbClr val="BF5700"/>
          </a:solidFill>
        </p:spPr>
        <p:txBody>
          <a:bodyPr wrap="square" rtlCol="0">
            <a:sp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A qubit may be represented using a complex</a:t>
            </a:r>
            <a:r>
              <a:rPr kumimoji="0" lang="en-US" sz="2400" b="0" i="0" u="none" strike="noStrike" kern="0" cap="none" spc="0" normalizeH="0" noProof="0" dirty="0">
                <a:ln>
                  <a:noFill/>
                </a:ln>
                <a:solidFill>
                  <a:prstClr val="white"/>
                </a:solidFill>
                <a:effectLst/>
                <a:uLnTx/>
                <a:uFillTx/>
                <a:latin typeface="Calibri"/>
                <a:ea typeface="+mn-ea"/>
                <a:cs typeface="+mn-cs"/>
              </a:rPr>
              <a:t> vector</a:t>
            </a: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pic>
        <p:nvPicPr>
          <p:cNvPr id="12" name="Picture 11">
            <a:extLst>
              <a:ext uri="{FF2B5EF4-FFF2-40B4-BE49-F238E27FC236}">
                <a16:creationId xmlns:a16="http://schemas.microsoft.com/office/drawing/2014/main" id="{DCC4BFDA-8884-1925-9D2D-85E5EEC461F0}"/>
              </a:ext>
            </a:extLst>
          </p:cNvPr>
          <p:cNvPicPr>
            <a:picLocks noChangeAspect="1"/>
          </p:cNvPicPr>
          <p:nvPr/>
        </p:nvPicPr>
        <p:blipFill>
          <a:blip r:embed="rId3"/>
          <a:stretch>
            <a:fillRect/>
          </a:stretch>
        </p:blipFill>
        <p:spPr>
          <a:xfrm rot="5400000">
            <a:off x="2369604" y="1133871"/>
            <a:ext cx="825671" cy="825671"/>
          </a:xfrm>
          <a:prstGeom prst="rect">
            <a:avLst/>
          </a:prstGeom>
        </p:spPr>
      </p:pic>
      <p:sp>
        <p:nvSpPr>
          <p:cNvPr id="13" name="Rectangle 12">
            <a:extLst>
              <a:ext uri="{FF2B5EF4-FFF2-40B4-BE49-F238E27FC236}">
                <a16:creationId xmlns:a16="http://schemas.microsoft.com/office/drawing/2014/main" id="{A8B5156D-64F7-DBF9-B56E-FF5269A5EAAE}"/>
              </a:ext>
            </a:extLst>
          </p:cNvPr>
          <p:cNvSpPr/>
          <p:nvPr/>
        </p:nvSpPr>
        <p:spPr>
          <a:xfrm>
            <a:off x="754346" y="1959542"/>
            <a:ext cx="4641527" cy="830997"/>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22539"/>
                </a:solidFill>
                <a:effectLst/>
                <a:uLnTx/>
                <a:uFillTx/>
              </a:rPr>
              <a:t>Flipping an Unbiased Coin (X): </a:t>
            </a:r>
          </a:p>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22539"/>
                </a:solidFill>
                <a:effectLst/>
                <a:uLnTx/>
                <a:uFillTx/>
              </a:rPr>
              <a:t>Representing Heads (0) and Tails (1)</a:t>
            </a:r>
          </a:p>
        </p:txBody>
      </p:sp>
      <p:sp>
        <p:nvSpPr>
          <p:cNvPr id="35" name="Rectangle 34">
            <a:extLst>
              <a:ext uri="{FF2B5EF4-FFF2-40B4-BE49-F238E27FC236}">
                <a16:creationId xmlns:a16="http://schemas.microsoft.com/office/drawing/2014/main" id="{EA997E12-823B-5D7F-AFF8-1D4D806379D7}"/>
              </a:ext>
            </a:extLst>
          </p:cNvPr>
          <p:cNvSpPr/>
          <p:nvPr/>
        </p:nvSpPr>
        <p:spPr>
          <a:xfrm>
            <a:off x="848858" y="4139413"/>
            <a:ext cx="3891545" cy="830997"/>
          </a:xfrm>
          <a:prstGeom prst="rect">
            <a:avLst/>
          </a:prstGeom>
        </p:spPr>
        <p:txBody>
          <a:bodyPr wrap="squar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22539"/>
                </a:solidFill>
                <a:effectLst/>
                <a:uLnTx/>
                <a:uFillTx/>
              </a:rPr>
              <a:t>Mathematically, we can write</a:t>
            </a:r>
          </a:p>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22539"/>
                </a:solidFill>
                <a:effectLst/>
                <a:uLnTx/>
                <a:uFillTx/>
              </a:rPr>
              <a:t>this as “probability vector”</a:t>
            </a:r>
          </a:p>
        </p:txBody>
      </p:sp>
      <p:sp>
        <p:nvSpPr>
          <p:cNvPr id="37" name="Rectangle 36">
            <a:extLst>
              <a:ext uri="{FF2B5EF4-FFF2-40B4-BE49-F238E27FC236}">
                <a16:creationId xmlns:a16="http://schemas.microsoft.com/office/drawing/2014/main" id="{38679C7D-AB69-2BE3-8DA6-238F7A3908A9}"/>
              </a:ext>
            </a:extLst>
          </p:cNvPr>
          <p:cNvSpPr/>
          <p:nvPr/>
        </p:nvSpPr>
        <p:spPr>
          <a:xfrm>
            <a:off x="905343" y="5462659"/>
            <a:ext cx="10709663"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1" i="0" u="none" strike="noStrike" kern="0" cap="none" spc="0" normalizeH="0" baseline="0" noProof="0" dirty="0">
                <a:ln>
                  <a:noFill/>
                </a:ln>
                <a:solidFill>
                  <a:srgbClr val="104210"/>
                </a:solidFill>
                <a:effectLst/>
                <a:uLnTx/>
                <a:uFillTx/>
              </a:rPr>
              <a:t>Requirement: </a:t>
            </a:r>
            <a:r>
              <a:rPr kumimoji="0" lang="en-US" altLang="zh-CN" sz="2400" b="0" i="1" u="none" strike="noStrike" kern="0" cap="none" spc="0" normalizeH="0" baseline="0" noProof="0" dirty="0">
                <a:ln>
                  <a:noFill/>
                </a:ln>
                <a:solidFill>
                  <a:srgbClr val="104210"/>
                </a:solidFill>
                <a:effectLst/>
                <a:uLnTx/>
                <a:uFillTx/>
              </a:rPr>
              <a:t>The sum of all the entries in the column (L1-norm) must add up to 1</a:t>
            </a:r>
          </a:p>
        </p:txBody>
      </p:sp>
      <p:cxnSp>
        <p:nvCxnSpPr>
          <p:cNvPr id="38" name="Straight Arrow Connector 37">
            <a:extLst>
              <a:ext uri="{FF2B5EF4-FFF2-40B4-BE49-F238E27FC236}">
                <a16:creationId xmlns:a16="http://schemas.microsoft.com/office/drawing/2014/main" id="{BD916958-0398-7703-03B7-D57B48B0E84F}"/>
              </a:ext>
            </a:extLst>
          </p:cNvPr>
          <p:cNvCxnSpPr>
            <a:cxnSpLocks/>
          </p:cNvCxnSpPr>
          <p:nvPr/>
        </p:nvCxnSpPr>
        <p:spPr>
          <a:xfrm>
            <a:off x="5729642" y="1959542"/>
            <a:ext cx="883607" cy="0"/>
          </a:xfrm>
          <a:prstGeom prst="straightConnector1">
            <a:avLst/>
          </a:prstGeom>
          <a:noFill/>
          <a:ln w="88900" cap="flat" cmpd="sng" algn="ctr">
            <a:solidFill>
              <a:srgbClr val="002050"/>
            </a:solidFill>
            <a:prstDash val="solid"/>
            <a:headEnd type="none"/>
            <a:tailEnd type="triangle"/>
          </a:ln>
          <a:effectLst/>
        </p:spPr>
      </p:cxnSp>
      <p:cxnSp>
        <p:nvCxnSpPr>
          <p:cNvPr id="43" name="Straight Arrow Connector 42">
            <a:extLst>
              <a:ext uri="{FF2B5EF4-FFF2-40B4-BE49-F238E27FC236}">
                <a16:creationId xmlns:a16="http://schemas.microsoft.com/office/drawing/2014/main" id="{070426F8-07FC-0D8D-CFBC-4B5A37C9B42E}"/>
              </a:ext>
            </a:extLst>
          </p:cNvPr>
          <p:cNvCxnSpPr>
            <a:cxnSpLocks/>
          </p:cNvCxnSpPr>
          <p:nvPr/>
        </p:nvCxnSpPr>
        <p:spPr>
          <a:xfrm>
            <a:off x="5818372" y="4554911"/>
            <a:ext cx="883607" cy="0"/>
          </a:xfrm>
          <a:prstGeom prst="straightConnector1">
            <a:avLst/>
          </a:prstGeom>
          <a:noFill/>
          <a:ln w="88900" cap="flat" cmpd="sng" algn="ctr">
            <a:solidFill>
              <a:srgbClr val="002050"/>
            </a:solidFill>
            <a:prstDash val="solid"/>
            <a:headEnd type="none"/>
            <a:tailEnd type="triangle"/>
          </a:ln>
          <a:effectLst/>
        </p:spPr>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DCD1F02-EDF3-A2F6-FBD3-836172DF8FF1}"/>
                  </a:ext>
                </a:extLst>
              </p:cNvPr>
              <p:cNvSpPr txBox="1"/>
              <p:nvPr/>
            </p:nvSpPr>
            <p:spPr>
              <a:xfrm>
                <a:off x="7262511" y="1421620"/>
                <a:ext cx="3428991" cy="521553"/>
              </a:xfrm>
              <a:prstGeom prst="rect">
                <a:avLst/>
              </a:prstGeom>
              <a:noFill/>
            </p:spPr>
            <p:txBody>
              <a:bodyPr wrap="square" lIns="0" tIns="0" rIns="0" bIns="0" rtlCol="0">
                <a:spAutoFit/>
              </a:bodyPr>
              <a:lstStyle/>
              <a:p>
                <a14:m>
                  <m:oMath xmlns:m="http://schemas.openxmlformats.org/officeDocument/2006/math">
                    <m:r>
                      <a:rPr lang="en-US" sz="2400" b="0" i="1" smtClean="0">
                        <a:solidFill>
                          <a:srgbClr val="104210"/>
                        </a:solidFill>
                        <a:latin typeface="Cambria Math" panose="02040503050406030204" pitchFamily="18" charset="0"/>
                      </a:rPr>
                      <m:t>𝑃𝑟𝑜𝑏</m:t>
                    </m:r>
                    <m:d>
                      <m:dPr>
                        <m:begChr m:val="["/>
                        <m:endChr m:val="]"/>
                        <m:ctrlPr>
                          <a:rPr lang="en-US" sz="2400" b="0" i="1" smtClean="0">
                            <a:solidFill>
                              <a:srgbClr val="104210"/>
                            </a:solidFill>
                            <a:latin typeface="Cambria Math" panose="02040503050406030204" pitchFamily="18" charset="0"/>
                          </a:rPr>
                        </m:ctrlPr>
                      </m:dPr>
                      <m:e>
                        <m:r>
                          <a:rPr lang="en-US" sz="2400" b="0" i="1" smtClean="0">
                            <a:solidFill>
                              <a:srgbClr val="104210"/>
                            </a:solidFill>
                            <a:latin typeface="Cambria Math" panose="02040503050406030204" pitchFamily="18" charset="0"/>
                          </a:rPr>
                          <m:t> </m:t>
                        </m:r>
                        <m:r>
                          <a:rPr lang="en-US" sz="2400" b="0" i="1" smtClean="0">
                            <a:solidFill>
                              <a:srgbClr val="104210"/>
                            </a:solidFill>
                            <a:latin typeface="Cambria Math" panose="02040503050406030204" pitchFamily="18" charset="0"/>
                          </a:rPr>
                          <m:t>𝑆𝑡𝑎𝑡𝑒</m:t>
                        </m:r>
                        <m:r>
                          <a:rPr lang="en-US" sz="2400" b="0" i="1" smtClean="0">
                            <a:solidFill>
                              <a:srgbClr val="104210"/>
                            </a:solidFill>
                            <a:latin typeface="Cambria Math" panose="02040503050406030204" pitchFamily="18" charset="0"/>
                          </a:rPr>
                          <m:t> </m:t>
                        </m:r>
                        <m:r>
                          <a:rPr lang="en-US" sz="2400" b="0" i="1" smtClean="0">
                            <a:solidFill>
                              <a:srgbClr val="104210"/>
                            </a:solidFill>
                            <a:latin typeface="Cambria Math" panose="02040503050406030204" pitchFamily="18" charset="0"/>
                          </a:rPr>
                          <m:t>𝑜𝑓</m:t>
                        </m:r>
                        <m:r>
                          <a:rPr lang="en-US" sz="2400" b="0" i="1" smtClean="0">
                            <a:solidFill>
                              <a:srgbClr val="104210"/>
                            </a:solidFill>
                            <a:latin typeface="Cambria Math" panose="02040503050406030204" pitchFamily="18" charset="0"/>
                          </a:rPr>
                          <m:t> </m:t>
                        </m:r>
                        <m:r>
                          <a:rPr lang="en-US" sz="2400" b="0" i="1" smtClean="0">
                            <a:solidFill>
                              <a:srgbClr val="104210"/>
                            </a:solidFill>
                            <a:latin typeface="Cambria Math" panose="02040503050406030204" pitchFamily="18" charset="0"/>
                          </a:rPr>
                          <m:t>𝑋</m:t>
                        </m:r>
                        <m:r>
                          <a:rPr lang="en-US" sz="2400" b="0" i="1" smtClean="0">
                            <a:solidFill>
                              <a:srgbClr val="104210"/>
                            </a:solidFill>
                            <a:latin typeface="Cambria Math" panose="02040503050406030204" pitchFamily="18" charset="0"/>
                          </a:rPr>
                          <m:t> </m:t>
                        </m:r>
                        <m:r>
                          <a:rPr lang="en-US" sz="2400" b="0" i="1" smtClean="0">
                            <a:solidFill>
                              <a:srgbClr val="104210"/>
                            </a:solidFill>
                            <a:latin typeface="Cambria Math" panose="02040503050406030204" pitchFamily="18" charset="0"/>
                          </a:rPr>
                          <m:t>𝑖𝑠</m:t>
                        </m:r>
                        <m:r>
                          <a:rPr lang="en-US" sz="2400" b="0" i="1" smtClean="0">
                            <a:solidFill>
                              <a:srgbClr val="104210"/>
                            </a:solidFill>
                            <a:latin typeface="Cambria Math" panose="02040503050406030204" pitchFamily="18" charset="0"/>
                          </a:rPr>
                          <m:t> 0</m:t>
                        </m:r>
                      </m:e>
                    </m:d>
                    <m:r>
                      <a:rPr lang="en-US" sz="2400" b="0" i="1" smtClean="0">
                        <a:solidFill>
                          <a:srgbClr val="104210"/>
                        </a:solidFill>
                        <a:latin typeface="Cambria Math" panose="02040503050406030204" pitchFamily="18" charset="0"/>
                      </a:rPr>
                      <m:t>=</m:t>
                    </m:r>
                    <m:f>
                      <m:fPr>
                        <m:ctrlPr>
                          <a:rPr lang="en-US" sz="2400" b="0" i="1" smtClean="0">
                            <a:solidFill>
                              <a:srgbClr val="104210"/>
                            </a:solidFill>
                            <a:latin typeface="Cambria Math" panose="02040503050406030204" pitchFamily="18" charset="0"/>
                          </a:rPr>
                        </m:ctrlPr>
                      </m:fPr>
                      <m:num>
                        <m:r>
                          <a:rPr lang="en-US" sz="2400" b="0" i="1" smtClean="0">
                            <a:solidFill>
                              <a:srgbClr val="104210"/>
                            </a:solidFill>
                            <a:latin typeface="Cambria Math" panose="02040503050406030204" pitchFamily="18" charset="0"/>
                          </a:rPr>
                          <m:t>1</m:t>
                        </m:r>
                      </m:num>
                      <m:den>
                        <m:r>
                          <a:rPr lang="en-US" sz="2400" b="0" i="1" smtClean="0">
                            <a:solidFill>
                              <a:srgbClr val="104210"/>
                            </a:solidFill>
                            <a:latin typeface="Cambria Math" panose="02040503050406030204" pitchFamily="18" charset="0"/>
                          </a:rPr>
                          <m:t>2</m:t>
                        </m:r>
                      </m:den>
                    </m:f>
                  </m:oMath>
                </a14:m>
                <a:r>
                  <a:rPr lang="en-US" sz="2400" dirty="0">
                    <a:solidFill>
                      <a:srgbClr val="104210"/>
                    </a:solidFill>
                  </a:rPr>
                  <a:t> </a:t>
                </a:r>
              </a:p>
            </p:txBody>
          </p:sp>
        </mc:Choice>
        <mc:Fallback xmlns="">
          <p:sp>
            <p:nvSpPr>
              <p:cNvPr id="47" name="TextBox 46">
                <a:extLst>
                  <a:ext uri="{FF2B5EF4-FFF2-40B4-BE49-F238E27FC236}">
                    <a16:creationId xmlns:a16="http://schemas.microsoft.com/office/drawing/2014/main" id="{BDCD1F02-EDF3-A2F6-FBD3-836172DF8FF1}"/>
                  </a:ext>
                </a:extLst>
              </p:cNvPr>
              <p:cNvSpPr txBox="1">
                <a:spLocks noRot="1" noChangeAspect="1" noMove="1" noResize="1" noEditPoints="1" noAdjustHandles="1" noChangeArrowheads="1" noChangeShapeType="1" noTextEdit="1"/>
              </p:cNvSpPr>
              <p:nvPr/>
            </p:nvSpPr>
            <p:spPr>
              <a:xfrm>
                <a:off x="7262511" y="1421620"/>
                <a:ext cx="3428991" cy="521553"/>
              </a:xfrm>
              <a:prstGeom prst="rect">
                <a:avLst/>
              </a:prstGeom>
              <a:blipFill>
                <a:blip r:embed="rId4"/>
                <a:stretch>
                  <a:fillRect l="-2952" r="-2214" b="-116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E27D1204-CF5F-9E09-D122-85BDB84F131D}"/>
                  </a:ext>
                </a:extLst>
              </p:cNvPr>
              <p:cNvSpPr txBox="1"/>
              <p:nvPr/>
            </p:nvSpPr>
            <p:spPr>
              <a:xfrm>
                <a:off x="7262511" y="2010279"/>
                <a:ext cx="3428991" cy="521553"/>
              </a:xfrm>
              <a:prstGeom prst="rect">
                <a:avLst/>
              </a:prstGeom>
              <a:noFill/>
            </p:spPr>
            <p:txBody>
              <a:bodyPr wrap="square" lIns="0" tIns="0" rIns="0" bIns="0" rtlCol="0">
                <a:spAutoFit/>
              </a:bodyPr>
              <a:lstStyle/>
              <a:p>
                <a14:m>
                  <m:oMath xmlns:m="http://schemas.openxmlformats.org/officeDocument/2006/math">
                    <m:r>
                      <a:rPr lang="en-US" sz="2400" b="0" i="1" smtClean="0">
                        <a:solidFill>
                          <a:srgbClr val="104210"/>
                        </a:solidFill>
                        <a:latin typeface="Cambria Math" panose="02040503050406030204" pitchFamily="18" charset="0"/>
                      </a:rPr>
                      <m:t>𝑃𝑟𝑜𝑏</m:t>
                    </m:r>
                    <m:d>
                      <m:dPr>
                        <m:begChr m:val="["/>
                        <m:endChr m:val="]"/>
                        <m:ctrlPr>
                          <a:rPr lang="en-US" sz="2400" b="0" i="1" smtClean="0">
                            <a:solidFill>
                              <a:srgbClr val="104210"/>
                            </a:solidFill>
                            <a:latin typeface="Cambria Math" panose="02040503050406030204" pitchFamily="18" charset="0"/>
                          </a:rPr>
                        </m:ctrlPr>
                      </m:dPr>
                      <m:e>
                        <m:r>
                          <a:rPr lang="en-US" sz="2400" b="0" i="1" smtClean="0">
                            <a:solidFill>
                              <a:srgbClr val="104210"/>
                            </a:solidFill>
                            <a:latin typeface="Cambria Math" panose="02040503050406030204" pitchFamily="18" charset="0"/>
                          </a:rPr>
                          <m:t> </m:t>
                        </m:r>
                        <m:r>
                          <a:rPr lang="en-US" sz="2400" b="0" i="1" smtClean="0">
                            <a:solidFill>
                              <a:srgbClr val="104210"/>
                            </a:solidFill>
                            <a:latin typeface="Cambria Math" panose="02040503050406030204" pitchFamily="18" charset="0"/>
                          </a:rPr>
                          <m:t>𝑆𝑡𝑎𝑡𝑒</m:t>
                        </m:r>
                        <m:r>
                          <a:rPr lang="en-US" sz="2400" b="0" i="1" smtClean="0">
                            <a:solidFill>
                              <a:srgbClr val="104210"/>
                            </a:solidFill>
                            <a:latin typeface="Cambria Math" panose="02040503050406030204" pitchFamily="18" charset="0"/>
                          </a:rPr>
                          <m:t> </m:t>
                        </m:r>
                        <m:r>
                          <a:rPr lang="en-US" sz="2400" b="0" i="1" smtClean="0">
                            <a:solidFill>
                              <a:srgbClr val="104210"/>
                            </a:solidFill>
                            <a:latin typeface="Cambria Math" panose="02040503050406030204" pitchFamily="18" charset="0"/>
                          </a:rPr>
                          <m:t>𝑜𝑓</m:t>
                        </m:r>
                        <m:r>
                          <a:rPr lang="en-US" sz="2400" b="0" i="1" smtClean="0">
                            <a:solidFill>
                              <a:srgbClr val="104210"/>
                            </a:solidFill>
                            <a:latin typeface="Cambria Math" panose="02040503050406030204" pitchFamily="18" charset="0"/>
                          </a:rPr>
                          <m:t> </m:t>
                        </m:r>
                        <m:r>
                          <a:rPr lang="en-US" sz="2400" b="0" i="1" smtClean="0">
                            <a:solidFill>
                              <a:srgbClr val="104210"/>
                            </a:solidFill>
                            <a:latin typeface="Cambria Math" panose="02040503050406030204" pitchFamily="18" charset="0"/>
                          </a:rPr>
                          <m:t>𝑋</m:t>
                        </m:r>
                        <m:r>
                          <a:rPr lang="en-US" sz="2400" b="0" i="1" smtClean="0">
                            <a:solidFill>
                              <a:srgbClr val="104210"/>
                            </a:solidFill>
                            <a:latin typeface="Cambria Math" panose="02040503050406030204" pitchFamily="18" charset="0"/>
                          </a:rPr>
                          <m:t> </m:t>
                        </m:r>
                        <m:r>
                          <a:rPr lang="en-US" sz="2400" b="0" i="1" smtClean="0">
                            <a:solidFill>
                              <a:srgbClr val="104210"/>
                            </a:solidFill>
                            <a:latin typeface="Cambria Math" panose="02040503050406030204" pitchFamily="18" charset="0"/>
                          </a:rPr>
                          <m:t>𝑖𝑠</m:t>
                        </m:r>
                        <m:r>
                          <a:rPr lang="en-US" sz="2400" b="0" i="1" smtClean="0">
                            <a:solidFill>
                              <a:srgbClr val="104210"/>
                            </a:solidFill>
                            <a:latin typeface="Cambria Math" panose="02040503050406030204" pitchFamily="18" charset="0"/>
                          </a:rPr>
                          <m:t> 1</m:t>
                        </m:r>
                      </m:e>
                    </m:d>
                    <m:r>
                      <a:rPr lang="en-US" sz="2400" b="0" i="1" smtClean="0">
                        <a:solidFill>
                          <a:srgbClr val="104210"/>
                        </a:solidFill>
                        <a:latin typeface="Cambria Math" panose="02040503050406030204" pitchFamily="18" charset="0"/>
                      </a:rPr>
                      <m:t>=</m:t>
                    </m:r>
                    <m:f>
                      <m:fPr>
                        <m:ctrlPr>
                          <a:rPr lang="en-US" sz="2400" b="0" i="1" smtClean="0">
                            <a:solidFill>
                              <a:srgbClr val="104210"/>
                            </a:solidFill>
                            <a:latin typeface="Cambria Math" panose="02040503050406030204" pitchFamily="18" charset="0"/>
                          </a:rPr>
                        </m:ctrlPr>
                      </m:fPr>
                      <m:num>
                        <m:r>
                          <a:rPr lang="en-US" sz="2400" b="0" i="1" smtClean="0">
                            <a:solidFill>
                              <a:srgbClr val="104210"/>
                            </a:solidFill>
                            <a:latin typeface="Cambria Math" panose="02040503050406030204" pitchFamily="18" charset="0"/>
                          </a:rPr>
                          <m:t>1</m:t>
                        </m:r>
                      </m:num>
                      <m:den>
                        <m:r>
                          <a:rPr lang="en-US" sz="2400" b="0" i="1" smtClean="0">
                            <a:solidFill>
                              <a:srgbClr val="104210"/>
                            </a:solidFill>
                            <a:latin typeface="Cambria Math" panose="02040503050406030204" pitchFamily="18" charset="0"/>
                          </a:rPr>
                          <m:t>2</m:t>
                        </m:r>
                      </m:den>
                    </m:f>
                  </m:oMath>
                </a14:m>
                <a:r>
                  <a:rPr lang="en-US" sz="2400" dirty="0">
                    <a:solidFill>
                      <a:srgbClr val="104210"/>
                    </a:solidFill>
                  </a:rPr>
                  <a:t> </a:t>
                </a:r>
              </a:p>
            </p:txBody>
          </p:sp>
        </mc:Choice>
        <mc:Fallback xmlns="">
          <p:sp>
            <p:nvSpPr>
              <p:cNvPr id="48" name="TextBox 47">
                <a:extLst>
                  <a:ext uri="{FF2B5EF4-FFF2-40B4-BE49-F238E27FC236}">
                    <a16:creationId xmlns:a16="http://schemas.microsoft.com/office/drawing/2014/main" id="{E27D1204-CF5F-9E09-D122-85BDB84F131D}"/>
                  </a:ext>
                </a:extLst>
              </p:cNvPr>
              <p:cNvSpPr txBox="1">
                <a:spLocks noRot="1" noChangeAspect="1" noMove="1" noResize="1" noEditPoints="1" noAdjustHandles="1" noChangeArrowheads="1" noChangeShapeType="1" noTextEdit="1"/>
              </p:cNvSpPr>
              <p:nvPr/>
            </p:nvSpPr>
            <p:spPr>
              <a:xfrm>
                <a:off x="7262511" y="2010279"/>
                <a:ext cx="3428991" cy="521553"/>
              </a:xfrm>
              <a:prstGeom prst="rect">
                <a:avLst/>
              </a:prstGeom>
              <a:blipFill>
                <a:blip r:embed="rId5"/>
                <a:stretch>
                  <a:fillRect l="-2952" r="-2214" b="-1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FCCE4EB6-06D1-6470-4A53-25F2753243B1}"/>
                  </a:ext>
                </a:extLst>
              </p:cNvPr>
              <p:cNvSpPr txBox="1"/>
              <p:nvPr/>
            </p:nvSpPr>
            <p:spPr>
              <a:xfrm>
                <a:off x="6980167" y="4059140"/>
                <a:ext cx="1681220" cy="101341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𝑣</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f>
                                  <m:fPr>
                                    <m:type m:val="skw"/>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num>
                                  <m:den>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2</m:t>
                                    </m:r>
                                  </m:den>
                                </m:f>
                              </m:e>
                            </m:mr>
                            <m:mr>
                              <m:e>
                                <m:f>
                                  <m:fPr>
                                    <m:type m:val="skw"/>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num>
                                  <m:den>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2</m:t>
                                    </m:r>
                                  </m:den>
                                </m:f>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49" name="TextBox 48">
                <a:extLst>
                  <a:ext uri="{FF2B5EF4-FFF2-40B4-BE49-F238E27FC236}">
                    <a16:creationId xmlns:a16="http://schemas.microsoft.com/office/drawing/2014/main" id="{FCCE4EB6-06D1-6470-4A53-25F2753243B1}"/>
                  </a:ext>
                </a:extLst>
              </p:cNvPr>
              <p:cNvSpPr txBox="1">
                <a:spLocks noRot="1" noChangeAspect="1" noMove="1" noResize="1" noEditPoints="1" noAdjustHandles="1" noChangeArrowheads="1" noChangeShapeType="1" noTextEdit="1"/>
              </p:cNvSpPr>
              <p:nvPr/>
            </p:nvSpPr>
            <p:spPr>
              <a:xfrm>
                <a:off x="6980167" y="4059140"/>
                <a:ext cx="1681220" cy="1013419"/>
              </a:xfrm>
              <a:prstGeom prst="rect">
                <a:avLst/>
              </a:prstGeom>
              <a:blipFill>
                <a:blip r:embed="rId6"/>
                <a:stretch>
                  <a:fillRect t="-72840" r="-4478" b="-113580"/>
                </a:stretch>
              </a:blipFill>
            </p:spPr>
            <p:txBody>
              <a:bodyPr/>
              <a:lstStyle/>
              <a:p>
                <a:r>
                  <a:rPr lang="en-US">
                    <a:noFill/>
                  </a:rPr>
                  <a:t> </a:t>
                </a:r>
              </a:p>
            </p:txBody>
          </p:sp>
        </mc:Fallback>
      </mc:AlternateContent>
      <p:sp>
        <p:nvSpPr>
          <p:cNvPr id="51" name="Rectangle 50">
            <a:extLst>
              <a:ext uri="{FF2B5EF4-FFF2-40B4-BE49-F238E27FC236}">
                <a16:creationId xmlns:a16="http://schemas.microsoft.com/office/drawing/2014/main" id="{500474BC-CFE5-11E2-3B33-C24795479DF1}"/>
              </a:ext>
            </a:extLst>
          </p:cNvPr>
          <p:cNvSpPr/>
          <p:nvPr/>
        </p:nvSpPr>
        <p:spPr>
          <a:xfrm>
            <a:off x="9380392" y="4100639"/>
            <a:ext cx="2542220" cy="424732"/>
          </a:xfrm>
          <a:prstGeom prst="rect">
            <a:avLst/>
          </a:prstGeom>
        </p:spPr>
        <p:txBody>
          <a:bodyPr wrap="squar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1" u="none" strike="noStrike" kern="0" cap="none" spc="0" normalizeH="0" baseline="0" noProof="0" dirty="0">
                <a:ln>
                  <a:noFill/>
                </a:ln>
                <a:solidFill>
                  <a:srgbClr val="022539"/>
                </a:solidFill>
                <a:effectLst/>
                <a:uLnTx/>
                <a:uFillTx/>
              </a:rPr>
              <a:t>Entry indexed by 0</a:t>
            </a:r>
          </a:p>
        </p:txBody>
      </p:sp>
      <p:cxnSp>
        <p:nvCxnSpPr>
          <p:cNvPr id="61" name="Straight Arrow Connector 60">
            <a:extLst>
              <a:ext uri="{FF2B5EF4-FFF2-40B4-BE49-F238E27FC236}">
                <a16:creationId xmlns:a16="http://schemas.microsoft.com/office/drawing/2014/main" id="{C17A2D05-D218-F472-EB44-73682B467BD5}"/>
              </a:ext>
            </a:extLst>
          </p:cNvPr>
          <p:cNvCxnSpPr>
            <a:cxnSpLocks/>
          </p:cNvCxnSpPr>
          <p:nvPr/>
        </p:nvCxnSpPr>
        <p:spPr>
          <a:xfrm flipV="1">
            <a:off x="8570523" y="4300320"/>
            <a:ext cx="883265" cy="2577"/>
          </a:xfrm>
          <a:prstGeom prst="straightConnector1">
            <a:avLst/>
          </a:prstGeom>
          <a:ln>
            <a:solidFill>
              <a:srgbClr val="002060"/>
            </a:solidFill>
            <a:tailEnd type="triangle" w="lg" len="lg"/>
          </a:ln>
        </p:spPr>
        <p:style>
          <a:lnRef idx="2">
            <a:schemeClr val="accent1"/>
          </a:lnRef>
          <a:fillRef idx="0">
            <a:schemeClr val="accent1"/>
          </a:fillRef>
          <a:effectRef idx="1">
            <a:schemeClr val="accent1"/>
          </a:effectRef>
          <a:fontRef idx="minor">
            <a:schemeClr val="tx1"/>
          </a:fontRef>
        </p:style>
      </p:cxnSp>
      <p:sp>
        <p:nvSpPr>
          <p:cNvPr id="62" name="Rectangle 61">
            <a:extLst>
              <a:ext uri="{FF2B5EF4-FFF2-40B4-BE49-F238E27FC236}">
                <a16:creationId xmlns:a16="http://schemas.microsoft.com/office/drawing/2014/main" id="{DB1BCCA1-F9B5-A19C-DA5E-837D16992DDE}"/>
              </a:ext>
            </a:extLst>
          </p:cNvPr>
          <p:cNvSpPr/>
          <p:nvPr/>
        </p:nvSpPr>
        <p:spPr>
          <a:xfrm>
            <a:off x="9380392" y="4648997"/>
            <a:ext cx="2542220" cy="424732"/>
          </a:xfrm>
          <a:prstGeom prst="rect">
            <a:avLst/>
          </a:prstGeom>
        </p:spPr>
        <p:txBody>
          <a:bodyPr wrap="squar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1" u="none" strike="noStrike" kern="0" cap="none" spc="0" normalizeH="0" baseline="0" noProof="0" dirty="0">
                <a:ln>
                  <a:noFill/>
                </a:ln>
                <a:solidFill>
                  <a:srgbClr val="022539"/>
                </a:solidFill>
                <a:effectLst/>
                <a:uLnTx/>
                <a:uFillTx/>
              </a:rPr>
              <a:t>Entry indexed by 1</a:t>
            </a:r>
          </a:p>
        </p:txBody>
      </p:sp>
      <p:cxnSp>
        <p:nvCxnSpPr>
          <p:cNvPr id="63" name="Straight Arrow Connector 62">
            <a:extLst>
              <a:ext uri="{FF2B5EF4-FFF2-40B4-BE49-F238E27FC236}">
                <a16:creationId xmlns:a16="http://schemas.microsoft.com/office/drawing/2014/main" id="{111610AB-F285-0C79-8A16-25D8472A9E04}"/>
              </a:ext>
            </a:extLst>
          </p:cNvPr>
          <p:cNvCxnSpPr>
            <a:cxnSpLocks/>
          </p:cNvCxnSpPr>
          <p:nvPr/>
        </p:nvCxnSpPr>
        <p:spPr>
          <a:xfrm flipV="1">
            <a:off x="8570523" y="4848678"/>
            <a:ext cx="883265" cy="2577"/>
          </a:xfrm>
          <a:prstGeom prst="straightConnector1">
            <a:avLst/>
          </a:prstGeom>
          <a:ln>
            <a:solidFill>
              <a:srgbClr val="00206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1DA29ADA-23D0-D410-58A9-DEB0C95E1BC2}"/>
              </a:ext>
            </a:extLst>
          </p:cNvPr>
          <p:cNvCxnSpPr/>
          <p:nvPr/>
        </p:nvCxnSpPr>
        <p:spPr>
          <a:xfrm flipV="1">
            <a:off x="2218525" y="3457779"/>
            <a:ext cx="7754950" cy="26168"/>
          </a:xfrm>
          <a:prstGeom prst="line">
            <a:avLst/>
          </a:prstGeom>
          <a:ln>
            <a:solidFill>
              <a:srgbClr val="104210"/>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58829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5" grpId="0"/>
      <p:bldP spid="37" grpId="0"/>
      <p:bldP spid="47" grpId="0"/>
      <p:bldP spid="48" grpId="0"/>
      <p:bldP spid="49" grpId="0"/>
      <p:bldP spid="51" grpId="0"/>
      <p:bldP spid="6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How To Test For Entanglement</a:t>
            </a:r>
            <a:r>
              <a:rPr lang="en-US" dirty="0">
                <a:solidFill>
                  <a:srgbClr val="BE5700"/>
                </a:solidFill>
              </a:rPr>
              <a:t>?</a:t>
            </a:r>
            <a:endPar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56" name="TextBox 55">
            <a:extLst>
              <a:ext uri="{FF2B5EF4-FFF2-40B4-BE49-F238E27FC236}">
                <a16:creationId xmlns:a16="http://schemas.microsoft.com/office/drawing/2014/main" id="{5F85F9E6-17A4-E937-EEEC-5DDC315B0767}"/>
              </a:ext>
            </a:extLst>
          </p:cNvPr>
          <p:cNvSpPr txBox="1"/>
          <p:nvPr/>
        </p:nvSpPr>
        <p:spPr>
          <a:xfrm>
            <a:off x="307049" y="2957415"/>
            <a:ext cx="53604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1</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B336E96-DB91-C36C-4757-9A186F016C85}"/>
                  </a:ext>
                </a:extLst>
              </p:cNvPr>
              <p:cNvSpPr txBox="1"/>
              <p:nvPr/>
            </p:nvSpPr>
            <p:spPr>
              <a:xfrm>
                <a:off x="82062" y="3472697"/>
                <a:ext cx="6435329" cy="738664"/>
              </a:xfrm>
              <a:prstGeom prst="rect">
                <a:avLst/>
              </a:prstGeom>
              <a:noFill/>
            </p:spPr>
            <p:txBody>
              <a:bodyPr wrap="square" lIns="0" tIns="0" rIns="0" bIns="0" rtlCol="0" anchor="ctr">
                <a:spAutoFit/>
              </a:bodyPr>
              <a:lstStyle/>
              <a:p>
                <a:pPr lvl="0"/>
                <a:r>
                  <a:rPr kumimoji="0" lang="en-US" sz="2400" b="0" u="none" strike="noStrike" kern="1200" cap="none" spc="0" normalizeH="0" baseline="0" noProof="0" dirty="0">
                    <a:ln>
                      <a:noFill/>
                    </a:ln>
                    <a:solidFill>
                      <a:srgbClr val="002060"/>
                    </a:solidFill>
                    <a:effectLst/>
                    <a:uLnTx/>
                    <a:uFillTx/>
                    <a:ea typeface="Cambria Math" panose="02040503050406030204" pitchFamily="18" charset="0"/>
                    <a:cs typeface="+mn-cs"/>
                  </a:rPr>
                  <a:t>If we denote a state </a:t>
                </a:r>
                <a14:m>
                  <m:oMath xmlns:m="http://schemas.openxmlformats.org/officeDocument/2006/math">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m:rPr>
                            <m:sty m:val="p"/>
                          </m:rPr>
                          <a:rPr lang="en-US" sz="2400" i="1">
                            <a:solidFill>
                              <a:srgbClr val="002060"/>
                            </a:solidFill>
                            <a:latin typeface="Cambria Math" panose="02040503050406030204" pitchFamily="18" charset="0"/>
                            <a:ea typeface="Cambria Math" panose="02040503050406030204" pitchFamily="18" charset="0"/>
                          </a:rPr>
                          <m:t>Ψ</m:t>
                        </m:r>
                      </m:e>
                    </m:d>
                    <m:r>
                      <a:rPr lang="en-US" sz="2400" b="0" i="1" smtClean="0">
                        <a:solidFill>
                          <a:srgbClr val="002060"/>
                        </a:solidFill>
                        <a:latin typeface="Cambria Math" panose="02040503050406030204" pitchFamily="18" charset="0"/>
                        <a:ea typeface="Cambria Math" panose="02040503050406030204" pitchFamily="18" charset="0"/>
                      </a:rPr>
                      <m:t> </m:t>
                    </m:r>
                  </m:oMath>
                </a14:m>
                <a:endParaRPr lang="en-US" sz="2400" b="0" i="1" dirty="0">
                  <a:solidFill>
                    <a:srgbClr val="002060"/>
                  </a:solidFill>
                  <a:latin typeface="Cambria Math" panose="02040503050406030204" pitchFamily="18" charset="0"/>
                  <a:ea typeface="Cambria Math" panose="02040503050406030204" pitchFamily="18" charset="0"/>
                </a:endParaRPr>
              </a:p>
              <a:p>
                <a:pPr lvl="0"/>
                <a14:m>
                  <m:oMath xmlns:m="http://schemas.openxmlformats.org/officeDocument/2006/math">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m:rPr>
                            <m:sty m:val="p"/>
                          </m:rPr>
                          <a:rPr lang="en-US" sz="2400" i="1">
                            <a:solidFill>
                              <a:srgbClr val="002060"/>
                            </a:solidFill>
                            <a:latin typeface="Cambria Math" panose="02040503050406030204" pitchFamily="18" charset="0"/>
                            <a:ea typeface="Cambria Math" panose="02040503050406030204" pitchFamily="18" charset="0"/>
                          </a:rPr>
                          <m:t>Ψ</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m:t>
                        </m:r>
                      </m:e>
                    </m:d>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a:t>
                </a:r>
                <a14:m>
                  <m:oMath xmlns:m="http://schemas.openxmlformats.org/officeDocument/2006/math">
                    <m:r>
                      <a:rPr lang="en-US" sz="2400">
                        <a:solidFill>
                          <a:srgbClr val="002060"/>
                        </a:solidFill>
                        <a:latin typeface="Cambria Math" panose="02040503050406030204" pitchFamily="18" charset="0"/>
                      </a:rPr>
                      <m:t>⊗</m:t>
                    </m:r>
                  </m:oMath>
                </a14:m>
                <a:r>
                  <a:rPr lang="en-US" sz="2400" dirty="0">
                    <a:solidFill>
                      <a:srgbClr val="002060"/>
                    </a:solidFill>
                  </a:rPr>
                  <a:t> </a:t>
                </a:r>
                <a14:m>
                  <m:oMath xmlns:m="http://schemas.openxmlformats.org/officeDocument/2006/math">
                    <m:d>
                      <m:dPr>
                        <m:begChr m:val="|"/>
                        <m:endChr m:val="⟩"/>
                        <m:ctrlPr>
                          <a:rPr lang="en-US" sz="2400" i="1">
                            <a:solidFill>
                              <a:srgbClr val="002060"/>
                            </a:solidFill>
                            <a:latin typeface="Cambria Math" panose="02040503050406030204" pitchFamily="18" charset="0"/>
                          </a:rPr>
                        </m:ctrlPr>
                      </m:dPr>
                      <m:e>
                        <m:r>
                          <a:rPr lang="en-US" sz="2400">
                            <a:solidFill>
                              <a:srgbClr val="002060"/>
                            </a:solidFill>
                            <a:latin typeface="Cambria Math" panose="02040503050406030204" pitchFamily="18" charset="0"/>
                          </a:rPr>
                          <m:t>𝜓</m:t>
                        </m:r>
                        <m:r>
                          <a:rPr lang="en-US" sz="2400" b="0" i="0" baseline="-25000" smtClean="0">
                            <a:solidFill>
                              <a:srgbClr val="002060"/>
                            </a:solidFill>
                            <a:latin typeface="Cambria Math" panose="02040503050406030204" pitchFamily="18" charset="0"/>
                          </a:rPr>
                          <m:t>1</m:t>
                        </m:r>
                      </m:e>
                    </m:d>
                    <m:r>
                      <a:rPr lang="en-US" sz="2400" i="1" baseline="-25000">
                        <a:solidFill>
                          <a:srgbClr val="002060"/>
                        </a:solidFill>
                        <a:latin typeface="Cambria Math" panose="02040503050406030204" pitchFamily="18" charset="0"/>
                      </a:rPr>
                      <m:t> </m:t>
                    </m:r>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a:t>
                </a:r>
                <a14:m>
                  <m:oMath xmlns:m="http://schemas.openxmlformats.org/officeDocument/2006/math">
                    <m:r>
                      <m:rPr>
                        <m:sty m:val="p"/>
                      </m:rPr>
                      <a:rPr lang="el-GR" sz="2400">
                        <a:solidFill>
                          <a:srgbClr val="002060"/>
                        </a:solidFill>
                        <a:latin typeface="Cambria Math" panose="02040503050406030204" pitchFamily="18" charset="0"/>
                      </a:rPr>
                      <m:t>β</m:t>
                    </m:r>
                    <m:d>
                      <m:dPr>
                        <m:begChr m:val="|"/>
                        <m:endChr m:val="⟩"/>
                        <m:ctrlPr>
                          <a:rPr lang="en-US" sz="2400" i="1">
                            <a:solidFill>
                              <a:srgbClr val="002060"/>
                            </a:solidFill>
                            <a:latin typeface="Cambria Math" panose="02040503050406030204" pitchFamily="18" charset="0"/>
                          </a:rPr>
                        </m:ctrlPr>
                      </m:dPr>
                      <m:e>
                        <m:r>
                          <a:rPr lang="en-US" sz="2400">
                            <a:solidFill>
                              <a:srgbClr val="002060"/>
                            </a:solidFill>
                            <a:latin typeface="Cambria Math" panose="02040503050406030204" pitchFamily="18" charset="0"/>
                          </a:rPr>
                          <m:t>1</m:t>
                        </m:r>
                      </m:e>
                    </m:d>
                    <m:r>
                      <a:rPr lang="en-US" sz="2400">
                        <a:solidFill>
                          <a:srgbClr val="002060"/>
                        </a:solidFill>
                        <a:latin typeface="Cambria Math" panose="02040503050406030204" pitchFamily="18" charset="0"/>
                      </a:rPr>
                      <m:t>⊗</m:t>
                    </m:r>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a:t>
                </a:r>
                <a14:m>
                  <m:oMath xmlns:m="http://schemas.openxmlformats.org/officeDocument/2006/math">
                    <m:d>
                      <m:dPr>
                        <m:begChr m:val="|"/>
                        <m:endChr m:val="⟩"/>
                        <m:ctrlPr>
                          <a:rPr lang="en-US" sz="2400" i="1">
                            <a:solidFill>
                              <a:srgbClr val="002060"/>
                            </a:solidFill>
                            <a:latin typeface="Cambria Math" panose="02040503050406030204" pitchFamily="18" charset="0"/>
                          </a:rPr>
                        </m:ctrlPr>
                      </m:dPr>
                      <m:e>
                        <m:r>
                          <a:rPr lang="en-US" sz="2400">
                            <a:solidFill>
                              <a:srgbClr val="002060"/>
                            </a:solidFill>
                            <a:latin typeface="Cambria Math" panose="02040503050406030204" pitchFamily="18" charset="0"/>
                          </a:rPr>
                          <m:t>𝜓</m:t>
                        </m:r>
                        <m:r>
                          <a:rPr lang="en-US" sz="2400" baseline="-25000">
                            <a:solidFill>
                              <a:srgbClr val="002060"/>
                            </a:solidFill>
                            <a:latin typeface="Cambria Math" panose="02040503050406030204" pitchFamily="18" charset="0"/>
                          </a:rPr>
                          <m:t>2</m:t>
                        </m:r>
                      </m:e>
                    </m:d>
                  </m:oMath>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2" name="TextBox 1">
                <a:extLst>
                  <a:ext uri="{FF2B5EF4-FFF2-40B4-BE49-F238E27FC236}">
                    <a16:creationId xmlns:a16="http://schemas.microsoft.com/office/drawing/2014/main" id="{4B336E96-DB91-C36C-4757-9A186F016C85}"/>
                  </a:ext>
                </a:extLst>
              </p:cNvPr>
              <p:cNvSpPr txBox="1">
                <a:spLocks noRot="1" noChangeAspect="1" noMove="1" noResize="1" noEditPoints="1" noAdjustHandles="1" noChangeArrowheads="1" noChangeShapeType="1" noTextEdit="1"/>
              </p:cNvSpPr>
              <p:nvPr/>
            </p:nvSpPr>
            <p:spPr>
              <a:xfrm>
                <a:off x="82062" y="3472697"/>
                <a:ext cx="6435329" cy="738664"/>
              </a:xfrm>
              <a:prstGeom prst="rect">
                <a:avLst/>
              </a:prstGeom>
              <a:blipFill>
                <a:blip r:embed="rId3"/>
                <a:stretch>
                  <a:fillRect l="-2953" t="-11864" b="-25424"/>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71299D1-EA3E-9936-A55F-F07CB3F52807}"/>
              </a:ext>
            </a:extLst>
          </p:cNvPr>
          <p:cNvSpPr txBox="1"/>
          <p:nvPr/>
        </p:nvSpPr>
        <p:spPr>
          <a:xfrm>
            <a:off x="-885" y="6126610"/>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Calibri"/>
                <a:ea typeface="+mn-ea"/>
                <a:cs typeface="+mn-cs"/>
              </a:rPr>
              <a:t>Exercise: Is the Bell Pair State an</a:t>
            </a:r>
            <a:r>
              <a:rPr kumimoji="0" lang="en-US" sz="2400" b="1" i="0" u="none" strike="noStrike" kern="0" cap="none" spc="0" normalizeH="0" noProof="0" dirty="0">
                <a:ln>
                  <a:noFill/>
                </a:ln>
                <a:solidFill>
                  <a:prstClr val="white"/>
                </a:solidFill>
                <a:effectLst/>
                <a:uLnTx/>
                <a:uFillTx/>
                <a:latin typeface="Calibri"/>
                <a:ea typeface="+mn-ea"/>
                <a:cs typeface="+mn-cs"/>
              </a:rPr>
              <a:t> entangled state?</a:t>
            </a:r>
            <a:endParaRPr kumimoji="0" lang="en-US" sz="2400" b="1" i="0" u="none" strike="noStrike" kern="0" cap="none" spc="0" normalizeH="0" baseline="0" noProof="0" dirty="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3AFF17-06A5-CB86-EE95-B32A08892682}"/>
                  </a:ext>
                </a:extLst>
              </p:cNvPr>
              <p:cNvSpPr txBox="1"/>
              <p:nvPr/>
            </p:nvSpPr>
            <p:spPr>
              <a:xfrm>
                <a:off x="-1" y="1076980"/>
                <a:ext cx="12191117" cy="1569660"/>
              </a:xfrm>
              <a:prstGeom prst="rect">
                <a:avLst/>
              </a:prstGeom>
              <a:noFill/>
            </p:spPr>
            <p:txBody>
              <a:bodyPr wrap="square" rtlCol="0">
                <a:spAutoFit/>
              </a:bodyPr>
              <a:lstStyle/>
              <a:p>
                <a:pPr marL="457200" indent="-457200">
                  <a:buFont typeface="Arial" panose="020B0604020202020204" pitchFamily="34" charset="0"/>
                  <a:buChar char="•"/>
                  <a:defRPr/>
                </a:pPr>
                <a:r>
                  <a:rPr kumimoji="0" lang="en-US" sz="2400" b="0" i="0" u="none" strike="noStrike" kern="1200" cap="none" spc="0" normalizeH="0" baseline="0" noProof="0" dirty="0">
                    <a:ln>
                      <a:noFill/>
                    </a:ln>
                    <a:solidFill>
                      <a:srgbClr val="104210"/>
                    </a:solidFill>
                    <a:effectLst/>
                    <a:uLnTx/>
                    <a:uFillTx/>
                    <a:latin typeface="Calibri" panose="020F0502020204030204" pitchFamily="34" charset="0"/>
                    <a:cs typeface="Calibri" panose="020F0502020204030204" pitchFamily="34" charset="0"/>
                  </a:rPr>
                  <a:t>Let</a:t>
                </a:r>
                <a:r>
                  <a:rPr kumimoji="0" lang="en-US" sz="2400" b="0" i="0" u="none" strike="noStrike" kern="1200" cap="none" spc="0" normalizeH="0" noProof="0" dirty="0">
                    <a:ln>
                      <a:noFill/>
                    </a:ln>
                    <a:solidFill>
                      <a:srgbClr val="104210"/>
                    </a:solidFill>
                    <a:effectLst/>
                    <a:uLnTx/>
                    <a:uFillTx/>
                    <a:latin typeface="Calibri" panose="020F0502020204030204" pitchFamily="34" charset="0"/>
                    <a:cs typeface="Calibri" panose="020F0502020204030204" pitchFamily="34" charset="0"/>
                  </a:rPr>
                  <a:t> </a:t>
                </a:r>
                <a14:m>
                  <m:oMath xmlns:m="http://schemas.openxmlformats.org/officeDocument/2006/math">
                    <m:d>
                      <m:dPr>
                        <m:begChr m:val="|"/>
                        <m:endChr m:val="⟩"/>
                        <m:ctrlPr>
                          <a:rPr lang="en-US" sz="2400" i="1" smtClean="0">
                            <a:solidFill>
                              <a:srgbClr val="104210"/>
                            </a:solidFill>
                            <a:latin typeface="Cambria Math" panose="02040503050406030204" pitchFamily="18" charset="0"/>
                            <a:ea typeface="Cambria Math" panose="02040503050406030204" pitchFamily="18" charset="0"/>
                          </a:rPr>
                        </m:ctrlPr>
                      </m:dPr>
                      <m:e>
                        <m:r>
                          <a:rPr lang="en-US" sz="2400" i="1">
                            <a:solidFill>
                              <a:srgbClr val="104210"/>
                            </a:solidFill>
                            <a:latin typeface="Cambria Math" panose="02040503050406030204" pitchFamily="18" charset="0"/>
                            <a:ea typeface="Cambria Math" panose="02040503050406030204" pitchFamily="18" charset="0"/>
                            <a:cs typeface="Calibri" panose="020F0502020204030204" pitchFamily="34" charset="0"/>
                          </a:rPr>
                          <m:t>∅</m:t>
                        </m:r>
                      </m:e>
                    </m:d>
                    <m:r>
                      <a:rPr lang="en-US" sz="2400" b="0" i="0" smtClean="0">
                        <a:solidFill>
                          <a:srgbClr val="104210"/>
                        </a:solidFill>
                        <a:latin typeface="Cambria Math" panose="02040503050406030204" pitchFamily="18" charset="0"/>
                        <a:ea typeface="Cambria Math" panose="02040503050406030204" pitchFamily="18" charset="0"/>
                        <a:cs typeface="Calibri" panose="020F0502020204030204" pitchFamily="34" charset="0"/>
                      </a:rPr>
                      <m:t> </m:t>
                    </m:r>
                  </m:oMath>
                </a14:m>
                <a:r>
                  <a:rPr kumimoji="0" lang="en-US" sz="2400" b="0" i="0" u="none" strike="noStrike" kern="1200" cap="none" spc="0" normalizeH="0" noProof="0" dirty="0">
                    <a:ln>
                      <a:noFill/>
                    </a:ln>
                    <a:solidFill>
                      <a:srgbClr val="104210"/>
                    </a:solidFill>
                    <a:effectLst/>
                    <a:uLnTx/>
                    <a:uFillTx/>
                    <a:latin typeface="Calibri" panose="020F0502020204030204" pitchFamily="34" charset="0"/>
                    <a:cs typeface="Calibri" panose="020F0502020204030204" pitchFamily="34" charset="0"/>
                  </a:rPr>
                  <a:t>be the combined state of a two-qubit system</a:t>
                </a:r>
              </a:p>
              <a:p>
                <a:pPr marL="457200" lvl="0" indent="-457200">
                  <a:buFont typeface="Arial" panose="020B0604020202020204" pitchFamily="34" charset="0"/>
                  <a:buChar char="•"/>
                  <a:defRPr/>
                </a:pPr>
                <a:endParaRPr lang="en-US" sz="2400" dirty="0">
                  <a:solidFill>
                    <a:srgbClr val="104210"/>
                  </a:solidFill>
                  <a:latin typeface="Calibri" panose="020F0502020204030204" pitchFamily="34" charset="0"/>
                  <a:cs typeface="Calibri" panose="020F0502020204030204" pitchFamily="34" charset="0"/>
                </a:endParaRPr>
              </a:p>
              <a:p>
                <a:pPr marL="457200" lvl="0" indent="-457200">
                  <a:buFont typeface="Arial" panose="020B0604020202020204" pitchFamily="34" charset="0"/>
                  <a:buChar char="•"/>
                  <a:defRPr/>
                </a:pPr>
                <a:r>
                  <a:rPr lang="en-US" sz="2400" dirty="0">
                    <a:solidFill>
                      <a:srgbClr val="104210"/>
                    </a:solidFill>
                    <a:latin typeface="Calibri" panose="020F0502020204030204" pitchFamily="34" charset="0"/>
                    <a:cs typeface="Calibri" panose="020F0502020204030204" pitchFamily="34" charset="0"/>
                  </a:rPr>
                  <a:t>If </a:t>
                </a:r>
                <a14:m>
                  <m:oMath xmlns:m="http://schemas.openxmlformats.org/officeDocument/2006/math">
                    <m:d>
                      <m:dPr>
                        <m:begChr m:val="|"/>
                        <m:endChr m:val="⟩"/>
                        <m:ctrlPr>
                          <a:rPr lang="en-US" sz="2400" i="1">
                            <a:solidFill>
                              <a:srgbClr val="104210"/>
                            </a:solidFill>
                            <a:latin typeface="Cambria Math" panose="02040503050406030204" pitchFamily="18" charset="0"/>
                            <a:ea typeface="Cambria Math" panose="02040503050406030204" pitchFamily="18" charset="0"/>
                          </a:rPr>
                        </m:ctrlPr>
                      </m:dPr>
                      <m:e>
                        <m:r>
                          <a:rPr lang="en-US" sz="2400" i="1">
                            <a:solidFill>
                              <a:srgbClr val="104210"/>
                            </a:solidFill>
                            <a:latin typeface="Cambria Math" panose="02040503050406030204" pitchFamily="18" charset="0"/>
                            <a:ea typeface="Cambria Math" panose="02040503050406030204" pitchFamily="18" charset="0"/>
                            <a:cs typeface="Calibri" panose="020F0502020204030204" pitchFamily="34" charset="0"/>
                          </a:rPr>
                          <m:t>∅</m:t>
                        </m:r>
                      </m:e>
                    </m:d>
                  </m:oMath>
                </a14:m>
                <a:r>
                  <a:rPr lang="en-US" sz="2400" dirty="0">
                    <a:solidFill>
                      <a:srgbClr val="104210"/>
                    </a:solidFill>
                    <a:latin typeface="Calibri" panose="020F0502020204030204" pitchFamily="34" charset="0"/>
                    <a:cs typeface="Calibri" panose="020F0502020204030204" pitchFamily="34" charset="0"/>
                  </a:rPr>
                  <a:t> can be decomposed into two quantum states </a:t>
                </a:r>
                <a14:m>
                  <m:oMath xmlns:m="http://schemas.openxmlformats.org/officeDocument/2006/math">
                    <m:d>
                      <m:dPr>
                        <m:begChr m:val="|"/>
                        <m:endChr m:val="⟩"/>
                        <m:ctrlPr>
                          <a:rPr lang="en-US" sz="2400" i="1">
                            <a:solidFill>
                              <a:srgbClr val="104210"/>
                            </a:solidFill>
                            <a:latin typeface="Cambria Math" panose="02040503050406030204" pitchFamily="18" charset="0"/>
                            <a:ea typeface="Cambria Math" panose="02040503050406030204" pitchFamily="18" charset="0"/>
                          </a:rPr>
                        </m:ctrlPr>
                      </m:dPr>
                      <m:e>
                        <m:r>
                          <a:rPr lang="en-US" sz="2400" i="1">
                            <a:solidFill>
                              <a:srgbClr val="104210"/>
                            </a:solidFill>
                            <a:latin typeface="Cambria Math" panose="02040503050406030204" pitchFamily="18" charset="0"/>
                            <a:ea typeface="Cambria Math" panose="02040503050406030204" pitchFamily="18" charset="0"/>
                            <a:cs typeface="Calibri" panose="020F0502020204030204" pitchFamily="34" charset="0"/>
                          </a:rPr>
                          <m:t>𝜓</m:t>
                        </m:r>
                        <m:r>
                          <a:rPr lang="en-US" sz="2400" i="1" baseline="-25000">
                            <a:solidFill>
                              <a:srgbClr val="104210"/>
                            </a:solidFill>
                            <a:latin typeface="Cambria Math" panose="02040503050406030204" pitchFamily="18" charset="0"/>
                            <a:ea typeface="Cambria Math" panose="02040503050406030204" pitchFamily="18" charset="0"/>
                            <a:cs typeface="Calibri" panose="020F0502020204030204" pitchFamily="34" charset="0"/>
                          </a:rPr>
                          <m:t>1</m:t>
                        </m:r>
                      </m:e>
                    </m:d>
                  </m:oMath>
                </a14:m>
                <a:r>
                  <a:rPr lang="en-US" sz="2400" dirty="0">
                    <a:solidFill>
                      <a:srgbClr val="104210"/>
                    </a:solidFill>
                    <a:latin typeface="Calibri" panose="020F0502020204030204" pitchFamily="34" charset="0"/>
                    <a:cs typeface="Calibri" panose="020F0502020204030204" pitchFamily="34" charset="0"/>
                  </a:rPr>
                  <a:t> and </a:t>
                </a:r>
                <a14:m>
                  <m:oMath xmlns:m="http://schemas.openxmlformats.org/officeDocument/2006/math">
                    <m:d>
                      <m:dPr>
                        <m:begChr m:val="|"/>
                        <m:endChr m:val="⟩"/>
                        <m:ctrlPr>
                          <a:rPr lang="en-US" sz="2400" i="1">
                            <a:solidFill>
                              <a:srgbClr val="104210"/>
                            </a:solidFill>
                            <a:latin typeface="Cambria Math" panose="02040503050406030204" pitchFamily="18" charset="0"/>
                            <a:ea typeface="Cambria Math" panose="02040503050406030204" pitchFamily="18" charset="0"/>
                          </a:rPr>
                        </m:ctrlPr>
                      </m:dPr>
                      <m:e>
                        <m:r>
                          <a:rPr lang="en-US" sz="2400" i="1">
                            <a:solidFill>
                              <a:srgbClr val="104210"/>
                            </a:solidFill>
                            <a:latin typeface="Cambria Math" panose="02040503050406030204" pitchFamily="18" charset="0"/>
                            <a:ea typeface="Cambria Math" panose="02040503050406030204" pitchFamily="18" charset="0"/>
                            <a:cs typeface="Calibri" panose="020F0502020204030204" pitchFamily="34" charset="0"/>
                          </a:rPr>
                          <m:t>𝜓</m:t>
                        </m:r>
                        <m:r>
                          <a:rPr lang="en-US" sz="2400" b="0" i="1" baseline="-25000" smtClean="0">
                            <a:solidFill>
                              <a:srgbClr val="104210"/>
                            </a:solidFill>
                            <a:latin typeface="Cambria Math" panose="02040503050406030204" pitchFamily="18" charset="0"/>
                            <a:ea typeface="Cambria Math" panose="02040503050406030204" pitchFamily="18" charset="0"/>
                            <a:cs typeface="Calibri" panose="020F0502020204030204" pitchFamily="34" charset="0"/>
                          </a:rPr>
                          <m:t>2</m:t>
                        </m:r>
                      </m:e>
                    </m:d>
                  </m:oMath>
                </a14:m>
                <a:r>
                  <a:rPr lang="en-US" sz="2400" dirty="0">
                    <a:solidFill>
                      <a:srgbClr val="104210"/>
                    </a:solidFill>
                    <a:latin typeface="Calibri" panose="020F0502020204030204" pitchFamily="34" charset="0"/>
                    <a:cs typeface="Calibri" panose="020F0502020204030204" pitchFamily="34" charset="0"/>
                  </a:rPr>
                  <a:t> such that </a:t>
                </a:r>
                <a14:m>
                  <m:oMath xmlns:m="http://schemas.openxmlformats.org/officeDocument/2006/math">
                    <m:d>
                      <m:dPr>
                        <m:begChr m:val="|"/>
                        <m:endChr m:val="⟩"/>
                        <m:ctrlPr>
                          <a:rPr lang="en-US" sz="2400" i="1" smtClean="0">
                            <a:solidFill>
                              <a:srgbClr val="104210"/>
                            </a:solidFill>
                            <a:latin typeface="Cambria Math" panose="02040503050406030204" pitchFamily="18" charset="0"/>
                            <a:ea typeface="Cambria Math" panose="02040503050406030204" pitchFamily="18" charset="0"/>
                          </a:rPr>
                        </m:ctrlPr>
                      </m:dPr>
                      <m:e>
                        <m:r>
                          <a:rPr lang="en-US" sz="2400" i="1">
                            <a:solidFill>
                              <a:srgbClr val="104210"/>
                            </a:solidFill>
                            <a:latin typeface="Cambria Math" panose="02040503050406030204" pitchFamily="18" charset="0"/>
                            <a:ea typeface="Cambria Math" panose="02040503050406030204" pitchFamily="18" charset="0"/>
                            <a:cs typeface="Calibri" panose="020F0502020204030204" pitchFamily="34" charset="0"/>
                          </a:rPr>
                          <m:t>𝜓</m:t>
                        </m:r>
                        <m:r>
                          <a:rPr lang="en-US" sz="2400" b="0" i="1" baseline="-25000" smtClean="0">
                            <a:solidFill>
                              <a:srgbClr val="104210"/>
                            </a:solidFill>
                            <a:latin typeface="Cambria Math" panose="02040503050406030204" pitchFamily="18" charset="0"/>
                            <a:ea typeface="Cambria Math" panose="02040503050406030204" pitchFamily="18" charset="0"/>
                            <a:cs typeface="Calibri" panose="020F0502020204030204" pitchFamily="34" charset="0"/>
                          </a:rPr>
                          <m:t>1</m:t>
                        </m:r>
                      </m:e>
                    </m:d>
                    <m:r>
                      <a:rPr lang="en-US" sz="2400" i="1" smtClean="0">
                        <a:solidFill>
                          <a:srgbClr val="104210"/>
                        </a:solidFill>
                        <a:latin typeface="Cambria Math" panose="02040503050406030204" pitchFamily="18" charset="0"/>
                        <a:ea typeface="Cambria Math" panose="02040503050406030204" pitchFamily="18" charset="0"/>
                      </a:rPr>
                      <m:t>⊗</m:t>
                    </m:r>
                    <m:d>
                      <m:dPr>
                        <m:begChr m:val="|"/>
                        <m:endChr m:val="⟩"/>
                        <m:ctrlPr>
                          <a:rPr lang="en-US" sz="2400" i="1">
                            <a:solidFill>
                              <a:srgbClr val="104210"/>
                            </a:solidFill>
                            <a:latin typeface="Cambria Math" panose="02040503050406030204" pitchFamily="18" charset="0"/>
                            <a:ea typeface="Cambria Math" panose="02040503050406030204" pitchFamily="18" charset="0"/>
                          </a:rPr>
                        </m:ctrlPr>
                      </m:dPr>
                      <m:e>
                        <m:r>
                          <a:rPr lang="en-US" sz="2400" i="1">
                            <a:solidFill>
                              <a:srgbClr val="104210"/>
                            </a:solidFill>
                            <a:latin typeface="Cambria Math" panose="02040503050406030204" pitchFamily="18" charset="0"/>
                            <a:ea typeface="Cambria Math" panose="02040503050406030204" pitchFamily="18" charset="0"/>
                            <a:cs typeface="Calibri" panose="020F0502020204030204" pitchFamily="34" charset="0"/>
                          </a:rPr>
                          <m:t>𝜓</m:t>
                        </m:r>
                        <m:r>
                          <a:rPr lang="en-US" sz="2400" b="0" i="1" baseline="-25000" smtClean="0">
                            <a:solidFill>
                              <a:srgbClr val="104210"/>
                            </a:solidFill>
                            <a:latin typeface="Cambria Math" panose="02040503050406030204" pitchFamily="18" charset="0"/>
                            <a:ea typeface="Cambria Math" panose="02040503050406030204" pitchFamily="18" charset="0"/>
                            <a:cs typeface="Calibri" panose="020F0502020204030204" pitchFamily="34" charset="0"/>
                          </a:rPr>
                          <m:t>2</m:t>
                        </m:r>
                      </m:e>
                    </m:d>
                    <m:r>
                      <a:rPr lang="en-US" sz="2400" b="0" i="1" smtClean="0">
                        <a:solidFill>
                          <a:srgbClr val="104210"/>
                        </a:solidFill>
                        <a:latin typeface="Cambria Math" panose="02040503050406030204" pitchFamily="18" charset="0"/>
                        <a:ea typeface="Cambria Math" panose="02040503050406030204" pitchFamily="18" charset="0"/>
                        <a:cs typeface="Calibri" panose="020F0502020204030204" pitchFamily="34" charset="0"/>
                      </a:rPr>
                      <m:t>=</m:t>
                    </m:r>
                    <m:d>
                      <m:dPr>
                        <m:begChr m:val="|"/>
                        <m:endChr m:val="⟩"/>
                        <m:ctrlPr>
                          <a:rPr lang="en-US" sz="2400" i="1">
                            <a:solidFill>
                              <a:srgbClr val="104210"/>
                            </a:solidFill>
                            <a:latin typeface="Cambria Math" panose="02040503050406030204" pitchFamily="18" charset="0"/>
                            <a:ea typeface="Cambria Math" panose="02040503050406030204" pitchFamily="18" charset="0"/>
                          </a:rPr>
                        </m:ctrlPr>
                      </m:dPr>
                      <m:e>
                        <m:r>
                          <a:rPr lang="en-US" sz="2400" i="1">
                            <a:solidFill>
                              <a:srgbClr val="104210"/>
                            </a:solidFill>
                            <a:latin typeface="Cambria Math" panose="02040503050406030204" pitchFamily="18" charset="0"/>
                            <a:ea typeface="Cambria Math" panose="02040503050406030204" pitchFamily="18" charset="0"/>
                            <a:cs typeface="Calibri" panose="020F0502020204030204" pitchFamily="34" charset="0"/>
                          </a:rPr>
                          <m:t>∅</m:t>
                        </m:r>
                      </m:e>
                    </m:d>
                  </m:oMath>
                </a14:m>
                <a:r>
                  <a:rPr lang="en-US" sz="2400" dirty="0">
                    <a:solidFill>
                      <a:srgbClr val="104210"/>
                    </a:solidFill>
                    <a:latin typeface="Calibri" panose="020F0502020204030204" pitchFamily="34" charset="0"/>
                    <a:cs typeface="Calibri" panose="020F0502020204030204" pitchFamily="34" charset="0"/>
                  </a:rPr>
                  <a:t>, then the two qubits are entangled</a:t>
                </a:r>
              </a:p>
            </p:txBody>
          </p:sp>
        </mc:Choice>
        <mc:Fallback xmlns="">
          <p:sp>
            <p:nvSpPr>
              <p:cNvPr id="5" name="TextBox 4">
                <a:extLst>
                  <a:ext uri="{FF2B5EF4-FFF2-40B4-BE49-F238E27FC236}">
                    <a16:creationId xmlns:a16="http://schemas.microsoft.com/office/drawing/2014/main" id="{533AFF17-06A5-CB86-EE95-B32A08892682}"/>
                  </a:ext>
                </a:extLst>
              </p:cNvPr>
              <p:cNvSpPr txBox="1">
                <a:spLocks noRot="1" noChangeAspect="1" noMove="1" noResize="1" noEditPoints="1" noAdjustHandles="1" noChangeArrowheads="1" noChangeShapeType="1" noTextEdit="1"/>
              </p:cNvSpPr>
              <p:nvPr/>
            </p:nvSpPr>
            <p:spPr>
              <a:xfrm>
                <a:off x="-1" y="1076980"/>
                <a:ext cx="12191117" cy="1569660"/>
              </a:xfrm>
              <a:prstGeom prst="rect">
                <a:avLst/>
              </a:prstGeom>
              <a:blipFill>
                <a:blip r:embed="rId4"/>
                <a:stretch>
                  <a:fillRect l="-728" t="-1600" b="-7200"/>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08AB9D67-28ED-5156-C684-A454B12F3B53}"/>
              </a:ext>
            </a:extLst>
          </p:cNvPr>
          <p:cNvSpPr/>
          <p:nvPr/>
        </p:nvSpPr>
        <p:spPr>
          <a:xfrm>
            <a:off x="0" y="2848637"/>
            <a:ext cx="209224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02060"/>
                </a:solidFill>
                <a:effectLst/>
                <a:uLnTx/>
                <a:uFillTx/>
              </a:rPr>
              <a:t>Generalization:</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209A23E-3317-6950-21D2-BE552EC07451}"/>
                  </a:ext>
                </a:extLst>
              </p:cNvPr>
              <p:cNvSpPr txBox="1"/>
              <p:nvPr/>
            </p:nvSpPr>
            <p:spPr>
              <a:xfrm>
                <a:off x="6517391" y="2957415"/>
                <a:ext cx="5014208" cy="369332"/>
              </a:xfrm>
              <a:prstGeom prst="rect">
                <a:avLst/>
              </a:prstGeom>
              <a:noFill/>
            </p:spPr>
            <p:txBody>
              <a:bodyPr wrap="square" lIns="0" tIns="0" rIns="0" bIns="0" rtlCol="0" anchor="ctr">
                <a:spAutoFit/>
              </a:bodyPr>
              <a:lstStyle/>
              <a:p>
                <a:pPr lvl="0"/>
                <a:r>
                  <a:rPr lang="en-US" sz="2400" dirty="0">
                    <a:solidFill>
                      <a:srgbClr val="002060"/>
                    </a:solidFill>
                  </a:rPr>
                  <a:t>Not Entangled (separable) </a:t>
                </a:r>
                <a14:m>
                  <m:oMath xmlns:m="http://schemas.openxmlformats.org/officeDocument/2006/math">
                    <m:d>
                      <m:dPr>
                        <m:begChr m:val="|"/>
                        <m:endChr m:val="⟩"/>
                        <m:ctrlPr>
                          <a:rPr lang="en-US" sz="2400" i="1">
                            <a:solidFill>
                              <a:srgbClr val="002060"/>
                            </a:solidFill>
                            <a:latin typeface="Cambria Math" panose="02040503050406030204" pitchFamily="18" charset="0"/>
                          </a:rPr>
                        </m:ctrlPr>
                      </m:dPr>
                      <m:e>
                        <m:r>
                          <a:rPr lang="en-US" sz="2400">
                            <a:solidFill>
                              <a:srgbClr val="002060"/>
                            </a:solidFill>
                            <a:latin typeface="Cambria Math" panose="02040503050406030204" pitchFamily="18" charset="0"/>
                          </a:rPr>
                          <m:t>𝜓</m:t>
                        </m:r>
                        <m:r>
                          <a:rPr lang="en-US" sz="2400" b="0" i="0" baseline="-25000" smtClean="0">
                            <a:solidFill>
                              <a:srgbClr val="002060"/>
                            </a:solidFill>
                            <a:latin typeface="Cambria Math" panose="02040503050406030204" pitchFamily="18" charset="0"/>
                          </a:rPr>
                          <m:t>1</m:t>
                        </m:r>
                      </m:e>
                    </m:d>
                    <m:r>
                      <a:rPr lang="en-US" sz="2400" i="1" baseline="-25000">
                        <a:solidFill>
                          <a:srgbClr val="002060"/>
                        </a:solidFill>
                        <a:latin typeface="Cambria Math" panose="02040503050406030204" pitchFamily="18" charset="0"/>
                      </a:rPr>
                      <m:t> </m:t>
                    </m:r>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a:t>
                </a:r>
                <a14:m>
                  <m:oMath xmlns:m="http://schemas.openxmlformats.org/officeDocument/2006/math">
                    <m:d>
                      <m:dPr>
                        <m:begChr m:val="|"/>
                        <m:endChr m:val="⟩"/>
                        <m:ctrlPr>
                          <a:rPr lang="en-US" sz="2400" i="1">
                            <a:solidFill>
                              <a:srgbClr val="002060"/>
                            </a:solidFill>
                            <a:latin typeface="Cambria Math" panose="02040503050406030204" pitchFamily="18" charset="0"/>
                          </a:rPr>
                        </m:ctrlPr>
                      </m:dPr>
                      <m:e>
                        <m:r>
                          <a:rPr lang="en-US" sz="2400">
                            <a:solidFill>
                              <a:srgbClr val="002060"/>
                            </a:solidFill>
                            <a:latin typeface="Cambria Math" panose="02040503050406030204" pitchFamily="18" charset="0"/>
                          </a:rPr>
                          <m:t>𝜓</m:t>
                        </m:r>
                        <m:r>
                          <a:rPr lang="en-US" sz="2400" baseline="-25000">
                            <a:solidFill>
                              <a:srgbClr val="002060"/>
                            </a:solidFill>
                            <a:latin typeface="Cambria Math" panose="02040503050406030204" pitchFamily="18" charset="0"/>
                          </a:rPr>
                          <m:t>2</m:t>
                        </m:r>
                      </m:e>
                    </m:d>
                  </m:oMath>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12" name="TextBox 11">
                <a:extLst>
                  <a:ext uri="{FF2B5EF4-FFF2-40B4-BE49-F238E27FC236}">
                    <a16:creationId xmlns:a16="http://schemas.microsoft.com/office/drawing/2014/main" id="{D209A23E-3317-6950-21D2-BE552EC07451}"/>
                  </a:ext>
                </a:extLst>
              </p:cNvPr>
              <p:cNvSpPr txBox="1">
                <a:spLocks noRot="1" noChangeAspect="1" noMove="1" noResize="1" noEditPoints="1" noAdjustHandles="1" noChangeArrowheads="1" noChangeShapeType="1" noTextEdit="1"/>
              </p:cNvSpPr>
              <p:nvPr/>
            </p:nvSpPr>
            <p:spPr>
              <a:xfrm>
                <a:off x="6517391" y="2957415"/>
                <a:ext cx="5014208" cy="369332"/>
              </a:xfrm>
              <a:prstGeom prst="rect">
                <a:avLst/>
              </a:prstGeom>
              <a:blipFill>
                <a:blip r:embed="rId5"/>
                <a:stretch>
                  <a:fillRect l="-3788" t="-19355" b="-483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139B1D0-9239-5D81-67FB-0B00591F6458}"/>
                  </a:ext>
                </a:extLst>
              </p:cNvPr>
              <p:cNvSpPr txBox="1"/>
              <p:nvPr/>
            </p:nvSpPr>
            <p:spPr>
              <a:xfrm>
                <a:off x="6568192" y="4026695"/>
                <a:ext cx="5014208" cy="369332"/>
              </a:xfrm>
              <a:prstGeom prst="rect">
                <a:avLst/>
              </a:prstGeom>
              <a:noFill/>
            </p:spPr>
            <p:txBody>
              <a:bodyPr wrap="square" lIns="0" tIns="0" rIns="0" bIns="0" rtlCol="0" anchor="ctr">
                <a:spAutoFit/>
              </a:bodyPr>
              <a:lstStyle/>
              <a:p>
                <a:pPr lvl="0"/>
                <a:r>
                  <a:rPr lang="en-US" sz="2400" dirty="0">
                    <a:solidFill>
                      <a:srgbClr val="002060"/>
                    </a:solidFill>
                  </a:rPr>
                  <a:t>Entangled (not separable) </a:t>
                </a:r>
                <a14:m>
                  <m:oMath xmlns:m="http://schemas.openxmlformats.org/officeDocument/2006/math">
                    <m:d>
                      <m:dPr>
                        <m:begChr m:val="|"/>
                        <m:endChr m:val="⟩"/>
                        <m:ctrlPr>
                          <a:rPr lang="en-US" sz="2400" i="1">
                            <a:solidFill>
                              <a:srgbClr val="002060"/>
                            </a:solidFill>
                            <a:latin typeface="Cambria Math" panose="02040503050406030204" pitchFamily="18" charset="0"/>
                          </a:rPr>
                        </m:ctrlPr>
                      </m:dPr>
                      <m:e>
                        <m:r>
                          <a:rPr lang="en-US" sz="2400">
                            <a:solidFill>
                              <a:srgbClr val="002060"/>
                            </a:solidFill>
                            <a:latin typeface="Cambria Math" panose="02040503050406030204" pitchFamily="18" charset="0"/>
                          </a:rPr>
                          <m:t>𝜓</m:t>
                        </m:r>
                        <m:r>
                          <a:rPr lang="en-US" sz="2400" b="0" i="0" baseline="-25000" smtClean="0">
                            <a:solidFill>
                              <a:srgbClr val="002060"/>
                            </a:solidFill>
                            <a:latin typeface="Cambria Math" panose="02040503050406030204" pitchFamily="18" charset="0"/>
                          </a:rPr>
                          <m:t>1</m:t>
                        </m:r>
                      </m:e>
                    </m:d>
                    <m:r>
                      <a:rPr lang="en-US" sz="2400" i="1" baseline="-25000">
                        <a:solidFill>
                          <a:srgbClr val="002060"/>
                        </a:solidFill>
                        <a:latin typeface="Cambria Math" panose="02040503050406030204" pitchFamily="18" charset="0"/>
                      </a:rPr>
                      <m:t> </m:t>
                    </m:r>
                    <m:r>
                      <a:rPr lang="en-US" sz="2400" i="1" smtClean="0">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rPr>
                        </m:ctrlPr>
                      </m:dPr>
                      <m:e>
                        <m:r>
                          <a:rPr lang="en-US" sz="2400">
                            <a:solidFill>
                              <a:srgbClr val="002060"/>
                            </a:solidFill>
                            <a:latin typeface="Cambria Math" panose="02040503050406030204" pitchFamily="18" charset="0"/>
                          </a:rPr>
                          <m:t>𝜓</m:t>
                        </m:r>
                        <m:r>
                          <a:rPr lang="en-US" sz="2400" baseline="-25000">
                            <a:solidFill>
                              <a:srgbClr val="002060"/>
                            </a:solidFill>
                            <a:latin typeface="Cambria Math" panose="02040503050406030204" pitchFamily="18" charset="0"/>
                          </a:rPr>
                          <m:t>2</m:t>
                        </m:r>
                      </m:e>
                    </m:d>
                  </m:oMath>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13" name="TextBox 12">
                <a:extLst>
                  <a:ext uri="{FF2B5EF4-FFF2-40B4-BE49-F238E27FC236}">
                    <a16:creationId xmlns:a16="http://schemas.microsoft.com/office/drawing/2014/main" id="{E139B1D0-9239-5D81-67FB-0B00591F6458}"/>
                  </a:ext>
                </a:extLst>
              </p:cNvPr>
              <p:cNvSpPr txBox="1">
                <a:spLocks noRot="1" noChangeAspect="1" noMove="1" noResize="1" noEditPoints="1" noAdjustHandles="1" noChangeArrowheads="1" noChangeShapeType="1" noTextEdit="1"/>
              </p:cNvSpPr>
              <p:nvPr/>
            </p:nvSpPr>
            <p:spPr>
              <a:xfrm>
                <a:off x="6568192" y="4026695"/>
                <a:ext cx="5014208" cy="369332"/>
              </a:xfrm>
              <a:prstGeom prst="rect">
                <a:avLst/>
              </a:prstGeom>
              <a:blipFill>
                <a:blip r:embed="rId6"/>
                <a:stretch>
                  <a:fillRect l="-3526" t="-23333" b="-50000"/>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701CC99E-E7AB-F650-9741-FF06898A9877}"/>
              </a:ext>
            </a:extLst>
          </p:cNvPr>
          <p:cNvCxnSpPr>
            <a:cxnSpLocks/>
          </p:cNvCxnSpPr>
          <p:nvPr/>
        </p:nvCxnSpPr>
        <p:spPr>
          <a:xfrm flipV="1">
            <a:off x="5181600" y="3273369"/>
            <a:ext cx="914400" cy="468327"/>
          </a:xfrm>
          <a:prstGeom prst="straightConnector1">
            <a:avLst/>
          </a:prstGeom>
          <a:ln>
            <a:solidFill>
              <a:srgbClr val="00206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085D74E1-1784-C156-7AB7-1CD7DF93EF7C}"/>
              </a:ext>
            </a:extLst>
          </p:cNvPr>
          <p:cNvCxnSpPr>
            <a:cxnSpLocks/>
          </p:cNvCxnSpPr>
          <p:nvPr/>
        </p:nvCxnSpPr>
        <p:spPr>
          <a:xfrm>
            <a:off x="5181600" y="3741696"/>
            <a:ext cx="914400" cy="469665"/>
          </a:xfrm>
          <a:prstGeom prst="straightConnector1">
            <a:avLst/>
          </a:prstGeom>
          <a:ln>
            <a:solidFill>
              <a:srgbClr val="002060"/>
            </a:solidFill>
            <a:tailEnd type="triangle" w="lg" len="lg"/>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E15AB54E-8DCC-5887-488A-1143D38F12EA}"/>
              </a:ext>
            </a:extLst>
          </p:cNvPr>
          <p:cNvGrpSpPr/>
          <p:nvPr/>
        </p:nvGrpSpPr>
        <p:grpSpPr>
          <a:xfrm>
            <a:off x="82062" y="4657191"/>
            <a:ext cx="1750499" cy="1123829"/>
            <a:chOff x="4342927" y="1887276"/>
            <a:chExt cx="1750499" cy="1123829"/>
          </a:xfrm>
        </p:grpSpPr>
        <p:sp>
          <p:nvSpPr>
            <p:cNvPr id="55" name="TextBox 54">
              <a:extLst>
                <a:ext uri="{FF2B5EF4-FFF2-40B4-BE49-F238E27FC236}">
                  <a16:creationId xmlns:a16="http://schemas.microsoft.com/office/drawing/2014/main" id="{9FAA3F9A-71B5-6B64-E231-22F1537109AB}"/>
                </a:ext>
              </a:extLst>
            </p:cNvPr>
            <p:cNvSpPr txBox="1"/>
            <p:nvPr/>
          </p:nvSpPr>
          <p:spPr>
            <a:xfrm>
              <a:off x="4342927" y="1887276"/>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Helvetica" pitchFamily="2" charset="0"/>
                  <a:ea typeface="+mn-ea"/>
                  <a:cs typeface="+mn-cs"/>
                </a:rPr>
                <a:t>q0</a:t>
              </a:r>
            </a:p>
          </p:txBody>
        </p:sp>
        <p:sp>
          <p:nvSpPr>
            <p:cNvPr id="57" name="TextBox 56">
              <a:extLst>
                <a:ext uri="{FF2B5EF4-FFF2-40B4-BE49-F238E27FC236}">
                  <a16:creationId xmlns:a16="http://schemas.microsoft.com/office/drawing/2014/main" id="{E72E5A56-D5E3-97D3-D78B-B6AAA107D97F}"/>
                </a:ext>
              </a:extLst>
            </p:cNvPr>
            <p:cNvSpPr txBox="1"/>
            <p:nvPr/>
          </p:nvSpPr>
          <p:spPr>
            <a:xfrm>
              <a:off x="4344896" y="2549440"/>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Helvetica" pitchFamily="2" charset="0"/>
                  <a:ea typeface="+mn-ea"/>
                  <a:cs typeface="+mn-cs"/>
                </a:rPr>
                <a:t>q1</a:t>
              </a:r>
            </a:p>
          </p:txBody>
        </p:sp>
        <p:cxnSp>
          <p:nvCxnSpPr>
            <p:cNvPr id="58" name="Straight Connector 57">
              <a:extLst>
                <a:ext uri="{FF2B5EF4-FFF2-40B4-BE49-F238E27FC236}">
                  <a16:creationId xmlns:a16="http://schemas.microsoft.com/office/drawing/2014/main" id="{4AD2D506-3AE1-0D4B-894A-895A30E93550}"/>
                </a:ext>
              </a:extLst>
            </p:cNvPr>
            <p:cNvCxnSpPr>
              <a:cxnSpLocks/>
              <a:stCxn id="55" idx="3"/>
            </p:cNvCxnSpPr>
            <p:nvPr/>
          </p:nvCxnSpPr>
          <p:spPr>
            <a:xfrm>
              <a:off x="4896002" y="2118109"/>
              <a:ext cx="1197424" cy="23372"/>
            </a:xfrm>
            <a:prstGeom prst="line">
              <a:avLst/>
            </a:prstGeom>
            <a:noFill/>
            <a:ln w="25400" cap="flat" cmpd="sng" algn="ctr">
              <a:solidFill>
                <a:sysClr val="windowText" lastClr="000000"/>
              </a:solidFill>
              <a:prstDash val="solid"/>
              <a:miter lim="800000"/>
            </a:ln>
            <a:effectLst/>
          </p:spPr>
        </p:cxnSp>
        <p:cxnSp>
          <p:nvCxnSpPr>
            <p:cNvPr id="59" name="Straight Connector 58">
              <a:extLst>
                <a:ext uri="{FF2B5EF4-FFF2-40B4-BE49-F238E27FC236}">
                  <a16:creationId xmlns:a16="http://schemas.microsoft.com/office/drawing/2014/main" id="{539E81C6-202D-FAB4-6B60-15BB7781F171}"/>
                </a:ext>
              </a:extLst>
            </p:cNvPr>
            <p:cNvCxnSpPr>
              <a:cxnSpLocks/>
              <a:stCxn id="57" idx="3"/>
            </p:cNvCxnSpPr>
            <p:nvPr/>
          </p:nvCxnSpPr>
          <p:spPr>
            <a:xfrm>
              <a:off x="4897971" y="2780273"/>
              <a:ext cx="1195455" cy="0"/>
            </a:xfrm>
            <a:prstGeom prst="line">
              <a:avLst/>
            </a:prstGeom>
            <a:noFill/>
            <a:ln w="25400" cap="flat" cmpd="sng" algn="ctr">
              <a:solidFill>
                <a:sysClr val="windowText" lastClr="000000"/>
              </a:solidFill>
              <a:prstDash val="solid"/>
              <a:miter lim="800000"/>
            </a:ln>
            <a:effectLst/>
          </p:spPr>
        </p:cxnSp>
      </p:grpSp>
      <p:sp>
        <p:nvSpPr>
          <p:cNvPr id="63" name="Rectangle 62">
            <a:extLst>
              <a:ext uri="{FF2B5EF4-FFF2-40B4-BE49-F238E27FC236}">
                <a16:creationId xmlns:a16="http://schemas.microsoft.com/office/drawing/2014/main" id="{1E2D8FE8-E4AB-E241-1C6E-3C964313871B}"/>
              </a:ext>
            </a:extLst>
          </p:cNvPr>
          <p:cNvSpPr/>
          <p:nvPr/>
        </p:nvSpPr>
        <p:spPr>
          <a:xfrm>
            <a:off x="937200" y="4637076"/>
            <a:ext cx="548640" cy="548640"/>
          </a:xfrm>
          <a:prstGeom prst="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H</a:t>
            </a:r>
          </a:p>
        </p:txBody>
      </p:sp>
      <p:sp>
        <p:nvSpPr>
          <p:cNvPr id="64" name="Rectangle 63">
            <a:extLst>
              <a:ext uri="{FF2B5EF4-FFF2-40B4-BE49-F238E27FC236}">
                <a16:creationId xmlns:a16="http://schemas.microsoft.com/office/drawing/2014/main" id="{5E7223CF-0173-C6CB-3C3A-17BECB562AF5}"/>
              </a:ext>
            </a:extLst>
          </p:cNvPr>
          <p:cNvSpPr/>
          <p:nvPr/>
        </p:nvSpPr>
        <p:spPr>
          <a:xfrm>
            <a:off x="937200" y="5266162"/>
            <a:ext cx="548640" cy="548640"/>
          </a:xfrm>
          <a:prstGeom prst="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H</a:t>
            </a:r>
          </a:p>
        </p:txBody>
      </p:sp>
    </p:spTree>
    <p:extLst>
      <p:ext uri="{BB962C8B-B14F-4D97-AF65-F5344CB8AC3E}">
        <p14:creationId xmlns:p14="http://schemas.microsoft.com/office/powerpoint/2010/main" val="3945576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7" grpId="0"/>
      <p:bldP spid="12"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Classroom Example: Create State &amp; Test </a:t>
            </a:r>
            <a:r>
              <a:rPr lang="en-US" dirty="0">
                <a:solidFill>
                  <a:srgbClr val="BE5700"/>
                </a:solidFill>
              </a:rPr>
              <a:t>If Entangled</a:t>
            </a:r>
            <a:endPar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endParaRPr>
          </a:p>
        </p:txBody>
      </p:sp>
      <p:grpSp>
        <p:nvGrpSpPr>
          <p:cNvPr id="54" name="Group 53">
            <a:extLst>
              <a:ext uri="{FF2B5EF4-FFF2-40B4-BE49-F238E27FC236}">
                <a16:creationId xmlns:a16="http://schemas.microsoft.com/office/drawing/2014/main" id="{E15AB54E-8DCC-5887-488A-1143D38F12EA}"/>
              </a:ext>
            </a:extLst>
          </p:cNvPr>
          <p:cNvGrpSpPr/>
          <p:nvPr/>
        </p:nvGrpSpPr>
        <p:grpSpPr>
          <a:xfrm>
            <a:off x="183662" y="1600200"/>
            <a:ext cx="1750499" cy="1123829"/>
            <a:chOff x="4342927" y="1887276"/>
            <a:chExt cx="1750499" cy="1123829"/>
          </a:xfrm>
        </p:grpSpPr>
        <p:sp>
          <p:nvSpPr>
            <p:cNvPr id="55" name="TextBox 54">
              <a:extLst>
                <a:ext uri="{FF2B5EF4-FFF2-40B4-BE49-F238E27FC236}">
                  <a16:creationId xmlns:a16="http://schemas.microsoft.com/office/drawing/2014/main" id="{9FAA3F9A-71B5-6B64-E231-22F1537109AB}"/>
                </a:ext>
              </a:extLst>
            </p:cNvPr>
            <p:cNvSpPr txBox="1"/>
            <p:nvPr/>
          </p:nvSpPr>
          <p:spPr>
            <a:xfrm>
              <a:off x="4342927" y="1887276"/>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Helvetica" pitchFamily="2" charset="0"/>
                  <a:ea typeface="+mn-ea"/>
                  <a:cs typeface="+mn-cs"/>
                </a:rPr>
                <a:t>q0</a:t>
              </a:r>
            </a:p>
          </p:txBody>
        </p:sp>
        <p:sp>
          <p:nvSpPr>
            <p:cNvPr id="57" name="TextBox 56">
              <a:extLst>
                <a:ext uri="{FF2B5EF4-FFF2-40B4-BE49-F238E27FC236}">
                  <a16:creationId xmlns:a16="http://schemas.microsoft.com/office/drawing/2014/main" id="{E72E5A56-D5E3-97D3-D78B-B6AAA107D97F}"/>
                </a:ext>
              </a:extLst>
            </p:cNvPr>
            <p:cNvSpPr txBox="1"/>
            <p:nvPr/>
          </p:nvSpPr>
          <p:spPr>
            <a:xfrm>
              <a:off x="4344896" y="2549440"/>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Helvetica" pitchFamily="2" charset="0"/>
                  <a:ea typeface="+mn-ea"/>
                  <a:cs typeface="+mn-cs"/>
                </a:rPr>
                <a:t>q1</a:t>
              </a:r>
            </a:p>
          </p:txBody>
        </p:sp>
        <p:cxnSp>
          <p:nvCxnSpPr>
            <p:cNvPr id="58" name="Straight Connector 57">
              <a:extLst>
                <a:ext uri="{FF2B5EF4-FFF2-40B4-BE49-F238E27FC236}">
                  <a16:creationId xmlns:a16="http://schemas.microsoft.com/office/drawing/2014/main" id="{4AD2D506-3AE1-0D4B-894A-895A30E93550}"/>
                </a:ext>
              </a:extLst>
            </p:cNvPr>
            <p:cNvCxnSpPr>
              <a:cxnSpLocks/>
              <a:stCxn id="55" idx="3"/>
            </p:cNvCxnSpPr>
            <p:nvPr/>
          </p:nvCxnSpPr>
          <p:spPr>
            <a:xfrm>
              <a:off x="4896002" y="2118109"/>
              <a:ext cx="1197424" cy="23372"/>
            </a:xfrm>
            <a:prstGeom prst="line">
              <a:avLst/>
            </a:prstGeom>
            <a:noFill/>
            <a:ln w="25400" cap="flat" cmpd="sng" algn="ctr">
              <a:solidFill>
                <a:sysClr val="windowText" lastClr="000000"/>
              </a:solidFill>
              <a:prstDash val="solid"/>
              <a:miter lim="800000"/>
            </a:ln>
            <a:effectLst/>
          </p:spPr>
        </p:cxnSp>
        <p:cxnSp>
          <p:nvCxnSpPr>
            <p:cNvPr id="59" name="Straight Connector 58">
              <a:extLst>
                <a:ext uri="{FF2B5EF4-FFF2-40B4-BE49-F238E27FC236}">
                  <a16:creationId xmlns:a16="http://schemas.microsoft.com/office/drawing/2014/main" id="{539E81C6-202D-FAB4-6B60-15BB7781F171}"/>
                </a:ext>
              </a:extLst>
            </p:cNvPr>
            <p:cNvCxnSpPr>
              <a:cxnSpLocks/>
              <a:stCxn id="57" idx="3"/>
            </p:cNvCxnSpPr>
            <p:nvPr/>
          </p:nvCxnSpPr>
          <p:spPr>
            <a:xfrm>
              <a:off x="4897971" y="2780273"/>
              <a:ext cx="1195455" cy="0"/>
            </a:xfrm>
            <a:prstGeom prst="line">
              <a:avLst/>
            </a:prstGeom>
            <a:noFill/>
            <a:ln w="25400" cap="flat" cmpd="sng" algn="ctr">
              <a:solidFill>
                <a:sysClr val="windowText" lastClr="000000"/>
              </a:solidFill>
              <a:prstDash val="solid"/>
              <a:miter lim="800000"/>
            </a:ln>
            <a:effectLst/>
          </p:spPr>
        </p:cxnSp>
      </p:grpSp>
      <p:sp>
        <p:nvSpPr>
          <p:cNvPr id="63" name="Rectangle 62">
            <a:extLst>
              <a:ext uri="{FF2B5EF4-FFF2-40B4-BE49-F238E27FC236}">
                <a16:creationId xmlns:a16="http://schemas.microsoft.com/office/drawing/2014/main" id="{1E2D8FE8-E4AB-E241-1C6E-3C964313871B}"/>
              </a:ext>
            </a:extLst>
          </p:cNvPr>
          <p:cNvSpPr/>
          <p:nvPr/>
        </p:nvSpPr>
        <p:spPr>
          <a:xfrm>
            <a:off x="1038800" y="1580085"/>
            <a:ext cx="548640" cy="548640"/>
          </a:xfrm>
          <a:prstGeom prst="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H</a:t>
            </a:r>
          </a:p>
        </p:txBody>
      </p:sp>
      <p:sp>
        <p:nvSpPr>
          <p:cNvPr id="64" name="Rectangle 63">
            <a:extLst>
              <a:ext uri="{FF2B5EF4-FFF2-40B4-BE49-F238E27FC236}">
                <a16:creationId xmlns:a16="http://schemas.microsoft.com/office/drawing/2014/main" id="{5E7223CF-0173-C6CB-3C3A-17BECB562AF5}"/>
              </a:ext>
            </a:extLst>
          </p:cNvPr>
          <p:cNvSpPr/>
          <p:nvPr/>
        </p:nvSpPr>
        <p:spPr>
          <a:xfrm>
            <a:off x="1038800" y="2209171"/>
            <a:ext cx="548640" cy="548640"/>
          </a:xfrm>
          <a:prstGeom prst="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H</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E87ECBE-7E78-365D-C2FB-D4900C7EBCE9}"/>
                  </a:ext>
                </a:extLst>
              </p:cNvPr>
              <p:cNvSpPr txBox="1"/>
              <p:nvPr/>
            </p:nvSpPr>
            <p:spPr>
              <a:xfrm>
                <a:off x="183662" y="3043926"/>
                <a:ext cx="13092512" cy="2400722"/>
              </a:xfrm>
              <a:prstGeom prst="rect">
                <a:avLst/>
              </a:prstGeom>
              <a:noFill/>
            </p:spPr>
            <p:txBody>
              <a:bodyPr wrap="square" lIns="0" tIns="0" rIns="0" bIns="0" rtlCol="0" anchor="ctr">
                <a:spAutoFit/>
              </a:bodyPr>
              <a:lstStyle/>
              <a:p>
                <a:pPr lvl="0"/>
                <a14:m>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𝐻</m:t>
                    </m:r>
                    <m:r>
                      <a:rPr lang="en-US" sz="2400" i="1">
                        <a:solidFill>
                          <a:srgbClr val="002060"/>
                        </a:solidFill>
                        <a:latin typeface="Cambria Math" panose="02040503050406030204" pitchFamily="18" charset="0"/>
                        <a:ea typeface="Cambria Math" panose="02040503050406030204" pitchFamily="18" charset="0"/>
                      </a:rPr>
                      <m:t>⊗</m:t>
                    </m:r>
                    <m:r>
                      <a:rPr lang="en-US" sz="2400" b="0" i="1" smtClean="0">
                        <a:solidFill>
                          <a:srgbClr val="002060"/>
                        </a:solidFill>
                        <a:latin typeface="Cambria Math" panose="02040503050406030204" pitchFamily="18" charset="0"/>
                        <a:ea typeface="Cambria Math" panose="02040503050406030204" pitchFamily="18" charset="0"/>
                      </a:rPr>
                      <m:t>𝐻</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f>
                              <m:f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num>
                              <m:den>
                                <m:rad>
                                  <m:radPr>
                                    <m:degHide m:val="on"/>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radPr>
                                  <m:deg/>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2</m:t>
                                    </m:r>
                                  </m:e>
                                </m:rad>
                              </m:den>
                            </m:f>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m:t>
                            </m:r>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qArr>
                                <m:r>
                                  <a:rPr lang="en-US" sz="2400" i="1">
                                    <a:solidFill>
                                      <a:srgbClr val="002060"/>
                                    </a:solidFill>
                                    <a:latin typeface="Cambria Math" panose="02040503050406030204" pitchFamily="18" charset="0"/>
                                  </a:rPr>
                                  <m:t> </m:t>
                                </m:r>
                                <m:m>
                                  <m:mPr>
                                    <m:mcs>
                                      <m:mc>
                                        <m:mcPr>
                                          <m:count m:val="1"/>
                                          <m:mcJc m:val="center"/>
                                        </m:mcPr>
                                      </m:mc>
                                    </m:mcs>
                                    <m:ctrlPr>
                                      <a:rPr lang="en-US" sz="2400" i="1">
                                        <a:solidFill>
                                          <a:srgbClr val="002060"/>
                                        </a:solidFill>
                                        <a:latin typeface="Cambria Math" panose="02040503050406030204" pitchFamily="18" charset="0"/>
                                      </a:rPr>
                                    </m:ctrlPr>
                                  </m:mPr>
                                  <m:m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mr>
                                  <m:mr>
                                    <m:e>
                                      <m:f>
                                        <m:fPr>
                                          <m:ctrlPr>
                                            <a:rPr lang="en-US" sz="2400" i="1">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mr>
                                </m:m>
                              </m:e>
                            </m:d>
                            <m:r>
                              <a:rPr lang="en-US" sz="2400" b="0" i="1" smtClean="0">
                                <a:solidFill>
                                  <a:srgbClr val="002060"/>
                                </a:solidFill>
                                <a:latin typeface="Cambria Math" panose="02040503050406030204" pitchFamily="18" charset="0"/>
                              </a:rPr>
                              <m:t> </m:t>
                            </m:r>
                          </m:e>
                          <m:e>
                            <m:f>
                              <m:fPr>
                                <m:ctrlPr>
                                  <a:rPr lang="en-US" sz="2400" b="0" i="1" smtClean="0">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1</m:t>
                                </m:r>
                              </m:num>
                              <m:den>
                                <m:rad>
                                  <m:radPr>
                                    <m:degHide m:val="on"/>
                                    <m:ctrlPr>
                                      <a:rPr lang="en-US" sz="2400" b="0" i="1" smtClean="0">
                                        <a:solidFill>
                                          <a:srgbClr val="002060"/>
                                        </a:solidFill>
                                        <a:latin typeface="Cambria Math" panose="02040503050406030204" pitchFamily="18" charset="0"/>
                                      </a:rPr>
                                    </m:ctrlPr>
                                  </m:radPr>
                                  <m:deg/>
                                  <m:e>
                                    <m:r>
                                      <a:rPr lang="en-US" sz="2400" b="0" i="1" smtClean="0">
                                        <a:solidFill>
                                          <a:srgbClr val="002060"/>
                                        </a:solidFill>
                                        <a:latin typeface="Cambria Math" panose="02040503050406030204" pitchFamily="18" charset="0"/>
                                      </a:rPr>
                                      <m:t>2</m:t>
                                    </m:r>
                                  </m:e>
                                </m:rad>
                              </m:den>
                            </m:f>
                            <m:r>
                              <a:rPr lang="en-US" sz="2400" b="0" i="1" smtClean="0">
                                <a:solidFill>
                                  <a:srgbClr val="002060"/>
                                </a:solidFill>
                                <a:latin typeface="Cambria Math" panose="02040503050406030204" pitchFamily="18" charset="0"/>
                              </a:rPr>
                              <m:t>.</m:t>
                            </m:r>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qArr>
                                <m:r>
                                  <a:rPr lang="en-US" sz="2400" i="1">
                                    <a:solidFill>
                                      <a:srgbClr val="002060"/>
                                    </a:solidFill>
                                    <a:latin typeface="Cambria Math" panose="02040503050406030204" pitchFamily="18" charset="0"/>
                                  </a:rPr>
                                  <m:t> </m:t>
                                </m:r>
                                <m:m>
                                  <m:mPr>
                                    <m:mcs>
                                      <m:mc>
                                        <m:mcPr>
                                          <m:count m:val="1"/>
                                          <m:mcJc m:val="center"/>
                                        </m:mcPr>
                                      </m:mc>
                                    </m:mcs>
                                    <m:ctrlPr>
                                      <a:rPr lang="en-US" sz="2400" i="1">
                                        <a:solidFill>
                                          <a:srgbClr val="002060"/>
                                        </a:solidFill>
                                        <a:latin typeface="Cambria Math" panose="02040503050406030204" pitchFamily="18" charset="0"/>
                                      </a:rPr>
                                    </m:ctrlPr>
                                  </m:mPr>
                                  <m:m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mr>
                                  <m:m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mr>
                                </m:m>
                              </m:e>
                            </m:d>
                          </m:e>
                        </m:eqArr>
                        <m:r>
                          <a:rPr lang="en-US" sz="2400" b="0" i="1" smtClean="0">
                            <a:solidFill>
                              <a:srgbClr val="002060"/>
                            </a:solidFill>
                            <a:latin typeface="Cambria Math" panose="02040503050406030204" pitchFamily="18" charset="0"/>
                          </a:rPr>
                          <m:t>    </m:t>
                        </m:r>
                        <m:m>
                          <m:mPr>
                            <m:mcs>
                              <m:mc>
                                <m:mcPr>
                                  <m:count m:val="1"/>
                                  <m:mcJc m:val="center"/>
                                </m:mcPr>
                              </m:mc>
                            </m:mcs>
                            <m:ctrlPr>
                              <a:rPr lang="en-US" sz="2400" b="0" i="1" smtClean="0">
                                <a:solidFill>
                                  <a:srgbClr val="002060"/>
                                </a:solidFill>
                                <a:latin typeface="Cambria Math" panose="02040503050406030204" pitchFamily="18" charset="0"/>
                              </a:rPr>
                            </m:ctrlPr>
                          </m:mPr>
                          <m:mr>
                            <m:e>
                              <m:f>
                                <m:fPr>
                                  <m:ctrlPr>
                                    <a:rPr lang="en-US" sz="2400" b="0" i="1" smtClean="0">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1</m:t>
                                  </m:r>
                                </m:num>
                                <m:den>
                                  <m:rad>
                                    <m:radPr>
                                      <m:degHide m:val="on"/>
                                      <m:ctrlPr>
                                        <a:rPr lang="en-US" sz="2400" b="0" i="1" smtClean="0">
                                          <a:solidFill>
                                            <a:srgbClr val="002060"/>
                                          </a:solidFill>
                                          <a:latin typeface="Cambria Math" panose="02040503050406030204" pitchFamily="18" charset="0"/>
                                        </a:rPr>
                                      </m:ctrlPr>
                                    </m:radPr>
                                    <m:deg/>
                                    <m:e>
                                      <m:r>
                                        <a:rPr lang="en-US" sz="2400" b="0" i="1" smtClean="0">
                                          <a:solidFill>
                                            <a:srgbClr val="002060"/>
                                          </a:solidFill>
                                          <a:latin typeface="Cambria Math" panose="02040503050406030204" pitchFamily="18" charset="0"/>
                                        </a:rPr>
                                        <m:t>2</m:t>
                                      </m:r>
                                    </m:e>
                                  </m:rad>
                                </m:den>
                              </m:f>
                              <m:r>
                                <m:rPr>
                                  <m:brk m:alnAt="7"/>
                                </m:rPr>
                                <a:rPr lang="en-US" sz="2400" b="0" i="1" smtClean="0">
                                  <a:solidFill>
                                    <a:srgbClr val="002060"/>
                                  </a:solidFill>
                                  <a:latin typeface="Cambria Math" panose="02040503050406030204" pitchFamily="18" charset="0"/>
                                </a:rPr>
                                <m:t>.</m:t>
                              </m:r>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qArr>
                                  <m:r>
                                    <a:rPr lang="en-US" sz="2400" i="1">
                                      <a:solidFill>
                                        <a:srgbClr val="002060"/>
                                      </a:solidFill>
                                      <a:latin typeface="Cambria Math" panose="02040503050406030204" pitchFamily="18" charset="0"/>
                                    </a:rPr>
                                    <m:t> </m:t>
                                  </m:r>
                                  <m:m>
                                    <m:mPr>
                                      <m:mcs>
                                        <m:mc>
                                          <m:mcPr>
                                            <m:count m:val="1"/>
                                            <m:mcJc m:val="center"/>
                                          </m:mcPr>
                                        </m:mc>
                                      </m:mcs>
                                      <m:ctrlPr>
                                        <a:rPr lang="en-US" sz="2400" i="1">
                                          <a:solidFill>
                                            <a:srgbClr val="002060"/>
                                          </a:solidFill>
                                          <a:latin typeface="Cambria Math" panose="02040503050406030204" pitchFamily="18" charset="0"/>
                                        </a:rPr>
                                      </m:ctrlPr>
                                    </m:mPr>
                                    <m:m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mr>
                                    <m:m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mr>
                                  </m:m>
                                </m:e>
                              </m:d>
                            </m:e>
                          </m:mr>
                          <m:mr>
                            <m:e>
                              <m:f>
                                <m:fPr>
                                  <m:ctrlPr>
                                    <a:rPr lang="en-US" sz="2400" b="0" i="1" smtClean="0">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−1</m:t>
                                  </m:r>
                                </m:num>
                                <m:den>
                                  <m:rad>
                                    <m:radPr>
                                      <m:degHide m:val="on"/>
                                      <m:ctrlPr>
                                        <a:rPr lang="en-US" sz="2400" b="0" i="1" smtClean="0">
                                          <a:solidFill>
                                            <a:srgbClr val="002060"/>
                                          </a:solidFill>
                                          <a:latin typeface="Cambria Math" panose="02040503050406030204" pitchFamily="18" charset="0"/>
                                        </a:rPr>
                                      </m:ctrlPr>
                                    </m:radPr>
                                    <m:deg/>
                                    <m:e>
                                      <m:r>
                                        <a:rPr lang="en-US" sz="2400" b="0" i="1" smtClean="0">
                                          <a:solidFill>
                                            <a:srgbClr val="002060"/>
                                          </a:solidFill>
                                          <a:latin typeface="Cambria Math" panose="02040503050406030204" pitchFamily="18" charset="0"/>
                                        </a:rPr>
                                        <m:t>2</m:t>
                                      </m:r>
                                    </m:e>
                                  </m:rad>
                                </m:den>
                              </m:f>
                              <m:r>
                                <a:rPr lang="en-US" sz="2400" b="0" i="1" smtClean="0">
                                  <a:solidFill>
                                    <a:srgbClr val="002060"/>
                                  </a:solidFill>
                                  <a:latin typeface="Cambria Math" panose="02040503050406030204" pitchFamily="18" charset="0"/>
                                </a:rPr>
                                <m:t>.</m:t>
                              </m:r>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qArr>
                                  <m:r>
                                    <a:rPr lang="en-US" sz="2400" i="1">
                                      <a:solidFill>
                                        <a:srgbClr val="002060"/>
                                      </a:solidFill>
                                      <a:latin typeface="Cambria Math" panose="02040503050406030204" pitchFamily="18" charset="0"/>
                                    </a:rPr>
                                    <m:t> </m:t>
                                  </m:r>
                                  <m:m>
                                    <m:mPr>
                                      <m:mcs>
                                        <m:mc>
                                          <m:mcPr>
                                            <m:count m:val="1"/>
                                            <m:mcJc m:val="center"/>
                                          </m:mcPr>
                                        </m:mc>
                                      </m:mcs>
                                      <m:ctrlPr>
                                        <a:rPr lang="en-US" sz="2400" i="1">
                                          <a:solidFill>
                                            <a:srgbClr val="002060"/>
                                          </a:solidFill>
                                          <a:latin typeface="Cambria Math" panose="02040503050406030204" pitchFamily="18" charset="0"/>
                                        </a:rPr>
                                      </m:ctrlPr>
                                    </m:mPr>
                                    <m:m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mr>
                                    <m:m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mr>
                                  </m:m>
                                </m:e>
                              </m:d>
                            </m:e>
                          </m:mr>
                        </m:m>
                      </m:e>
                    </m:d>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 </a:t>
                </a:r>
                <a14:m>
                  <m:oMath xmlns:m="http://schemas.openxmlformats.org/officeDocument/2006/math">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i="1">
                                <a:solidFill>
                                  <a:srgbClr val="002060"/>
                                </a:solidFill>
                                <a:latin typeface="Cambria Math" panose="02040503050406030204" pitchFamily="18" charset="0"/>
                              </a:rPr>
                              <m:t>.</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b="0" i="1" smtClean="0">
                                <a:solidFill>
                                  <a:srgbClr val="002060"/>
                                </a:solidFill>
                                <a:latin typeface="Cambria Math" panose="02040503050406030204" pitchFamily="18" charset="0"/>
                              </a:rPr>
                              <m:t>.</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i="1">
                                <a:solidFill>
                                  <a:srgbClr val="002060"/>
                                </a:solidFill>
                                <a:latin typeface="Cambria Math" panose="02040503050406030204" pitchFamily="18" charset="0"/>
                              </a:rPr>
                              <m:t>.</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b="0" i="1" smtClean="0">
                                <a:solidFill>
                                  <a:srgbClr val="002060"/>
                                </a:solidFill>
                                <a:latin typeface="Cambria Math" panose="02040503050406030204" pitchFamily="18" charset="0"/>
                              </a:rPr>
                              <m:t>.</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qArr>
                        <m:r>
                          <a:rPr lang="en-US" sz="2400" b="0" i="1" smtClean="0">
                            <a:solidFill>
                              <a:srgbClr val="002060"/>
                            </a:solidFill>
                            <a:latin typeface="Cambria Math" panose="02040503050406030204" pitchFamily="18" charset="0"/>
                          </a:rPr>
                          <m:t>    </m:t>
                        </m:r>
                        <m:eqArr>
                          <m:eqArrPr>
                            <m:ctrlPr>
                              <a:rPr lang="en-US" sz="2400" i="1">
                                <a:solidFill>
                                  <a:srgbClr val="002060"/>
                                </a:solidFill>
                                <a:latin typeface="Cambria Math" panose="02040503050406030204" pitchFamily="18" charset="0"/>
                              </a:rPr>
                            </m:ctrlPr>
                          </m:eqArrP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i="1">
                                <a:solidFill>
                                  <a:srgbClr val="002060"/>
                                </a:solidFill>
                                <a:latin typeface="Cambria Math" panose="02040503050406030204" pitchFamily="18" charset="0"/>
                              </a:rPr>
                              <m:t>.</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i="1">
                                <a:solidFill>
                                  <a:srgbClr val="002060"/>
                                </a:solidFill>
                                <a:latin typeface="Cambria Math" panose="02040503050406030204" pitchFamily="18" charset="0"/>
                              </a:rPr>
                              <m:t>.</m:t>
                            </m:r>
                            <m:f>
                              <m:fPr>
                                <m:ctrlPr>
                                  <a:rPr lang="en-US" sz="2400" i="1">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b="0" i="1" smtClean="0">
                                <a:solidFill>
                                  <a:srgbClr val="002060"/>
                                </a:solidFill>
                                <a:latin typeface="Cambria Math" panose="02040503050406030204" pitchFamily="18" charset="0"/>
                              </a:rPr>
                              <m:t>.</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i="1">
                                <a:solidFill>
                                  <a:srgbClr val="002060"/>
                                </a:solidFill>
                                <a:latin typeface="Cambria Math" panose="02040503050406030204" pitchFamily="18" charset="0"/>
                              </a:rPr>
                              <m:t>.</m:t>
                            </m:r>
                            <m:f>
                              <m:fPr>
                                <m:ctrlPr>
                                  <a:rPr lang="en-US" sz="2400" i="1">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qArr>
                        <m:r>
                          <a:rPr lang="en-US" sz="2400" b="0" i="1" smtClean="0">
                            <a:solidFill>
                              <a:srgbClr val="002060"/>
                            </a:solidFill>
                            <a:latin typeface="Cambria Math" panose="02040503050406030204" pitchFamily="18" charset="0"/>
                          </a:rPr>
                          <m:t>    </m:t>
                        </m:r>
                        <m:eqArr>
                          <m:eqArrPr>
                            <m:ctrlPr>
                              <a:rPr lang="en-US" sz="2400" i="1">
                                <a:solidFill>
                                  <a:srgbClr val="002060"/>
                                </a:solidFill>
                                <a:latin typeface="Cambria Math" panose="02040503050406030204" pitchFamily="18" charset="0"/>
                              </a:rPr>
                            </m:ctrlPr>
                          </m:eqArrP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i="1">
                                <a:solidFill>
                                  <a:srgbClr val="002060"/>
                                </a:solidFill>
                                <a:latin typeface="Cambria Math" panose="02040503050406030204" pitchFamily="18" charset="0"/>
                              </a:rPr>
                              <m:t>.</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b="0" i="1" smtClean="0">
                                <a:solidFill>
                                  <a:srgbClr val="002060"/>
                                </a:solidFill>
                                <a:latin typeface="Cambria Math" panose="02040503050406030204" pitchFamily="18" charset="0"/>
                              </a:rPr>
                              <m:t>.</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
                            <m:f>
                              <m:fPr>
                                <m:ctrlPr>
                                  <a:rPr lang="en-US" sz="2400" i="1">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i="1">
                                <a:solidFill>
                                  <a:srgbClr val="002060"/>
                                </a:solidFill>
                                <a:latin typeface="Cambria Math" panose="02040503050406030204" pitchFamily="18" charset="0"/>
                              </a:rPr>
                              <m:t>.</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
                            <m:f>
                              <m:fPr>
                                <m:ctrlPr>
                                  <a:rPr lang="en-US" sz="2400" i="1">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i="1">
                                <a:solidFill>
                                  <a:srgbClr val="002060"/>
                                </a:solidFill>
                                <a:latin typeface="Cambria Math" panose="02040503050406030204" pitchFamily="18" charset="0"/>
                              </a:rPr>
                              <m:t>.</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qArr>
                        <m:r>
                          <a:rPr lang="en-US" sz="2400" b="0" i="1" smtClean="0">
                            <a:solidFill>
                              <a:srgbClr val="002060"/>
                            </a:solidFill>
                            <a:latin typeface="Cambria Math" panose="02040503050406030204" pitchFamily="18" charset="0"/>
                          </a:rPr>
                          <m:t>     </m:t>
                        </m:r>
                        <m:eqArr>
                          <m:eqArrPr>
                            <m:ctrlPr>
                              <a:rPr lang="en-US" sz="2400" i="1">
                                <a:solidFill>
                                  <a:srgbClr val="002060"/>
                                </a:solidFill>
                                <a:latin typeface="Cambria Math" panose="02040503050406030204" pitchFamily="18" charset="0"/>
                              </a:rPr>
                            </m:ctrlPr>
                          </m:eqArrP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i="1">
                                <a:solidFill>
                                  <a:srgbClr val="002060"/>
                                </a:solidFill>
                                <a:latin typeface="Cambria Math" panose="02040503050406030204" pitchFamily="18" charset="0"/>
                              </a:rPr>
                              <m:t>.</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i="1">
                                <a:solidFill>
                                  <a:srgbClr val="002060"/>
                                </a:solidFill>
                                <a:latin typeface="Cambria Math" panose="02040503050406030204" pitchFamily="18" charset="0"/>
                              </a:rPr>
                              <m:t>.</m:t>
                            </m:r>
                            <m:f>
                              <m:fPr>
                                <m:ctrlPr>
                                  <a:rPr lang="en-US" sz="2400" i="1">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
                            <m:f>
                              <m:fPr>
                                <m:ctrlPr>
                                  <a:rPr lang="en-US" sz="2400" i="1">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i="1">
                                <a:solidFill>
                                  <a:srgbClr val="002060"/>
                                </a:solidFill>
                                <a:latin typeface="Cambria Math" panose="02040503050406030204" pitchFamily="18" charset="0"/>
                              </a:rPr>
                              <m:t>.</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
                            <m:f>
                              <m:fPr>
                                <m:ctrlPr>
                                  <a:rPr lang="en-US" sz="2400" i="1">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i="1">
                                <a:solidFill>
                                  <a:srgbClr val="002060"/>
                                </a:solidFill>
                                <a:latin typeface="Cambria Math" panose="02040503050406030204" pitchFamily="18" charset="0"/>
                              </a:rPr>
                              <m:t>.</m:t>
                            </m:r>
                            <m:f>
                              <m:fPr>
                                <m:ctrlPr>
                                  <a:rPr lang="en-US" sz="2400" i="1">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qArr>
                      </m:e>
                    </m:d>
                    <m:r>
                      <a:rPr lang="en-US" sz="2400" b="0" i="1" smtClean="0">
                        <a:solidFill>
                          <a:srgbClr val="002060"/>
                        </a:solidFill>
                        <a:latin typeface="Cambria Math" panose="02040503050406030204" pitchFamily="18" charset="0"/>
                      </a:rPr>
                      <m:t>=</m:t>
                    </m:r>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b="0" i="1" smtClean="0">
                                    <a:solidFill>
                                      <a:srgbClr val="002060"/>
                                    </a:solidFill>
                                    <a:latin typeface="Cambria Math" panose="02040503050406030204" pitchFamily="18" charset="0"/>
                                  </a:rPr>
                                  <m:t>2</m:t>
                                </m:r>
                              </m:den>
                            </m:f>
                          </m:e>
                          <m:e>
                            <m:f>
                              <m:fPr>
                                <m:ctrlPr>
                                  <a:rPr lang="en-US" sz="2400" i="1" smtClean="0">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1</m:t>
                                </m:r>
                              </m:num>
                              <m:den>
                                <m:r>
                                  <a:rPr lang="en-US" sz="2400" b="0" i="1" smtClean="0">
                                    <a:solidFill>
                                      <a:srgbClr val="002060"/>
                                    </a:solidFill>
                                    <a:latin typeface="Cambria Math" panose="02040503050406030204" pitchFamily="18" charset="0"/>
                                  </a:rPr>
                                  <m:t>2</m:t>
                                </m:r>
                              </m:den>
                            </m:f>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b="0" i="1" smtClean="0">
                                    <a:solidFill>
                                      <a:srgbClr val="002060"/>
                                    </a:solidFill>
                                    <a:latin typeface="Cambria Math" panose="02040503050406030204" pitchFamily="18" charset="0"/>
                                  </a:rPr>
                                  <m:t>2</m:t>
                                </m:r>
                              </m:den>
                            </m:f>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e>
                        </m:eqArr>
                        <m:r>
                          <a:rPr lang="en-US" sz="2400" b="0" i="1" smtClean="0">
                            <a:solidFill>
                              <a:srgbClr val="002060"/>
                            </a:solidFill>
                            <a:latin typeface="Cambria Math" panose="02040503050406030204" pitchFamily="18" charset="0"/>
                          </a:rPr>
                          <m:t>  </m:t>
                        </m:r>
                        <m:eqArr>
                          <m:eqArrPr>
                            <m:ctrlPr>
                              <a:rPr lang="en-US" sz="2400" i="1">
                                <a:solidFill>
                                  <a:srgbClr val="002060"/>
                                </a:solidFill>
                                <a:latin typeface="Cambria Math" panose="02040503050406030204" pitchFamily="18" charset="0"/>
                              </a:rPr>
                            </m:ctrlPr>
                          </m:eqArrPr>
                          <m:e>
                            <m:f>
                              <m:fPr>
                                <m:ctrlPr>
                                  <a:rPr lang="en-US" sz="2400" i="1" smtClean="0">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1</m:t>
                                </m:r>
                              </m:num>
                              <m:den>
                                <m:r>
                                  <a:rPr lang="en-US" sz="2400" b="0" i="1" smtClean="0">
                                    <a:solidFill>
                                      <a:srgbClr val="002060"/>
                                    </a:solidFill>
                                    <a:latin typeface="Cambria Math" panose="02040503050406030204" pitchFamily="18" charset="0"/>
                                  </a:rPr>
                                  <m:t>2</m:t>
                                </m:r>
                              </m:den>
                            </m:f>
                          </m:e>
                          <m:e>
                            <m:f>
                              <m:fPr>
                                <m:ctrlPr>
                                  <a:rPr lang="en-US" sz="2400" i="1">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1</m:t>
                                </m:r>
                              </m:num>
                              <m:den>
                                <m:r>
                                  <a:rPr lang="en-US" sz="2400" b="0" i="1" smtClean="0">
                                    <a:solidFill>
                                      <a:srgbClr val="002060"/>
                                    </a:solidFill>
                                    <a:latin typeface="Cambria Math" panose="02040503050406030204" pitchFamily="18" charset="0"/>
                                  </a:rPr>
                                  <m:t>2</m:t>
                                </m:r>
                              </m:den>
                            </m:f>
                          </m:e>
                          <m:e>
                            <m:f>
                              <m:fPr>
                                <m:ctrlPr>
                                  <a:rPr lang="en-US" sz="2400" b="0" i="1" smtClean="0">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1</m:t>
                                </m:r>
                              </m:num>
                              <m:den>
                                <m:r>
                                  <a:rPr lang="en-US" sz="2400" b="0" i="1" smtClean="0">
                                    <a:solidFill>
                                      <a:srgbClr val="002060"/>
                                    </a:solidFill>
                                    <a:latin typeface="Cambria Math" panose="02040503050406030204" pitchFamily="18" charset="0"/>
                                  </a:rPr>
                                  <m:t>2</m:t>
                                </m:r>
                              </m:den>
                            </m:f>
                          </m:e>
                          <m:e>
                            <m:f>
                              <m:fPr>
                                <m:ctrlPr>
                                  <a:rPr lang="en-US" sz="2400" i="1">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1</m:t>
                                </m:r>
                              </m:num>
                              <m:den>
                                <m:r>
                                  <a:rPr lang="en-US" sz="2400" b="0" i="1" smtClean="0">
                                    <a:solidFill>
                                      <a:srgbClr val="002060"/>
                                    </a:solidFill>
                                    <a:latin typeface="Cambria Math" panose="02040503050406030204" pitchFamily="18" charset="0"/>
                                  </a:rPr>
                                  <m:t>2</m:t>
                                </m:r>
                              </m:den>
                            </m:f>
                          </m:e>
                        </m:eqArr>
                        <m:r>
                          <a:rPr lang="en-US" sz="2400" b="0" i="1" smtClean="0">
                            <a:solidFill>
                              <a:srgbClr val="002060"/>
                            </a:solidFill>
                            <a:latin typeface="Cambria Math" panose="02040503050406030204" pitchFamily="18" charset="0"/>
                          </a:rPr>
                          <m:t>  </m:t>
                        </m:r>
                        <m:eqArr>
                          <m:eqArrPr>
                            <m:ctrlPr>
                              <a:rPr lang="en-US" sz="2400" i="1">
                                <a:solidFill>
                                  <a:srgbClr val="002060"/>
                                </a:solidFill>
                                <a:latin typeface="Cambria Math" panose="02040503050406030204" pitchFamily="18" charset="0"/>
                              </a:rPr>
                            </m:ctrlPr>
                          </m:eqArrP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b="0" i="1" smtClean="0">
                                    <a:solidFill>
                                      <a:srgbClr val="002060"/>
                                    </a:solidFill>
                                    <a:latin typeface="Cambria Math" panose="02040503050406030204" pitchFamily="18" charset="0"/>
                                  </a:rPr>
                                  <m:t>2</m:t>
                                </m:r>
                              </m:den>
                            </m:f>
                          </m:e>
                          <m:e>
                            <m:f>
                              <m:fPr>
                                <m:ctrlPr>
                                  <a:rPr lang="en-US" sz="2400" i="1" smtClean="0">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1</m:t>
                                </m:r>
                              </m:num>
                              <m:den>
                                <m:r>
                                  <a:rPr lang="en-US" sz="2400" b="0" i="1" smtClean="0">
                                    <a:solidFill>
                                      <a:srgbClr val="002060"/>
                                    </a:solidFill>
                                    <a:latin typeface="Cambria Math" panose="02040503050406030204" pitchFamily="18" charset="0"/>
                                  </a:rPr>
                                  <m:t>2</m:t>
                                </m:r>
                              </m:den>
                            </m:f>
                            <m:r>
                              <a:rPr lang="en-US" sz="2400" i="1">
                                <a:solidFill>
                                  <a:srgbClr val="002060"/>
                                </a:solidFill>
                                <a:latin typeface="Cambria Math" panose="02040503050406030204" pitchFamily="18" charset="0"/>
                              </a:rPr>
                              <m:t> </m:t>
                            </m:r>
                          </m:e>
                          <m:e>
                            <m:f>
                              <m:fPr>
                                <m:ctrlPr>
                                  <a:rPr lang="en-US" sz="2400" i="1">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1</m:t>
                                </m:r>
                              </m:num>
                              <m:den>
                                <m:r>
                                  <a:rPr lang="en-US" sz="2400" b="0" i="1" smtClean="0">
                                    <a:solidFill>
                                      <a:srgbClr val="002060"/>
                                    </a:solidFill>
                                    <a:latin typeface="Cambria Math" panose="02040503050406030204" pitchFamily="18" charset="0"/>
                                  </a:rPr>
                                  <m:t>2</m:t>
                                </m:r>
                              </m:den>
                            </m:f>
                          </m:e>
                          <m:e>
                            <m:f>
                              <m:fPr>
                                <m:ctrlPr>
                                  <a:rPr lang="en-US" sz="2400" i="1" smtClean="0">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−1</m:t>
                                </m:r>
                              </m:num>
                              <m:den>
                                <m:r>
                                  <a:rPr lang="en-US" sz="2400" b="0" i="1" smtClean="0">
                                    <a:solidFill>
                                      <a:srgbClr val="002060"/>
                                    </a:solidFill>
                                    <a:latin typeface="Cambria Math" panose="02040503050406030204" pitchFamily="18" charset="0"/>
                                  </a:rPr>
                                  <m:t>2</m:t>
                                </m:r>
                              </m:den>
                            </m:f>
                            <m:r>
                              <a:rPr lang="en-US" sz="2400" i="1">
                                <a:solidFill>
                                  <a:srgbClr val="002060"/>
                                </a:solidFill>
                                <a:latin typeface="Cambria Math" panose="02040503050406030204" pitchFamily="18" charset="0"/>
                              </a:rPr>
                              <m:t> </m:t>
                            </m:r>
                          </m:e>
                        </m:eqArr>
                        <m:r>
                          <a:rPr lang="en-US" sz="2400" b="0" i="1" smtClean="0">
                            <a:solidFill>
                              <a:srgbClr val="002060"/>
                            </a:solidFill>
                            <a:latin typeface="Cambria Math" panose="02040503050406030204" pitchFamily="18" charset="0"/>
                          </a:rPr>
                          <m:t>  </m:t>
                        </m:r>
                        <m:eqArr>
                          <m:eqArrPr>
                            <m:ctrlPr>
                              <a:rPr lang="en-US" sz="2400" i="1">
                                <a:solidFill>
                                  <a:srgbClr val="002060"/>
                                </a:solidFill>
                                <a:latin typeface="Cambria Math" panose="02040503050406030204" pitchFamily="18" charset="0"/>
                              </a:rPr>
                            </m:ctrlPr>
                          </m:eqArrPr>
                          <m:e>
                            <m:f>
                              <m:fPr>
                                <m:ctrlPr>
                                  <a:rPr lang="en-US" sz="2400" i="1" smtClean="0">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1</m:t>
                                </m:r>
                              </m:num>
                              <m:den>
                                <m:r>
                                  <a:rPr lang="en-US" sz="2400" b="0" i="1" smtClean="0">
                                    <a:solidFill>
                                      <a:srgbClr val="002060"/>
                                    </a:solidFill>
                                    <a:latin typeface="Cambria Math" panose="02040503050406030204" pitchFamily="18" charset="0"/>
                                  </a:rPr>
                                  <m:t>2</m:t>
                                </m:r>
                              </m:den>
                            </m:f>
                          </m:e>
                          <m:e>
                            <m:f>
                              <m:fPr>
                                <m:ctrlPr>
                                  <a:rPr lang="en-US" sz="2400" i="1">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1</m:t>
                                </m:r>
                              </m:num>
                              <m:den>
                                <m:r>
                                  <a:rPr lang="en-US" sz="2400" b="0" i="1" smtClean="0">
                                    <a:solidFill>
                                      <a:srgbClr val="002060"/>
                                    </a:solidFill>
                                    <a:latin typeface="Cambria Math" panose="02040503050406030204" pitchFamily="18" charset="0"/>
                                  </a:rPr>
                                  <m:t>2</m:t>
                                </m:r>
                              </m:den>
                            </m:f>
                          </m:e>
                          <m:e>
                            <m:f>
                              <m:fPr>
                                <m:ctrlPr>
                                  <a:rPr lang="en-US" sz="2400" i="1" smtClean="0">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−1</m:t>
                                </m:r>
                              </m:num>
                              <m:den>
                                <m:r>
                                  <a:rPr lang="en-US" sz="2400" b="0" i="1" smtClean="0">
                                    <a:solidFill>
                                      <a:srgbClr val="002060"/>
                                    </a:solidFill>
                                    <a:latin typeface="Cambria Math" panose="02040503050406030204" pitchFamily="18" charset="0"/>
                                  </a:rPr>
                                  <m:t>2</m:t>
                                </m:r>
                              </m:den>
                            </m:f>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b="0" i="1" smtClean="0">
                                    <a:solidFill>
                                      <a:srgbClr val="002060"/>
                                    </a:solidFill>
                                    <a:latin typeface="Cambria Math" panose="02040503050406030204" pitchFamily="18" charset="0"/>
                                  </a:rPr>
                                  <m:t>2</m:t>
                                </m:r>
                              </m:den>
                            </m:f>
                          </m:e>
                        </m:eqArr>
                      </m:e>
                    </m:d>
                  </m:oMath>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4" name="TextBox 3">
                <a:extLst>
                  <a:ext uri="{FF2B5EF4-FFF2-40B4-BE49-F238E27FC236}">
                    <a16:creationId xmlns:a16="http://schemas.microsoft.com/office/drawing/2014/main" id="{AE87ECBE-7E78-365D-C2FB-D4900C7EBCE9}"/>
                  </a:ext>
                </a:extLst>
              </p:cNvPr>
              <p:cNvSpPr txBox="1">
                <a:spLocks noRot="1" noChangeAspect="1" noMove="1" noResize="1" noEditPoints="1" noAdjustHandles="1" noChangeArrowheads="1" noChangeShapeType="1" noTextEdit="1"/>
              </p:cNvSpPr>
              <p:nvPr/>
            </p:nvSpPr>
            <p:spPr>
              <a:xfrm>
                <a:off x="183662" y="3043926"/>
                <a:ext cx="13092512" cy="2400722"/>
              </a:xfrm>
              <a:prstGeom prst="rect">
                <a:avLst/>
              </a:prstGeom>
              <a:blipFill>
                <a:blip r:embed="rId3"/>
                <a:stretch>
                  <a:fillRect l="-775" b="-1053"/>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8730F20C-132F-A426-4344-5ED4C09BF597}"/>
              </a:ext>
            </a:extLst>
          </p:cNvPr>
          <p:cNvSpPr/>
          <p:nvPr/>
        </p:nvSpPr>
        <p:spPr>
          <a:xfrm>
            <a:off x="1139857" y="3010624"/>
            <a:ext cx="10543600" cy="24516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752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Classroom Example: Create State &amp; Test </a:t>
            </a:r>
            <a:r>
              <a:rPr lang="en-US" dirty="0">
                <a:solidFill>
                  <a:srgbClr val="BE5700"/>
                </a:solidFill>
              </a:rPr>
              <a:t>If Entangled</a:t>
            </a:r>
            <a:endPar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endParaRPr>
          </a:p>
        </p:txBody>
      </p:sp>
      <p:grpSp>
        <p:nvGrpSpPr>
          <p:cNvPr id="54" name="Group 53">
            <a:extLst>
              <a:ext uri="{FF2B5EF4-FFF2-40B4-BE49-F238E27FC236}">
                <a16:creationId xmlns:a16="http://schemas.microsoft.com/office/drawing/2014/main" id="{E15AB54E-8DCC-5887-488A-1143D38F12EA}"/>
              </a:ext>
            </a:extLst>
          </p:cNvPr>
          <p:cNvGrpSpPr/>
          <p:nvPr/>
        </p:nvGrpSpPr>
        <p:grpSpPr>
          <a:xfrm>
            <a:off x="183662" y="1600200"/>
            <a:ext cx="1750499" cy="1123829"/>
            <a:chOff x="4342927" y="1887276"/>
            <a:chExt cx="1750499" cy="1123829"/>
          </a:xfrm>
        </p:grpSpPr>
        <p:sp>
          <p:nvSpPr>
            <p:cNvPr id="55" name="TextBox 54">
              <a:extLst>
                <a:ext uri="{FF2B5EF4-FFF2-40B4-BE49-F238E27FC236}">
                  <a16:creationId xmlns:a16="http://schemas.microsoft.com/office/drawing/2014/main" id="{9FAA3F9A-71B5-6B64-E231-22F1537109AB}"/>
                </a:ext>
              </a:extLst>
            </p:cNvPr>
            <p:cNvSpPr txBox="1"/>
            <p:nvPr/>
          </p:nvSpPr>
          <p:spPr>
            <a:xfrm>
              <a:off x="4342927" y="1887276"/>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Helvetica" pitchFamily="2" charset="0"/>
                  <a:ea typeface="+mn-ea"/>
                  <a:cs typeface="+mn-cs"/>
                </a:rPr>
                <a:t>q0</a:t>
              </a:r>
            </a:p>
          </p:txBody>
        </p:sp>
        <p:sp>
          <p:nvSpPr>
            <p:cNvPr id="57" name="TextBox 56">
              <a:extLst>
                <a:ext uri="{FF2B5EF4-FFF2-40B4-BE49-F238E27FC236}">
                  <a16:creationId xmlns:a16="http://schemas.microsoft.com/office/drawing/2014/main" id="{E72E5A56-D5E3-97D3-D78B-B6AAA107D97F}"/>
                </a:ext>
              </a:extLst>
            </p:cNvPr>
            <p:cNvSpPr txBox="1"/>
            <p:nvPr/>
          </p:nvSpPr>
          <p:spPr>
            <a:xfrm>
              <a:off x="4344896" y="2549440"/>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Helvetica" pitchFamily="2" charset="0"/>
                  <a:ea typeface="+mn-ea"/>
                  <a:cs typeface="+mn-cs"/>
                </a:rPr>
                <a:t>q1</a:t>
              </a:r>
            </a:p>
          </p:txBody>
        </p:sp>
        <p:cxnSp>
          <p:nvCxnSpPr>
            <p:cNvPr id="58" name="Straight Connector 57">
              <a:extLst>
                <a:ext uri="{FF2B5EF4-FFF2-40B4-BE49-F238E27FC236}">
                  <a16:creationId xmlns:a16="http://schemas.microsoft.com/office/drawing/2014/main" id="{4AD2D506-3AE1-0D4B-894A-895A30E93550}"/>
                </a:ext>
              </a:extLst>
            </p:cNvPr>
            <p:cNvCxnSpPr>
              <a:cxnSpLocks/>
              <a:stCxn id="55" idx="3"/>
            </p:cNvCxnSpPr>
            <p:nvPr/>
          </p:nvCxnSpPr>
          <p:spPr>
            <a:xfrm>
              <a:off x="4896002" y="2118109"/>
              <a:ext cx="1197424" cy="23372"/>
            </a:xfrm>
            <a:prstGeom prst="line">
              <a:avLst/>
            </a:prstGeom>
            <a:noFill/>
            <a:ln w="25400" cap="flat" cmpd="sng" algn="ctr">
              <a:solidFill>
                <a:sysClr val="windowText" lastClr="000000"/>
              </a:solidFill>
              <a:prstDash val="solid"/>
              <a:miter lim="800000"/>
            </a:ln>
            <a:effectLst/>
          </p:spPr>
        </p:cxnSp>
        <p:cxnSp>
          <p:nvCxnSpPr>
            <p:cNvPr id="59" name="Straight Connector 58">
              <a:extLst>
                <a:ext uri="{FF2B5EF4-FFF2-40B4-BE49-F238E27FC236}">
                  <a16:creationId xmlns:a16="http://schemas.microsoft.com/office/drawing/2014/main" id="{539E81C6-202D-FAB4-6B60-15BB7781F171}"/>
                </a:ext>
              </a:extLst>
            </p:cNvPr>
            <p:cNvCxnSpPr>
              <a:cxnSpLocks/>
              <a:stCxn id="57" idx="3"/>
            </p:cNvCxnSpPr>
            <p:nvPr/>
          </p:nvCxnSpPr>
          <p:spPr>
            <a:xfrm>
              <a:off x="4897971" y="2780273"/>
              <a:ext cx="1195455" cy="0"/>
            </a:xfrm>
            <a:prstGeom prst="line">
              <a:avLst/>
            </a:prstGeom>
            <a:noFill/>
            <a:ln w="25400" cap="flat" cmpd="sng" algn="ctr">
              <a:solidFill>
                <a:sysClr val="windowText" lastClr="000000"/>
              </a:solidFill>
              <a:prstDash val="solid"/>
              <a:miter lim="800000"/>
            </a:ln>
            <a:effectLst/>
          </p:spPr>
        </p:cxnSp>
      </p:grpSp>
      <p:sp>
        <p:nvSpPr>
          <p:cNvPr id="63" name="Rectangle 62">
            <a:extLst>
              <a:ext uri="{FF2B5EF4-FFF2-40B4-BE49-F238E27FC236}">
                <a16:creationId xmlns:a16="http://schemas.microsoft.com/office/drawing/2014/main" id="{1E2D8FE8-E4AB-E241-1C6E-3C964313871B}"/>
              </a:ext>
            </a:extLst>
          </p:cNvPr>
          <p:cNvSpPr/>
          <p:nvPr/>
        </p:nvSpPr>
        <p:spPr>
          <a:xfrm>
            <a:off x="1038800" y="1580085"/>
            <a:ext cx="548640" cy="548640"/>
          </a:xfrm>
          <a:prstGeom prst="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H</a:t>
            </a:r>
          </a:p>
        </p:txBody>
      </p:sp>
      <p:sp>
        <p:nvSpPr>
          <p:cNvPr id="64" name="Rectangle 63">
            <a:extLst>
              <a:ext uri="{FF2B5EF4-FFF2-40B4-BE49-F238E27FC236}">
                <a16:creationId xmlns:a16="http://schemas.microsoft.com/office/drawing/2014/main" id="{5E7223CF-0173-C6CB-3C3A-17BECB562AF5}"/>
              </a:ext>
            </a:extLst>
          </p:cNvPr>
          <p:cNvSpPr/>
          <p:nvPr/>
        </p:nvSpPr>
        <p:spPr>
          <a:xfrm>
            <a:off x="1038800" y="2209171"/>
            <a:ext cx="548640" cy="548640"/>
          </a:xfrm>
          <a:prstGeom prst="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H</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BEB8B4D-7A88-42B7-7889-128EF751AB7B}"/>
                  </a:ext>
                </a:extLst>
              </p:cNvPr>
              <p:cNvSpPr txBox="1"/>
              <p:nvPr/>
            </p:nvSpPr>
            <p:spPr>
              <a:xfrm>
                <a:off x="287867" y="2843601"/>
                <a:ext cx="12414558" cy="2245295"/>
              </a:xfrm>
              <a:prstGeom prst="rect">
                <a:avLst/>
              </a:prstGeom>
              <a:noFill/>
            </p:spPr>
            <p:txBody>
              <a:bodyPr wrap="square" lIns="0" tIns="0" rIns="0" bIns="0" rtlCol="0" anchor="ctr">
                <a:spAutoFit/>
              </a:bodyPr>
              <a:lstStyle/>
              <a:p>
                <a:pPr lvl="0"/>
                <a14:m>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𝜑</m:t>
                    </m:r>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Cambria Math" panose="02040503050406030204" pitchFamily="18" charset="0"/>
                      </a:rPr>
                      <m:t>𝑜𝑢𝑡</m:t>
                    </m:r>
                    <m:r>
                      <a:rPr kumimoji="0" lang="en-US" sz="2400" b="0" i="1" u="none" strike="noStrike" kern="1200" cap="none" spc="0" normalizeH="0" noProof="0" smtClean="0">
                        <a:ln>
                          <a:noFill/>
                        </a:ln>
                        <a:solidFill>
                          <a:srgbClr val="002060"/>
                        </a:solidFill>
                        <a:effectLst/>
                        <a:uLnTx/>
                        <a:uFillTx/>
                        <a:latin typeface="Cambria Math" panose="02040503050406030204" pitchFamily="18" charset="0"/>
                        <a:ea typeface="Cambria Math" panose="02040503050406030204" pitchFamily="18" charset="0"/>
                      </a:rPr>
                      <m:t>⟩</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m:t>
                    </m:r>
                    <m:r>
                      <a:rPr lang="en-US" sz="2400" b="0" i="1" smtClean="0">
                        <a:solidFill>
                          <a:srgbClr val="002060"/>
                        </a:solidFill>
                        <a:latin typeface="Cambria Math" panose="02040503050406030204" pitchFamily="18" charset="0"/>
                      </a:rPr>
                      <m:t>𝐻</m:t>
                    </m:r>
                    <m:r>
                      <a:rPr lang="en-US" sz="2400" i="1">
                        <a:solidFill>
                          <a:srgbClr val="002060"/>
                        </a:solidFill>
                        <a:latin typeface="Cambria Math" panose="02040503050406030204" pitchFamily="18" charset="0"/>
                        <a:ea typeface="Cambria Math" panose="02040503050406030204" pitchFamily="18" charset="0"/>
                      </a:rPr>
                      <m:t>⊗</m:t>
                    </m:r>
                    <m:r>
                      <a:rPr lang="en-US" sz="2400" b="0" i="1" smtClean="0">
                        <a:solidFill>
                          <a:srgbClr val="002060"/>
                        </a:solidFill>
                        <a:latin typeface="Cambria Math" panose="02040503050406030204" pitchFamily="18" charset="0"/>
                        <a:ea typeface="Cambria Math" panose="02040503050406030204" pitchFamily="18" charset="0"/>
                      </a:rPr>
                      <m:t>𝐻</m:t>
                    </m:r>
                    <m:r>
                      <a:rPr lang="en-US" sz="2400" i="1" smtClean="0">
                        <a:solidFill>
                          <a:srgbClr val="002060"/>
                        </a:solidFill>
                        <a:latin typeface="Cambria Math" panose="02040503050406030204" pitchFamily="18" charset="0"/>
                        <a:ea typeface="Cambria Math" panose="02040503050406030204" pitchFamily="18" charset="0"/>
                      </a:rPr>
                      <m:t>|</m:t>
                    </m:r>
                    <m:r>
                      <a:rPr lang="en-US" sz="2400" i="1">
                        <a:solidFill>
                          <a:srgbClr val="002060"/>
                        </a:solidFill>
                        <a:latin typeface="Cambria Math" panose="02040503050406030204" pitchFamily="18" charset="0"/>
                        <a:ea typeface="Cambria Math" panose="02040503050406030204" pitchFamily="18" charset="0"/>
                      </a:rPr>
                      <m:t>𝜑</m:t>
                    </m:r>
                    <m:r>
                      <a:rPr lang="en-US" sz="2400" i="1" baseline="-25000">
                        <a:solidFill>
                          <a:srgbClr val="002060"/>
                        </a:solidFill>
                        <a:latin typeface="Cambria Math" panose="02040503050406030204" pitchFamily="18" charset="0"/>
                        <a:ea typeface="Cambria Math" panose="02040503050406030204" pitchFamily="18" charset="0"/>
                      </a:rPr>
                      <m:t>𝑖𝑛</m:t>
                    </m:r>
                    <m:r>
                      <a:rPr lang="en-US" sz="2400" i="1">
                        <a:solidFill>
                          <a:srgbClr val="002060"/>
                        </a:solidFill>
                        <a:latin typeface="Cambria Math" panose="02040503050406030204" pitchFamily="18" charset="0"/>
                        <a:ea typeface="Cambria Math" panose="02040503050406030204" pitchFamily="18" charset="0"/>
                      </a:rPr>
                      <m:t>⟩</m:t>
                    </m:r>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 </a:t>
                </a:r>
                <a14:m>
                  <m:oMath xmlns:m="http://schemas.openxmlformats.org/officeDocument/2006/math">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e>
                        </m:eqArr>
                        <m:r>
                          <a:rPr lang="en-US" sz="2400" i="1">
                            <a:solidFill>
                              <a:srgbClr val="002060"/>
                            </a:solidFill>
                            <a:latin typeface="Cambria Math" panose="02040503050406030204" pitchFamily="18" charset="0"/>
                          </a:rPr>
                          <m:t>  </m:t>
                        </m:r>
                        <m:eqArr>
                          <m:eqArrPr>
                            <m:ctrlPr>
                              <a:rPr lang="en-US" sz="2400" i="1">
                                <a:solidFill>
                                  <a:srgbClr val="002060"/>
                                </a:solidFill>
                                <a:latin typeface="Cambria Math" panose="02040503050406030204" pitchFamily="18" charset="0"/>
                              </a:rPr>
                            </m:ctrlPr>
                          </m:eqArrP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e>
                        </m:eqArr>
                        <m:r>
                          <a:rPr lang="en-US" sz="2400" i="1">
                            <a:solidFill>
                              <a:srgbClr val="002060"/>
                            </a:solidFill>
                            <a:latin typeface="Cambria Math" panose="02040503050406030204" pitchFamily="18" charset="0"/>
                          </a:rPr>
                          <m:t>  </m:t>
                        </m:r>
                        <m:eqArr>
                          <m:eqArrPr>
                            <m:ctrlPr>
                              <a:rPr lang="en-US" sz="2400" i="1">
                                <a:solidFill>
                                  <a:srgbClr val="002060"/>
                                </a:solidFill>
                                <a:latin typeface="Cambria Math" panose="02040503050406030204" pitchFamily="18" charset="0"/>
                              </a:rPr>
                            </m:ctrlPr>
                          </m:eqArrP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r>
                              <a:rPr lang="en-US" sz="2400" i="1">
                                <a:solidFill>
                                  <a:srgbClr val="002060"/>
                                </a:solidFill>
                                <a:latin typeface="Cambria Math" panose="02040503050406030204" pitchFamily="18" charset="0"/>
                              </a:rPr>
                              <m:t> </m:t>
                            </m:r>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r>
                              <a:rPr lang="en-US" sz="2400" i="1">
                                <a:solidFill>
                                  <a:srgbClr val="002060"/>
                                </a:solidFill>
                                <a:latin typeface="Cambria Math" panose="02040503050406030204" pitchFamily="18" charset="0"/>
                              </a:rPr>
                              <m:t> </m:t>
                            </m:r>
                          </m:e>
                        </m:eqArr>
                        <m:r>
                          <a:rPr lang="en-US" sz="2400" i="1">
                            <a:solidFill>
                              <a:srgbClr val="002060"/>
                            </a:solidFill>
                            <a:latin typeface="Cambria Math" panose="02040503050406030204" pitchFamily="18" charset="0"/>
                          </a:rPr>
                          <m:t>  </m:t>
                        </m:r>
                        <m:eqArr>
                          <m:eqArrPr>
                            <m:ctrlPr>
                              <a:rPr lang="en-US" sz="2400" i="1">
                                <a:solidFill>
                                  <a:srgbClr val="002060"/>
                                </a:solidFill>
                                <a:latin typeface="Cambria Math" panose="02040503050406030204" pitchFamily="18" charset="0"/>
                              </a:rPr>
                            </m:ctrlPr>
                          </m:eqArrP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e>
                        </m:eqArr>
                      </m:e>
                    </m:d>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r>
                              <a:rPr lang="en-US" sz="2400" i="1">
                                <a:solidFill>
                                  <a:srgbClr val="002060"/>
                                </a:solidFill>
                                <a:latin typeface="Cambria Math" panose="02040503050406030204" pitchFamily="18" charset="0"/>
                              </a:rPr>
                              <m:t>1</m:t>
                            </m:r>
                          </m:e>
                          <m:e>
                            <m:r>
                              <a:rPr lang="en-US" sz="2400" i="1">
                                <a:solidFill>
                                  <a:srgbClr val="002060"/>
                                </a:solidFill>
                                <a:latin typeface="Cambria Math" panose="02040503050406030204" pitchFamily="18" charset="0"/>
                              </a:rPr>
                              <m:t>0</m:t>
                            </m:r>
                          </m:e>
                          <m:e>
                            <m:r>
                              <a:rPr lang="en-US" sz="2400" i="1">
                                <a:solidFill>
                                  <a:srgbClr val="002060"/>
                                </a:solidFill>
                                <a:latin typeface="Cambria Math" panose="02040503050406030204" pitchFamily="18" charset="0"/>
                              </a:rPr>
                              <m:t>0</m:t>
                            </m:r>
                          </m:e>
                          <m:e>
                            <m:r>
                              <a:rPr lang="en-US" sz="2400" i="1">
                                <a:solidFill>
                                  <a:srgbClr val="002060"/>
                                </a:solidFill>
                                <a:latin typeface="Cambria Math" panose="02040503050406030204" pitchFamily="18" charset="0"/>
                              </a:rPr>
                              <m:t>0</m:t>
                            </m:r>
                          </m:e>
                        </m:eqArr>
                      </m:e>
                    </m:d>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 </a:t>
                </a:r>
                <a14:m>
                  <m:oMath xmlns:m="http://schemas.openxmlformats.org/officeDocument/2006/math">
                    <m:d>
                      <m:dPr>
                        <m:begChr m:val="["/>
                        <m:endChr m:val="]"/>
                        <m:ctrlPr>
                          <a:rPr lang="en-US" sz="2400" i="1">
                            <a:solidFill>
                              <a:srgbClr val="002060"/>
                            </a:solidFill>
                            <a:latin typeface="Cambria Math" panose="02040503050406030204" pitchFamily="18" charset="0"/>
                          </a:rPr>
                        </m:ctrlPr>
                      </m:dPr>
                      <m:e>
                        <m:eqArr>
                          <m:eqArrPr>
                            <m:ctrlPr>
                              <a:rPr lang="en-US" sz="2400" i="1" smtClean="0">
                                <a:solidFill>
                                  <a:srgbClr val="002060"/>
                                </a:solidFill>
                                <a:latin typeface="Cambria Math" panose="02040503050406030204" pitchFamily="18" charset="0"/>
                              </a:rPr>
                            </m:ctrlPr>
                          </m:eqArrP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r>
                              <a:rPr lang="en-US" sz="2400" b="0" i="1" smtClean="0">
                                <a:solidFill>
                                  <a:srgbClr val="002060"/>
                                </a:solidFill>
                                <a:latin typeface="Cambria Math" panose="02040503050406030204" pitchFamily="18" charset="0"/>
                              </a:rPr>
                              <m:t>.1+</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r>
                              <a:rPr lang="en-US" sz="2400" b="0" i="1" smtClean="0">
                                <a:solidFill>
                                  <a:srgbClr val="002060"/>
                                </a:solidFill>
                                <a:latin typeface="Cambria Math" panose="02040503050406030204" pitchFamily="18" charset="0"/>
                              </a:rPr>
                              <m:t>.0+</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r>
                              <a:rPr lang="en-US" sz="2400" b="0" i="1" smtClean="0">
                                <a:solidFill>
                                  <a:srgbClr val="002060"/>
                                </a:solidFill>
                                <a:latin typeface="Cambria Math" panose="02040503050406030204" pitchFamily="18" charset="0"/>
                              </a:rPr>
                              <m:t>.0+</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r>
                              <a:rPr lang="en-US" sz="2400" b="0" i="1" smtClean="0">
                                <a:solidFill>
                                  <a:srgbClr val="002060"/>
                                </a:solidFill>
                                <a:latin typeface="Cambria Math" panose="02040503050406030204" pitchFamily="18" charset="0"/>
                              </a:rPr>
                              <m:t>.0 </m:t>
                            </m:r>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r>
                              <a:rPr lang="en-US" sz="2400" b="0" i="1" smtClean="0">
                                <a:solidFill>
                                  <a:srgbClr val="002060"/>
                                </a:solidFill>
                                <a:latin typeface="Cambria Math" panose="02040503050406030204" pitchFamily="18" charset="0"/>
                              </a:rPr>
                              <m:t>.1+</m:t>
                            </m:r>
                            <m:f>
                              <m:fPr>
                                <m:ctrlPr>
                                  <a:rPr lang="en-US" sz="2400" i="1">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r>
                              <a:rPr lang="en-US" sz="2400" b="0" i="1" smtClean="0">
                                <a:solidFill>
                                  <a:srgbClr val="002060"/>
                                </a:solidFill>
                                <a:latin typeface="Cambria Math" panose="02040503050406030204" pitchFamily="18" charset="0"/>
                              </a:rPr>
                              <m:t>.0+</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r>
                              <a:rPr lang="en-US" sz="2400" b="0" i="1" smtClean="0">
                                <a:solidFill>
                                  <a:srgbClr val="002060"/>
                                </a:solidFill>
                                <a:latin typeface="Cambria Math" panose="02040503050406030204" pitchFamily="18" charset="0"/>
                              </a:rPr>
                              <m:t>.0+</m:t>
                            </m:r>
                            <m:f>
                              <m:fPr>
                                <m:ctrlPr>
                                  <a:rPr lang="en-US" sz="2400" i="1">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r>
                              <a:rPr lang="en-US" sz="2400" b="0" i="1" smtClean="0">
                                <a:solidFill>
                                  <a:srgbClr val="002060"/>
                                </a:solidFill>
                                <a:latin typeface="Cambria Math" panose="02040503050406030204" pitchFamily="18" charset="0"/>
                              </a:rPr>
                              <m:t>.0</m:t>
                            </m:r>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r>
                              <a:rPr lang="en-US" sz="2400" b="0" i="1" smtClean="0">
                                <a:solidFill>
                                  <a:srgbClr val="002060"/>
                                </a:solidFill>
                                <a:latin typeface="Cambria Math" panose="02040503050406030204" pitchFamily="18" charset="0"/>
                              </a:rPr>
                              <m:t>.1+</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r>
                              <a:rPr lang="en-US" sz="2400" b="0" i="1" smtClean="0">
                                <a:solidFill>
                                  <a:srgbClr val="002060"/>
                                </a:solidFill>
                                <a:latin typeface="Cambria Math" panose="02040503050406030204" pitchFamily="18" charset="0"/>
                              </a:rPr>
                              <m:t>.0+</m:t>
                            </m:r>
                            <m:f>
                              <m:fPr>
                                <m:ctrlPr>
                                  <a:rPr lang="en-US" sz="2400" i="1">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r>
                              <a:rPr lang="en-US" sz="2400" b="0" i="1" smtClean="0">
                                <a:solidFill>
                                  <a:srgbClr val="002060"/>
                                </a:solidFill>
                                <a:latin typeface="Cambria Math" panose="02040503050406030204" pitchFamily="18" charset="0"/>
                              </a:rPr>
                              <m:t>.0+</m:t>
                            </m:r>
                            <m:f>
                              <m:fPr>
                                <m:ctrlPr>
                                  <a:rPr lang="en-US" sz="2400" i="1">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r>
                              <a:rPr lang="en-US" sz="2400" b="0" i="1" smtClean="0">
                                <a:solidFill>
                                  <a:srgbClr val="002060"/>
                                </a:solidFill>
                                <a:latin typeface="Cambria Math" panose="02040503050406030204" pitchFamily="18" charset="0"/>
                              </a:rPr>
                              <m:t>.0 </m:t>
                            </m:r>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r>
                              <a:rPr lang="en-US" sz="2400" b="0" i="1" smtClean="0">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1</m:t>
                            </m:r>
                            <m:r>
                              <a:rPr lang="en-US" sz="2400" b="0" i="1" smtClean="0">
                                <a:solidFill>
                                  <a:srgbClr val="002060"/>
                                </a:solidFill>
                                <a:latin typeface="Cambria Math" panose="02040503050406030204" pitchFamily="18" charset="0"/>
                              </a:rPr>
                              <m:t>+</m:t>
                            </m:r>
                            <m:f>
                              <m:fPr>
                                <m:ctrlPr>
                                  <a:rPr lang="en-US" sz="2400" i="1">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r>
                              <a:rPr lang="en-US" sz="2400" b="0" i="1" smtClean="0">
                                <a:solidFill>
                                  <a:srgbClr val="002060"/>
                                </a:solidFill>
                                <a:latin typeface="Cambria Math" panose="02040503050406030204" pitchFamily="18" charset="0"/>
                              </a:rPr>
                              <m:t>.0+</m:t>
                            </m:r>
                            <m:f>
                              <m:fPr>
                                <m:ctrlPr>
                                  <a:rPr lang="en-US" sz="2400" i="1">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r>
                              <a:rPr lang="en-US" sz="2400" b="0" i="1" smtClean="0">
                                <a:solidFill>
                                  <a:srgbClr val="002060"/>
                                </a:solidFill>
                                <a:latin typeface="Cambria Math" panose="02040503050406030204" pitchFamily="18" charset="0"/>
                              </a:rPr>
                              <m:t>.0+</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r>
                              <a:rPr lang="en-US" sz="2400" b="0" i="1" smtClean="0">
                                <a:solidFill>
                                  <a:srgbClr val="002060"/>
                                </a:solidFill>
                                <a:latin typeface="Cambria Math" panose="02040503050406030204" pitchFamily="18" charset="0"/>
                              </a:rPr>
                              <m:t>.0 </m:t>
                            </m:r>
                            <m:r>
                              <a:rPr lang="en-US" sz="2400" i="1">
                                <a:solidFill>
                                  <a:srgbClr val="002060"/>
                                </a:solidFill>
                                <a:latin typeface="Cambria Math" panose="02040503050406030204" pitchFamily="18" charset="0"/>
                              </a:rPr>
                              <m:t> </m:t>
                            </m:r>
                          </m:e>
                        </m:eqArr>
                      </m:e>
                    </m:d>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 </a:t>
                </a:r>
                <a14:m>
                  <m:oMath xmlns:m="http://schemas.openxmlformats.org/officeDocument/2006/math">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e>
                        </m:eqArr>
                      </m:e>
                    </m:d>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a:t>
                </a:r>
              </a:p>
            </p:txBody>
          </p:sp>
        </mc:Choice>
        <mc:Fallback xmlns="">
          <p:sp>
            <p:nvSpPr>
              <p:cNvPr id="2" name="TextBox 1">
                <a:extLst>
                  <a:ext uri="{FF2B5EF4-FFF2-40B4-BE49-F238E27FC236}">
                    <a16:creationId xmlns:a16="http://schemas.microsoft.com/office/drawing/2014/main" id="{CBEB8B4D-7A88-42B7-7889-128EF751AB7B}"/>
                  </a:ext>
                </a:extLst>
              </p:cNvPr>
              <p:cNvSpPr txBox="1">
                <a:spLocks noRot="1" noChangeAspect="1" noMove="1" noResize="1" noEditPoints="1" noAdjustHandles="1" noChangeArrowheads="1" noChangeShapeType="1" noTextEdit="1"/>
              </p:cNvSpPr>
              <p:nvPr/>
            </p:nvSpPr>
            <p:spPr>
              <a:xfrm>
                <a:off x="287867" y="2843601"/>
                <a:ext cx="12414558" cy="2245295"/>
              </a:xfrm>
              <a:prstGeom prst="rect">
                <a:avLst/>
              </a:prstGeom>
              <a:blipFill>
                <a:blip r:embed="rId3"/>
                <a:stretch>
                  <a:fillRect l="-1124" b="-2809"/>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4C7BCCCF-9CFD-36F0-1381-55146CC33608}"/>
              </a:ext>
            </a:extLst>
          </p:cNvPr>
          <p:cNvSpPr/>
          <p:nvPr/>
        </p:nvSpPr>
        <p:spPr>
          <a:xfrm>
            <a:off x="2926080" y="2664360"/>
            <a:ext cx="8653569" cy="24516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B2066B3-5AB3-85CE-082E-F32CC65A988B}"/>
                  </a:ext>
                </a:extLst>
              </p:cNvPr>
              <p:cNvSpPr txBox="1"/>
              <p:nvPr/>
            </p:nvSpPr>
            <p:spPr>
              <a:xfrm>
                <a:off x="179069" y="5012479"/>
                <a:ext cx="7738533" cy="1065613"/>
              </a:xfrm>
              <a:prstGeom prst="rect">
                <a:avLst/>
              </a:prstGeom>
              <a:noFill/>
            </p:spPr>
            <p:txBody>
              <a:bodyPr wrap="square" lIns="0" tIns="0" rIns="0" bIns="0" rtlCol="0" anchor="ctr">
                <a:spAutoFit/>
              </a:bodyPr>
              <a:lstStyle/>
              <a:p>
                <a:pPr lvl="0"/>
                <a14:m>
                  <m:oMath xmlns:m="http://schemas.openxmlformats.org/officeDocument/2006/math">
                    <m:d>
                      <m:dPr>
                        <m:begChr m:val="|"/>
                        <m:endChr m:val="⟩"/>
                        <m:ctrlPr>
                          <a:rPr lang="en-US" sz="2400" i="1" smtClean="0">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𝜑</m:t>
                        </m:r>
                        <m:r>
                          <a:rPr lang="en-US" sz="2400" i="1" baseline="-25000">
                            <a:solidFill>
                              <a:srgbClr val="002060"/>
                            </a:solidFill>
                            <a:latin typeface="Cambria Math" panose="02040503050406030204" pitchFamily="18" charset="0"/>
                            <a:ea typeface="Cambria Math" panose="02040503050406030204" pitchFamily="18" charset="0"/>
                          </a:rPr>
                          <m:t>𝑜𝑢𝑡</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b="0" i="1" smtClean="0">
                            <a:solidFill>
                              <a:srgbClr val="002060"/>
                            </a:solidFill>
                            <a:latin typeface="Cambria Math" panose="02040503050406030204" pitchFamily="18" charset="0"/>
                          </a:rPr>
                          <m:t>2</m:t>
                        </m:r>
                      </m:den>
                    </m:f>
                  </m:oMath>
                </a14:m>
                <a:r>
                  <a:rPr lang="en-US" sz="2400" dirty="0">
                    <a:solidFill>
                      <a:srgbClr val="002060"/>
                    </a:solidFill>
                    <a:ea typeface="Cambria Math" panose="02040503050406030204" pitchFamily="18" charset="0"/>
                  </a:rPr>
                  <a:t> ( </a:t>
                </a:r>
                <a14:m>
                  <m:oMath xmlns:m="http://schemas.openxmlformats.org/officeDocument/2006/math">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00</m:t>
                        </m:r>
                      </m:e>
                    </m:d>
                  </m:oMath>
                </a14:m>
                <a:r>
                  <a:rPr lang="en-US" sz="2400" dirty="0">
                    <a:solidFill>
                      <a:srgbClr val="002060"/>
                    </a:solidFill>
                  </a:rPr>
                  <a:t> +</a:t>
                </a:r>
                <a14:m>
                  <m:oMath xmlns:m="http://schemas.openxmlformats.org/officeDocument/2006/math">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0</m:t>
                        </m:r>
                        <m:r>
                          <a:rPr lang="en-US" sz="2400" i="1">
                            <a:solidFill>
                              <a:srgbClr val="002060"/>
                            </a:solidFill>
                            <a:latin typeface="Cambria Math" panose="02040503050406030204" pitchFamily="18" charset="0"/>
                            <a:ea typeface="Cambria Math" panose="02040503050406030204" pitchFamily="18" charset="0"/>
                          </a:rPr>
                          <m:t>1</m:t>
                        </m:r>
                      </m:e>
                    </m:d>
                    <m:r>
                      <a:rPr lang="en-US" sz="2400" b="0" i="1" smtClean="0">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1</m:t>
                        </m:r>
                        <m:r>
                          <a:rPr lang="en-US" sz="2400" b="0" i="1" smtClean="0">
                            <a:solidFill>
                              <a:srgbClr val="002060"/>
                            </a:solidFill>
                            <a:latin typeface="Cambria Math" panose="02040503050406030204" pitchFamily="18" charset="0"/>
                            <a:ea typeface="Cambria Math" panose="02040503050406030204" pitchFamily="18" charset="0"/>
                          </a:rPr>
                          <m:t>0</m:t>
                        </m:r>
                      </m:e>
                    </m:d>
                    <m:r>
                      <a:rPr lang="en-US" sz="2400" b="0" i="1" smtClean="0">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1</m:t>
                        </m:r>
                        <m:r>
                          <a:rPr lang="en-US" sz="2400" b="0" i="1" smtClean="0">
                            <a:solidFill>
                              <a:srgbClr val="002060"/>
                            </a:solidFill>
                            <a:latin typeface="Cambria Math" panose="02040503050406030204" pitchFamily="18" charset="0"/>
                            <a:ea typeface="Cambria Math" panose="02040503050406030204" pitchFamily="18" charset="0"/>
                          </a:rPr>
                          <m:t>1</m:t>
                        </m:r>
                      </m:e>
                    </m:d>
                  </m:oMath>
                </a14:m>
                <a:r>
                  <a:rPr lang="en-US" sz="2400" dirty="0">
                    <a:solidFill>
                      <a:srgbClr val="002060"/>
                    </a:solidFill>
                  </a:rPr>
                  <a:t> )</a:t>
                </a:r>
              </a:p>
              <a:p>
                <a:pPr lvl="0"/>
                <a:r>
                  <a:rPr lang="en-US" sz="2400" dirty="0">
                    <a:solidFill>
                      <a:srgbClr val="002060"/>
                    </a:solidFill>
                  </a:rPr>
                  <a:t>            = </a:t>
                </a:r>
                <a14:m>
                  <m:oMath xmlns:m="http://schemas.openxmlformats.org/officeDocument/2006/math">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smtClean="0">
                                <a:solidFill>
                                  <a:srgbClr val="002060"/>
                                </a:solidFill>
                                <a:latin typeface="Cambria Math" panose="02040503050406030204" pitchFamily="18" charset="0"/>
                              </a:rPr>
                            </m:ctrlPr>
                          </m:radPr>
                          <m:deg/>
                          <m:e>
                            <m:r>
                              <a:rPr lang="en-US" sz="2400" b="0" i="1" smtClean="0">
                                <a:solidFill>
                                  <a:srgbClr val="002060"/>
                                </a:solidFill>
                                <a:latin typeface="Cambria Math" panose="02040503050406030204" pitchFamily="18" charset="0"/>
                              </a:rPr>
                              <m:t>2</m:t>
                            </m:r>
                          </m:e>
                        </m:rad>
                      </m:den>
                    </m:f>
                    <m:r>
                      <a:rPr lang="en-US" sz="2400" b="0" i="1" smtClean="0">
                        <a:solidFill>
                          <a:srgbClr val="002060"/>
                        </a:solidFill>
                        <a:latin typeface="Cambria Math" panose="02040503050406030204" pitchFamily="18" charset="0"/>
                      </a:rPr>
                      <m:t> </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0</m:t>
                        </m:r>
                      </m:e>
                    </m:d>
                    <m:r>
                      <a:rPr lang="en-US" sz="2400" i="1">
                        <a:solidFill>
                          <a:srgbClr val="002060"/>
                        </a:solidFill>
                        <a:latin typeface="Cambria Math" panose="02040503050406030204" pitchFamily="18" charset="0"/>
                        <a:ea typeface="Cambria Math" panose="02040503050406030204" pitchFamily="18" charset="0"/>
                      </a:rPr>
                      <m:t>⊗</m:t>
                    </m:r>
                    <m:r>
                      <a:rPr lang="en-US" sz="2400" b="0" i="1" smtClean="0">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0</m:t>
                        </m:r>
                      </m:e>
                    </m:d>
                    <m:r>
                      <a:rPr lang="en-US" sz="2400" b="0" i="1" smtClean="0">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1</m:t>
                        </m:r>
                      </m:e>
                    </m:d>
                    <m:r>
                      <a:rPr lang="en-US" sz="2400" b="0" i="1" smtClean="0">
                        <a:solidFill>
                          <a:srgbClr val="002060"/>
                        </a:solidFill>
                        <a:latin typeface="Cambria Math" panose="02040503050406030204" pitchFamily="18" charset="0"/>
                        <a:ea typeface="Cambria Math" panose="02040503050406030204" pitchFamily="18" charset="0"/>
                      </a:rPr>
                      <m:t>)</m:t>
                    </m:r>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 </a:t>
                </a:r>
                <a14:m>
                  <m:oMath xmlns:m="http://schemas.openxmlformats.org/officeDocument/2006/math">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i="1">
                        <a:solidFill>
                          <a:srgbClr val="002060"/>
                        </a:solidFill>
                        <a:latin typeface="Cambria Math" panose="02040503050406030204" pitchFamily="18" charset="0"/>
                      </a:rPr>
                      <m:t> </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1</m:t>
                        </m:r>
                      </m:e>
                    </m:d>
                    <m:r>
                      <a:rPr lang="en-US" sz="2400" i="1">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0</m:t>
                        </m:r>
                      </m:e>
                    </m:d>
                    <m:r>
                      <a:rPr lang="en-US" sz="2400" i="1">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1</m:t>
                        </m:r>
                      </m:e>
                    </m:d>
                    <m:r>
                      <a:rPr lang="en-US" sz="2400" i="1">
                        <a:solidFill>
                          <a:srgbClr val="002060"/>
                        </a:solidFill>
                        <a:latin typeface="Cambria Math" panose="02040503050406030204" pitchFamily="18" charset="0"/>
                        <a:ea typeface="Cambria Math" panose="02040503050406030204" pitchFamily="18" charset="0"/>
                      </a:rPr>
                      <m:t>)</m:t>
                    </m:r>
                  </m:oMath>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7" name="TextBox 6">
                <a:extLst>
                  <a:ext uri="{FF2B5EF4-FFF2-40B4-BE49-F238E27FC236}">
                    <a16:creationId xmlns:a16="http://schemas.microsoft.com/office/drawing/2014/main" id="{AB2066B3-5AB3-85CE-082E-F32CC65A988B}"/>
                  </a:ext>
                </a:extLst>
              </p:cNvPr>
              <p:cNvSpPr txBox="1">
                <a:spLocks noRot="1" noChangeAspect="1" noMove="1" noResize="1" noEditPoints="1" noAdjustHandles="1" noChangeArrowheads="1" noChangeShapeType="1" noTextEdit="1"/>
              </p:cNvSpPr>
              <p:nvPr/>
            </p:nvSpPr>
            <p:spPr>
              <a:xfrm>
                <a:off x="179069" y="5012479"/>
                <a:ext cx="7738533" cy="1065613"/>
              </a:xfrm>
              <a:prstGeom prst="rect">
                <a:avLst/>
              </a:prstGeom>
              <a:blipFill>
                <a:blip r:embed="rId4"/>
                <a:stretch>
                  <a:fillRect b="-7059"/>
                </a:stretch>
              </a:blipFill>
            </p:spPr>
            <p:txBody>
              <a:bodyPr/>
              <a:lstStyle/>
              <a:p>
                <a:r>
                  <a:rPr lang="en-US">
                    <a:noFill/>
                  </a:rPr>
                  <a:t> </a:t>
                </a:r>
              </a:p>
            </p:txBody>
          </p:sp>
        </mc:Fallback>
      </mc:AlternateContent>
      <p:sp>
        <p:nvSpPr>
          <p:cNvPr id="8" name="Frame 7">
            <a:extLst>
              <a:ext uri="{FF2B5EF4-FFF2-40B4-BE49-F238E27FC236}">
                <a16:creationId xmlns:a16="http://schemas.microsoft.com/office/drawing/2014/main" id="{42193893-B6CC-99FC-C8C0-8CA94DF8D3BA}"/>
              </a:ext>
            </a:extLst>
          </p:cNvPr>
          <p:cNvSpPr/>
          <p:nvPr/>
        </p:nvSpPr>
        <p:spPr>
          <a:xfrm>
            <a:off x="2431202" y="5447733"/>
            <a:ext cx="1280160" cy="687815"/>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Frame 8">
            <a:extLst>
              <a:ext uri="{FF2B5EF4-FFF2-40B4-BE49-F238E27FC236}">
                <a16:creationId xmlns:a16="http://schemas.microsoft.com/office/drawing/2014/main" id="{D0050175-8989-605E-308D-968C8D6BD532}"/>
              </a:ext>
            </a:extLst>
          </p:cNvPr>
          <p:cNvSpPr/>
          <p:nvPr/>
        </p:nvSpPr>
        <p:spPr>
          <a:xfrm>
            <a:off x="5323415" y="5441238"/>
            <a:ext cx="1280160" cy="687815"/>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2F24C57-FB1B-9DD0-8EF7-9B6BC32E034A}"/>
                  </a:ext>
                </a:extLst>
              </p:cNvPr>
              <p:cNvSpPr txBox="1"/>
              <p:nvPr/>
            </p:nvSpPr>
            <p:spPr>
              <a:xfrm>
                <a:off x="2562200" y="6230379"/>
                <a:ext cx="1031781"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sz="20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m:t>
                      </m:r>
                      <m:r>
                        <a:rPr kumimoji="0" lang="en-US" sz="20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𝜑</m:t>
                      </m:r>
                      <m:r>
                        <a:rPr kumimoji="0" lang="en-US" sz="2000" b="0" i="1" u="none" strike="noStrike" kern="1200" cap="none" spc="0" normalizeH="0" baseline="-25000" noProof="0" smtClean="0">
                          <a:ln>
                            <a:noFill/>
                          </a:ln>
                          <a:solidFill>
                            <a:srgbClr val="002060"/>
                          </a:solidFill>
                          <a:effectLst/>
                          <a:uLnTx/>
                          <a:uFillTx/>
                          <a:latin typeface="Cambria Math" panose="02040503050406030204" pitchFamily="18" charset="0"/>
                          <a:ea typeface="Cambria Math" panose="02040503050406030204" pitchFamily="18" charset="0"/>
                        </a:rPr>
                        <m:t>1</m:t>
                      </m:r>
                      <m:r>
                        <a:rPr kumimoji="0" lang="en-US" sz="2000" b="0" i="1" u="none" strike="noStrike" kern="1200" cap="none" spc="0" normalizeH="0" noProof="0" smtClean="0">
                          <a:ln>
                            <a:noFill/>
                          </a:ln>
                          <a:solidFill>
                            <a:srgbClr val="002060"/>
                          </a:solidFill>
                          <a:effectLst/>
                          <a:uLnTx/>
                          <a:uFillTx/>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12" name="TextBox 11">
                <a:extLst>
                  <a:ext uri="{FF2B5EF4-FFF2-40B4-BE49-F238E27FC236}">
                    <a16:creationId xmlns:a16="http://schemas.microsoft.com/office/drawing/2014/main" id="{92F24C57-FB1B-9DD0-8EF7-9B6BC32E034A}"/>
                  </a:ext>
                </a:extLst>
              </p:cNvPr>
              <p:cNvSpPr txBox="1">
                <a:spLocks noRot="1" noChangeAspect="1" noMove="1" noResize="1" noEditPoints="1" noAdjustHandles="1" noChangeArrowheads="1" noChangeShapeType="1" noTextEdit="1"/>
              </p:cNvSpPr>
              <p:nvPr/>
            </p:nvSpPr>
            <p:spPr>
              <a:xfrm>
                <a:off x="2562200" y="6230379"/>
                <a:ext cx="1031781" cy="400110"/>
              </a:xfrm>
              <a:prstGeom prst="rect">
                <a:avLst/>
              </a:prstGeom>
              <a:blipFill>
                <a:blip r:embed="rId5"/>
                <a:stretch>
                  <a:fillRect b="-12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60F1E9B-E37C-D130-3C3C-21586B3E01D6}"/>
                  </a:ext>
                </a:extLst>
              </p:cNvPr>
              <p:cNvSpPr txBox="1"/>
              <p:nvPr/>
            </p:nvSpPr>
            <p:spPr>
              <a:xfrm>
                <a:off x="5447604" y="6230379"/>
                <a:ext cx="1031781"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sz="20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m:t>
                      </m:r>
                      <m:r>
                        <a:rPr kumimoji="0" lang="en-US" sz="20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𝜑</m:t>
                      </m:r>
                      <m:r>
                        <a:rPr kumimoji="0" lang="en-US" sz="2000" b="0" i="1" u="none" strike="noStrike" kern="1200" cap="none" spc="0" normalizeH="0" baseline="-25000" noProof="0" smtClean="0">
                          <a:ln>
                            <a:noFill/>
                          </a:ln>
                          <a:solidFill>
                            <a:srgbClr val="002060"/>
                          </a:solidFill>
                          <a:effectLst/>
                          <a:uLnTx/>
                          <a:uFillTx/>
                          <a:latin typeface="Cambria Math" panose="02040503050406030204" pitchFamily="18" charset="0"/>
                          <a:ea typeface="Cambria Math" panose="02040503050406030204" pitchFamily="18" charset="0"/>
                        </a:rPr>
                        <m:t>2</m:t>
                      </m:r>
                      <m:r>
                        <a:rPr kumimoji="0" lang="en-US" sz="2000" b="0" i="1" u="none" strike="noStrike" kern="1200" cap="none" spc="0" normalizeH="0" noProof="0" smtClean="0">
                          <a:ln>
                            <a:noFill/>
                          </a:ln>
                          <a:solidFill>
                            <a:srgbClr val="002060"/>
                          </a:solidFill>
                          <a:effectLst/>
                          <a:uLnTx/>
                          <a:uFillTx/>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13" name="TextBox 12">
                <a:extLst>
                  <a:ext uri="{FF2B5EF4-FFF2-40B4-BE49-F238E27FC236}">
                    <a16:creationId xmlns:a16="http://schemas.microsoft.com/office/drawing/2014/main" id="{360F1E9B-E37C-D130-3C3C-21586B3E01D6}"/>
                  </a:ext>
                </a:extLst>
              </p:cNvPr>
              <p:cNvSpPr txBox="1">
                <a:spLocks noRot="1" noChangeAspect="1" noMove="1" noResize="1" noEditPoints="1" noAdjustHandles="1" noChangeArrowheads="1" noChangeShapeType="1" noTextEdit="1"/>
              </p:cNvSpPr>
              <p:nvPr/>
            </p:nvSpPr>
            <p:spPr>
              <a:xfrm>
                <a:off x="5447604" y="6230379"/>
                <a:ext cx="1031781" cy="400110"/>
              </a:xfrm>
              <a:prstGeom prst="rect">
                <a:avLst/>
              </a:prstGeom>
              <a:blipFill>
                <a:blip r:embed="rId6"/>
                <a:stretch>
                  <a:fillRect b="-12121"/>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B38AE72E-2571-B229-0C15-E5C7C8A308BA}"/>
              </a:ext>
            </a:extLst>
          </p:cNvPr>
          <p:cNvSpPr/>
          <p:nvPr/>
        </p:nvSpPr>
        <p:spPr>
          <a:xfrm>
            <a:off x="80211" y="5610424"/>
            <a:ext cx="8653569" cy="6134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3704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7" grpId="0"/>
      <p:bldP spid="8" grpId="0" animBg="1"/>
      <p:bldP spid="9" grpId="0" animBg="1"/>
      <p:bldP spid="12" grpId="0"/>
      <p:bldP spid="13" grpId="0"/>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No Cloning Theorem</a:t>
            </a:r>
          </a:p>
        </p:txBody>
      </p:sp>
      <p:sp>
        <p:nvSpPr>
          <p:cNvPr id="8" name="TextBox 7">
            <a:extLst>
              <a:ext uri="{FF2B5EF4-FFF2-40B4-BE49-F238E27FC236}">
                <a16:creationId xmlns:a16="http://schemas.microsoft.com/office/drawing/2014/main" id="{E71299D1-EA3E-9936-A55F-F07CB3F52807}"/>
              </a:ext>
            </a:extLst>
          </p:cNvPr>
          <p:cNvSpPr txBox="1"/>
          <p:nvPr/>
        </p:nvSpPr>
        <p:spPr>
          <a:xfrm>
            <a:off x="-885" y="6126610"/>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dirty="0">
                <a:ln>
                  <a:noFill/>
                </a:ln>
                <a:solidFill>
                  <a:prstClr val="white"/>
                </a:solidFill>
                <a:effectLst/>
                <a:uLnTx/>
                <a:uFillTx/>
                <a:latin typeface="Calibri"/>
                <a:ea typeface="+mn-ea"/>
                <a:cs typeface="+mn-cs"/>
              </a:rPr>
              <a:t>Quantum</a:t>
            </a:r>
            <a:r>
              <a:rPr kumimoji="0" lang="en-US" sz="2400" i="0" u="none" strike="noStrike" kern="0" cap="none" spc="0" normalizeH="0" noProof="0" dirty="0">
                <a:ln>
                  <a:noFill/>
                </a:ln>
                <a:solidFill>
                  <a:prstClr val="white"/>
                </a:solidFill>
                <a:effectLst/>
                <a:uLnTx/>
                <a:uFillTx/>
                <a:latin typeface="Calibri"/>
                <a:ea typeface="+mn-ea"/>
                <a:cs typeface="+mn-cs"/>
              </a:rPr>
              <a:t> states cannot be cloned (qubits cannot be copied)</a:t>
            </a:r>
            <a:endParaRPr kumimoji="0" lang="en-US" sz="2400" i="0" u="none" strike="noStrike" kern="0" cap="none" spc="0" normalizeH="0" baseline="0" noProof="0" dirty="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3AFF17-06A5-CB86-EE95-B32A08892682}"/>
                  </a:ext>
                </a:extLst>
              </p:cNvPr>
              <p:cNvSpPr txBox="1"/>
              <p:nvPr/>
            </p:nvSpPr>
            <p:spPr>
              <a:xfrm>
                <a:off x="-1" y="1076980"/>
                <a:ext cx="12191117" cy="1200329"/>
              </a:xfrm>
              <a:prstGeom prst="rect">
                <a:avLst/>
              </a:prstGeom>
              <a:noFill/>
            </p:spPr>
            <p:txBody>
              <a:bodyPr wrap="square" rtlCol="0">
                <a:spAutoFit/>
              </a:bodyPr>
              <a:lstStyle/>
              <a:p>
                <a:pPr marL="457200" lvl="0" indent="-457200">
                  <a:buFont typeface="Arial" panose="020B0604020202020204" pitchFamily="34" charset="0"/>
                  <a:buChar char="•"/>
                  <a:defRPr/>
                </a:pPr>
                <a:r>
                  <a:rPr kumimoji="0" lang="en-US" sz="2400" b="0" i="0" u="none" strike="noStrike" kern="1200" cap="none" spc="0" normalizeH="0" baseline="0" noProof="0" dirty="0">
                    <a:ln>
                      <a:noFill/>
                    </a:ln>
                    <a:solidFill>
                      <a:srgbClr val="104210"/>
                    </a:solidFill>
                    <a:effectLst/>
                    <a:uLnTx/>
                    <a:uFillTx/>
                    <a:latin typeface="Calibri" panose="020F0502020204030204" pitchFamily="34" charset="0"/>
                    <a:ea typeface="+mn-ea"/>
                    <a:cs typeface="Calibri" panose="020F0502020204030204" pitchFamily="34" charset="0"/>
                  </a:rPr>
                  <a:t>Let </a:t>
                </a:r>
                <a14:m>
                  <m:oMath xmlns:m="http://schemas.openxmlformats.org/officeDocument/2006/math">
                    <m:d>
                      <m:dPr>
                        <m:begChr m:val="|"/>
                        <m:endChr m:val="⟩"/>
                        <m:ctrlPr>
                          <a:rPr lang="en-US" sz="2400" i="1">
                            <a:solidFill>
                              <a:srgbClr val="104210"/>
                            </a:solidFill>
                            <a:latin typeface="Cambria Math" panose="02040503050406030204" pitchFamily="18" charset="0"/>
                            <a:ea typeface="Cambria Math" panose="02040503050406030204" pitchFamily="18" charset="0"/>
                          </a:rPr>
                        </m:ctrlPr>
                      </m:dPr>
                      <m:e>
                        <m:r>
                          <a:rPr lang="en-US" sz="2400" i="1">
                            <a:solidFill>
                              <a:srgbClr val="104210"/>
                            </a:solidFill>
                            <a:latin typeface="Cambria Math" panose="02040503050406030204" pitchFamily="18" charset="0"/>
                            <a:ea typeface="Cambria Math" panose="02040503050406030204" pitchFamily="18" charset="0"/>
                            <a:cs typeface="Calibri" panose="020F0502020204030204" pitchFamily="34" charset="0"/>
                          </a:rPr>
                          <m:t>𝜓</m:t>
                        </m:r>
                      </m:e>
                    </m:d>
                    <m:r>
                      <a:rPr lang="en-US" sz="2400" b="0" i="1" baseline="-25000" smtClean="0">
                        <a:solidFill>
                          <a:srgbClr val="104210"/>
                        </a:solidFill>
                        <a:latin typeface="Cambria Math" panose="02040503050406030204" pitchFamily="18" charset="0"/>
                        <a:ea typeface="Cambria Math" panose="02040503050406030204" pitchFamily="18" charset="0"/>
                        <a:cs typeface="Calibri" panose="020F0502020204030204" pitchFamily="34" charset="0"/>
                      </a:rPr>
                      <m:t>𝐴</m:t>
                    </m:r>
                    <m:r>
                      <a:rPr lang="en-US" sz="2400" i="1" baseline="-25000">
                        <a:solidFill>
                          <a:srgbClr val="104210"/>
                        </a:solidFill>
                        <a:latin typeface="Cambria Math" panose="02040503050406030204" pitchFamily="18" charset="0"/>
                        <a:ea typeface="Cambria Math" panose="02040503050406030204" pitchFamily="18" charset="0"/>
                        <a:cs typeface="Calibri" panose="020F0502020204030204" pitchFamily="34" charset="0"/>
                      </a:rPr>
                      <m:t> </m:t>
                    </m:r>
                  </m:oMath>
                </a14:m>
                <a:r>
                  <a:rPr kumimoji="0" lang="en-US" sz="2400" b="0" i="0" u="none" strike="noStrike" kern="1200" cap="none" spc="0" normalizeH="0" baseline="0" noProof="0" dirty="0">
                    <a:ln>
                      <a:noFill/>
                    </a:ln>
                    <a:solidFill>
                      <a:srgbClr val="104210"/>
                    </a:solidFill>
                    <a:effectLst/>
                    <a:uLnTx/>
                    <a:uFillTx/>
                    <a:latin typeface="Calibri" panose="020F0502020204030204" pitchFamily="34" charset="0"/>
                    <a:ea typeface="+mn-ea"/>
                    <a:cs typeface="Calibri" panose="020F0502020204030204" pitchFamily="34" charset="0"/>
                  </a:rPr>
                  <a:t>be the</a:t>
                </a:r>
                <a:r>
                  <a:rPr kumimoji="0" lang="en-US" sz="2400" b="0" i="0" u="none" strike="noStrike" kern="1200" cap="none" spc="0" normalizeH="0" noProof="0" dirty="0">
                    <a:ln>
                      <a:noFill/>
                    </a:ln>
                    <a:solidFill>
                      <a:srgbClr val="104210"/>
                    </a:solidFill>
                    <a:effectLst/>
                    <a:uLnTx/>
                    <a:uFillTx/>
                    <a:latin typeface="Calibri" panose="020F0502020204030204" pitchFamily="34" charset="0"/>
                    <a:ea typeface="+mn-ea"/>
                    <a:cs typeface="Calibri" panose="020F0502020204030204" pitchFamily="34" charset="0"/>
                  </a:rPr>
                  <a:t> arbitrary state of a qubit ‘A’, </a:t>
                </a:r>
                <a14:m>
                  <m:oMath xmlns:m="http://schemas.openxmlformats.org/officeDocument/2006/math">
                    <m:d>
                      <m:dPr>
                        <m:begChr m:val="|"/>
                        <m:endChr m:val="⟩"/>
                        <m:ctrlPr>
                          <a:rPr lang="en-US" sz="2400" i="1">
                            <a:solidFill>
                              <a:srgbClr val="104210"/>
                            </a:solidFill>
                            <a:latin typeface="Cambria Math" panose="02040503050406030204" pitchFamily="18" charset="0"/>
                            <a:ea typeface="Cambria Math" panose="02040503050406030204" pitchFamily="18" charset="0"/>
                          </a:rPr>
                        </m:ctrlPr>
                      </m:dPr>
                      <m:e>
                        <m:r>
                          <a:rPr lang="en-US" sz="2400" b="0" i="1" smtClean="0">
                            <a:solidFill>
                              <a:srgbClr val="104210"/>
                            </a:solidFill>
                            <a:latin typeface="Cambria Math" panose="02040503050406030204" pitchFamily="18" charset="0"/>
                            <a:ea typeface="Cambria Math" panose="02040503050406030204" pitchFamily="18" charset="0"/>
                          </a:rPr>
                          <m:t>0</m:t>
                        </m:r>
                      </m:e>
                    </m:d>
                    <m:r>
                      <a:rPr lang="en-US" sz="2400" b="0" i="1" baseline="-25000" smtClean="0">
                        <a:solidFill>
                          <a:srgbClr val="104210"/>
                        </a:solidFill>
                        <a:latin typeface="Cambria Math" panose="02040503050406030204" pitchFamily="18" charset="0"/>
                        <a:ea typeface="Cambria Math" panose="02040503050406030204" pitchFamily="18" charset="0"/>
                        <a:cs typeface="Calibri" panose="020F0502020204030204" pitchFamily="34" charset="0"/>
                      </a:rPr>
                      <m:t>𝐵</m:t>
                    </m:r>
                    <m:r>
                      <a:rPr lang="en-US" sz="2400" b="0" i="1" baseline="-25000" smtClean="0">
                        <a:solidFill>
                          <a:srgbClr val="104210"/>
                        </a:solidFill>
                        <a:latin typeface="Cambria Math" panose="02040503050406030204" pitchFamily="18" charset="0"/>
                        <a:ea typeface="Cambria Math" panose="02040503050406030204" pitchFamily="18" charset="0"/>
                        <a:cs typeface="Calibri" panose="020F0502020204030204" pitchFamily="34" charset="0"/>
                      </a:rPr>
                      <m:t> </m:t>
                    </m:r>
                  </m:oMath>
                </a14:m>
                <a:r>
                  <a:rPr lang="en-US" sz="2400" dirty="0">
                    <a:solidFill>
                      <a:srgbClr val="104210"/>
                    </a:solidFill>
                    <a:latin typeface="Calibri" panose="020F0502020204030204" pitchFamily="34" charset="0"/>
                    <a:cs typeface="Calibri" panose="020F0502020204030204" pitchFamily="34" charset="0"/>
                  </a:rPr>
                  <a:t>be the state of another qubit ‘B’ </a:t>
                </a:r>
              </a:p>
              <a:p>
                <a:pPr marL="457200" lvl="0" indent="-457200">
                  <a:buFont typeface="Arial" panose="020B0604020202020204" pitchFamily="34" charset="0"/>
                  <a:buChar char="•"/>
                  <a:defRPr/>
                </a:pPr>
                <a:endParaRPr kumimoji="0" lang="en-US" sz="2400" b="0" i="0" u="none" strike="noStrike" kern="1200" cap="none" spc="0" normalizeH="0" baseline="0" noProof="0" dirty="0">
                  <a:ln>
                    <a:noFill/>
                  </a:ln>
                  <a:solidFill>
                    <a:srgbClr val="104210"/>
                  </a:solidFill>
                  <a:effectLst/>
                  <a:uLnTx/>
                  <a:uFillTx/>
                  <a:latin typeface="Calibri" panose="020F0502020204030204" pitchFamily="34" charset="0"/>
                  <a:ea typeface="+mn-ea"/>
                  <a:cs typeface="Calibri" panose="020F0502020204030204" pitchFamily="34" charset="0"/>
                </a:endParaRPr>
              </a:p>
              <a:p>
                <a:pPr marL="457200" lvl="0" indent="-457200">
                  <a:buFont typeface="Arial" panose="020B0604020202020204" pitchFamily="34" charset="0"/>
                  <a:buChar char="•"/>
                  <a:defRPr/>
                </a:pPr>
                <a:r>
                  <a:rPr kumimoji="0" lang="en-US" sz="2400" b="0" i="0" u="none" strike="noStrike" kern="1200" cap="none" spc="0" normalizeH="0" baseline="0" noProof="0" dirty="0">
                    <a:ln>
                      <a:noFill/>
                    </a:ln>
                    <a:solidFill>
                      <a:srgbClr val="104210"/>
                    </a:solidFill>
                    <a:effectLst/>
                    <a:uLnTx/>
                    <a:uFillTx/>
                    <a:latin typeface="Calibri" panose="020F0502020204030204" pitchFamily="34" charset="0"/>
                    <a:ea typeface="+mn-ea"/>
                    <a:cs typeface="Calibri" panose="020F0502020204030204" pitchFamily="34" charset="0"/>
                  </a:rPr>
                  <a:t>Is there a Unitary</a:t>
                </a:r>
                <a:r>
                  <a:rPr kumimoji="0" lang="en-US" sz="2400" b="0" i="0" u="none" strike="noStrike" kern="1200" cap="none" spc="0" normalizeH="0" noProof="0" dirty="0">
                    <a:ln>
                      <a:noFill/>
                    </a:ln>
                    <a:solidFill>
                      <a:srgbClr val="104210"/>
                    </a:solidFill>
                    <a:effectLst/>
                    <a:uLnTx/>
                    <a:uFillTx/>
                    <a:latin typeface="Calibri" panose="020F0502020204030204" pitchFamily="34" charset="0"/>
                    <a:ea typeface="+mn-ea"/>
                    <a:cs typeface="Calibri" panose="020F0502020204030204" pitchFamily="34" charset="0"/>
                  </a:rPr>
                  <a:t> </a:t>
                </a:r>
                <a:r>
                  <a:rPr kumimoji="0" lang="en-US" sz="2400" b="0" i="0" u="none" strike="noStrike" kern="1200" cap="none" spc="0" normalizeH="0" noProof="0" dirty="0" err="1">
                    <a:ln>
                      <a:noFill/>
                    </a:ln>
                    <a:solidFill>
                      <a:srgbClr val="104210"/>
                    </a:solidFill>
                    <a:effectLst/>
                    <a:uLnTx/>
                    <a:uFillTx/>
                    <a:latin typeface="Calibri" panose="020F0502020204030204" pitchFamily="34" charset="0"/>
                    <a:ea typeface="+mn-ea"/>
                    <a:cs typeface="Calibri" panose="020F0502020204030204" pitchFamily="34" charset="0"/>
                  </a:rPr>
                  <a:t>U</a:t>
                </a:r>
                <a:r>
                  <a:rPr kumimoji="0" lang="en-US" sz="2400" b="0" i="0" u="none" strike="noStrike" kern="1200" cap="none" spc="0" normalizeH="0" baseline="-25000" noProof="0" dirty="0" err="1">
                    <a:ln>
                      <a:noFill/>
                    </a:ln>
                    <a:solidFill>
                      <a:srgbClr val="104210"/>
                    </a:solidFill>
                    <a:effectLst/>
                    <a:uLnTx/>
                    <a:uFillTx/>
                    <a:latin typeface="Calibri" panose="020F0502020204030204" pitchFamily="34" charset="0"/>
                    <a:ea typeface="+mn-ea"/>
                    <a:cs typeface="Calibri" panose="020F0502020204030204" pitchFamily="34" charset="0"/>
                  </a:rPr>
                  <a:t>clone</a:t>
                </a:r>
                <a:r>
                  <a:rPr kumimoji="0" lang="en-US" sz="2400" b="0" i="0" u="none" strike="noStrike" kern="1200" cap="none" spc="0" normalizeH="0" noProof="0" dirty="0">
                    <a:ln>
                      <a:noFill/>
                    </a:ln>
                    <a:solidFill>
                      <a:srgbClr val="104210"/>
                    </a:solidFill>
                    <a:effectLst/>
                    <a:uLnTx/>
                    <a:uFillTx/>
                    <a:latin typeface="Calibri" panose="020F0502020204030204" pitchFamily="34" charset="0"/>
                    <a:ea typeface="+mn-ea"/>
                    <a:cs typeface="Calibri" panose="020F0502020204030204" pitchFamily="34" charset="0"/>
                  </a:rPr>
                  <a:t> that copies the state of qubit ‘A’ into qubit ‘B’ such that </a:t>
                </a:r>
                <a14:m>
                  <m:oMath xmlns:m="http://schemas.openxmlformats.org/officeDocument/2006/math">
                    <m:d>
                      <m:dPr>
                        <m:begChr m:val="|"/>
                        <m:endChr m:val="⟩"/>
                        <m:ctrlPr>
                          <a:rPr lang="en-US" sz="2400" i="1">
                            <a:solidFill>
                              <a:srgbClr val="104210"/>
                            </a:solidFill>
                            <a:latin typeface="Cambria Math" panose="02040503050406030204" pitchFamily="18" charset="0"/>
                            <a:ea typeface="Cambria Math" panose="02040503050406030204" pitchFamily="18" charset="0"/>
                          </a:rPr>
                        </m:ctrlPr>
                      </m:dPr>
                      <m:e>
                        <m:r>
                          <a:rPr lang="en-US" sz="2400" i="1">
                            <a:solidFill>
                              <a:srgbClr val="104210"/>
                            </a:solidFill>
                            <a:latin typeface="Cambria Math" panose="02040503050406030204" pitchFamily="18" charset="0"/>
                            <a:ea typeface="Cambria Math" panose="02040503050406030204" pitchFamily="18" charset="0"/>
                            <a:cs typeface="Calibri" panose="020F0502020204030204" pitchFamily="34" charset="0"/>
                          </a:rPr>
                          <m:t>𝜓</m:t>
                        </m:r>
                      </m:e>
                    </m:d>
                    <m:r>
                      <a:rPr lang="en-US" sz="2400" i="1" baseline="-25000">
                        <a:solidFill>
                          <a:srgbClr val="104210"/>
                        </a:solidFill>
                        <a:latin typeface="Cambria Math" panose="02040503050406030204" pitchFamily="18" charset="0"/>
                        <a:ea typeface="Cambria Math" panose="02040503050406030204" pitchFamily="18" charset="0"/>
                        <a:cs typeface="Calibri" panose="020F0502020204030204" pitchFamily="34" charset="0"/>
                      </a:rPr>
                      <m:t>𝐴</m:t>
                    </m:r>
                    <m:r>
                      <a:rPr lang="en-US" sz="2400" i="1" baseline="-25000">
                        <a:solidFill>
                          <a:srgbClr val="104210"/>
                        </a:solidFill>
                        <a:latin typeface="Cambria Math" panose="02040503050406030204" pitchFamily="18" charset="0"/>
                        <a:ea typeface="Cambria Math" panose="02040503050406030204" pitchFamily="18" charset="0"/>
                        <a:cs typeface="Calibri" panose="020F0502020204030204" pitchFamily="34" charset="0"/>
                      </a:rPr>
                      <m:t> </m:t>
                    </m:r>
                  </m:oMath>
                </a14:m>
                <a:r>
                  <a:rPr kumimoji="0" lang="en-US" sz="2400" b="0" i="0" u="none" strike="noStrike" kern="1200" cap="none" spc="0" normalizeH="0" noProof="0" dirty="0">
                    <a:ln>
                      <a:noFill/>
                    </a:ln>
                    <a:solidFill>
                      <a:srgbClr val="104210"/>
                    </a:solidFill>
                    <a:effectLst/>
                    <a:uLnTx/>
                    <a:uFillTx/>
                    <a:latin typeface="Calibri" panose="020F0502020204030204" pitchFamily="34" charset="0"/>
                    <a:ea typeface="+mn-ea"/>
                    <a:cs typeface="Calibri" panose="020F0502020204030204" pitchFamily="34" charset="0"/>
                  </a:rPr>
                  <a:t> = </a:t>
                </a:r>
                <a14:m>
                  <m:oMath xmlns:m="http://schemas.openxmlformats.org/officeDocument/2006/math">
                    <m:d>
                      <m:dPr>
                        <m:begChr m:val="|"/>
                        <m:endChr m:val="⟩"/>
                        <m:ctrlPr>
                          <a:rPr lang="en-US" sz="2400" i="1">
                            <a:solidFill>
                              <a:srgbClr val="104210"/>
                            </a:solidFill>
                            <a:latin typeface="Cambria Math" panose="02040503050406030204" pitchFamily="18" charset="0"/>
                            <a:ea typeface="Cambria Math" panose="02040503050406030204" pitchFamily="18" charset="0"/>
                          </a:rPr>
                        </m:ctrlPr>
                      </m:dPr>
                      <m:e>
                        <m:r>
                          <a:rPr lang="en-US" sz="2400" i="1">
                            <a:solidFill>
                              <a:srgbClr val="104210"/>
                            </a:solidFill>
                            <a:latin typeface="Cambria Math" panose="02040503050406030204" pitchFamily="18" charset="0"/>
                            <a:ea typeface="Cambria Math" panose="02040503050406030204" pitchFamily="18" charset="0"/>
                            <a:cs typeface="Calibri" panose="020F0502020204030204" pitchFamily="34" charset="0"/>
                          </a:rPr>
                          <m:t>𝜓</m:t>
                        </m:r>
                      </m:e>
                    </m:d>
                    <m:r>
                      <a:rPr lang="en-US" sz="2400" b="0" i="1" baseline="-25000" smtClean="0">
                        <a:solidFill>
                          <a:srgbClr val="104210"/>
                        </a:solidFill>
                        <a:latin typeface="Cambria Math" panose="02040503050406030204" pitchFamily="18" charset="0"/>
                        <a:ea typeface="Cambria Math" panose="02040503050406030204" pitchFamily="18" charset="0"/>
                        <a:cs typeface="Calibri" panose="020F0502020204030204" pitchFamily="34" charset="0"/>
                      </a:rPr>
                      <m:t>𝐵</m:t>
                    </m:r>
                  </m:oMath>
                </a14:m>
                <a:r>
                  <a:rPr kumimoji="0" lang="en-US" sz="2400" b="0" i="0" u="none" strike="noStrike" kern="1200" cap="none" spc="0" normalizeH="0" noProof="0" dirty="0">
                    <a:ln>
                      <a:noFill/>
                    </a:ln>
                    <a:solidFill>
                      <a:srgbClr val="104210"/>
                    </a:solidFill>
                    <a:effectLst/>
                    <a:uLnTx/>
                    <a:uFillTx/>
                    <a:latin typeface="Calibri" panose="020F0502020204030204" pitchFamily="34" charset="0"/>
                    <a:ea typeface="+mn-ea"/>
                    <a:cs typeface="Calibri" panose="020F0502020204030204" pitchFamily="34" charset="0"/>
                  </a:rPr>
                  <a:t>?</a:t>
                </a:r>
                <a:endParaRPr kumimoji="0" lang="en-US" sz="2400" b="0" i="0" u="none" strike="noStrike" kern="1200" cap="none" spc="0" normalizeH="0" baseline="0" noProof="0" dirty="0">
                  <a:ln>
                    <a:noFill/>
                  </a:ln>
                  <a:solidFill>
                    <a:srgbClr val="104210"/>
                  </a:solidFill>
                  <a:effectLst/>
                  <a:uLnTx/>
                  <a:uFillTx/>
                  <a:latin typeface="Calibri" panose="020F0502020204030204" pitchFamily="34" charset="0"/>
                  <a:ea typeface="+mn-ea"/>
                  <a:cs typeface="Calibri" panose="020F0502020204030204" pitchFamily="34" charset="0"/>
                </a:endParaRPr>
              </a:p>
            </p:txBody>
          </p:sp>
        </mc:Choice>
        <mc:Fallback xmlns="">
          <p:sp>
            <p:nvSpPr>
              <p:cNvPr id="5" name="TextBox 4">
                <a:extLst>
                  <a:ext uri="{FF2B5EF4-FFF2-40B4-BE49-F238E27FC236}">
                    <a16:creationId xmlns:a16="http://schemas.microsoft.com/office/drawing/2014/main" id="{533AFF17-06A5-CB86-EE95-B32A08892682}"/>
                  </a:ext>
                </a:extLst>
              </p:cNvPr>
              <p:cNvSpPr txBox="1">
                <a:spLocks noRot="1" noChangeAspect="1" noMove="1" noResize="1" noEditPoints="1" noAdjustHandles="1" noChangeArrowheads="1" noChangeShapeType="1" noTextEdit="1"/>
              </p:cNvSpPr>
              <p:nvPr/>
            </p:nvSpPr>
            <p:spPr>
              <a:xfrm>
                <a:off x="-1" y="1076980"/>
                <a:ext cx="12191117" cy="1200329"/>
              </a:xfrm>
              <a:prstGeom prst="rect">
                <a:avLst/>
              </a:prstGeom>
              <a:blipFill>
                <a:blip r:embed="rId3"/>
                <a:stretch>
                  <a:fillRect l="-728" t="-2083" b="-11458"/>
                </a:stretch>
              </a:blipFill>
            </p:spPr>
            <p:txBody>
              <a:bodyPr/>
              <a:lstStyle/>
              <a:p>
                <a:r>
                  <a:rPr lang="en-US">
                    <a:noFill/>
                  </a:rPr>
                  <a:t> </a:t>
                </a:r>
              </a:p>
            </p:txBody>
          </p:sp>
        </mc:Fallback>
      </mc:AlternateContent>
      <p:grpSp>
        <p:nvGrpSpPr>
          <p:cNvPr id="19" name="Group 18">
            <a:extLst>
              <a:ext uri="{FF2B5EF4-FFF2-40B4-BE49-F238E27FC236}">
                <a16:creationId xmlns:a16="http://schemas.microsoft.com/office/drawing/2014/main" id="{40A202CD-B598-A44F-852D-B10B09913C6A}"/>
              </a:ext>
            </a:extLst>
          </p:cNvPr>
          <p:cNvGrpSpPr/>
          <p:nvPr/>
        </p:nvGrpSpPr>
        <p:grpSpPr>
          <a:xfrm>
            <a:off x="82062" y="2858502"/>
            <a:ext cx="3317115" cy="1140996"/>
            <a:chOff x="4907031" y="2545848"/>
            <a:chExt cx="3317115" cy="1140996"/>
          </a:xfrm>
        </p:grpSpPr>
        <p:grpSp>
          <p:nvGrpSpPr>
            <p:cNvPr id="54" name="Group 53">
              <a:extLst>
                <a:ext uri="{FF2B5EF4-FFF2-40B4-BE49-F238E27FC236}">
                  <a16:creationId xmlns:a16="http://schemas.microsoft.com/office/drawing/2014/main" id="{E15AB54E-8DCC-5887-488A-1143D38F12EA}"/>
                </a:ext>
              </a:extLst>
            </p:cNvPr>
            <p:cNvGrpSpPr/>
            <p:nvPr/>
          </p:nvGrpSpPr>
          <p:grpSpPr>
            <a:xfrm>
              <a:off x="4907031" y="2545848"/>
              <a:ext cx="2743200" cy="948084"/>
              <a:chOff x="4068358" y="1832189"/>
              <a:chExt cx="2743200" cy="948084"/>
            </a:xfrm>
          </p:grpSpPr>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9FAA3F9A-71B5-6B64-E231-22F1537109AB}"/>
                      </a:ext>
                    </a:extLst>
                  </p:cNvPr>
                  <p:cNvSpPr txBox="1"/>
                  <p:nvPr/>
                </p:nvSpPr>
                <p:spPr>
                  <a:xfrm>
                    <a:off x="4068358" y="1832189"/>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2400" i="1" smtClean="0">
                                  <a:solidFill>
                                    <a:schemeClr val="bg2">
                                      <a:lumMod val="50000"/>
                                    </a:schemeClr>
                                  </a:solidFill>
                                  <a:latin typeface="Cambria Math" panose="02040503050406030204" pitchFamily="18" charset="0"/>
                                  <a:ea typeface="Cambria Math" panose="02040503050406030204" pitchFamily="18" charset="0"/>
                                </a:rPr>
                              </m:ctrlPr>
                            </m:dPr>
                            <m:e>
                              <m:r>
                                <a:rPr lang="en-US" sz="2400" i="1">
                                  <a:solidFill>
                                    <a:schemeClr val="bg2">
                                      <a:lumMod val="50000"/>
                                    </a:schemeClr>
                                  </a:solidFill>
                                  <a:latin typeface="Cambria Math" panose="02040503050406030204" pitchFamily="18" charset="0"/>
                                  <a:ea typeface="Cambria Math" panose="02040503050406030204" pitchFamily="18" charset="0"/>
                                  <a:cs typeface="Calibri" panose="020F0502020204030204" pitchFamily="34" charset="0"/>
                                </a:rPr>
                                <m:t>𝜓</m:t>
                              </m:r>
                            </m:e>
                          </m:d>
                          <m:r>
                            <a:rPr lang="en-US" sz="2400" i="1" baseline="-25000">
                              <a:solidFill>
                                <a:schemeClr val="bg2">
                                  <a:lumMod val="50000"/>
                                </a:schemeClr>
                              </a:solidFill>
                              <a:latin typeface="Cambria Math" panose="02040503050406030204" pitchFamily="18" charset="0"/>
                              <a:ea typeface="Cambria Math" panose="02040503050406030204" pitchFamily="18" charset="0"/>
                              <a:cs typeface="Calibri" panose="020F0502020204030204" pitchFamily="34" charset="0"/>
                            </a:rPr>
                            <m:t>𝐴</m:t>
                          </m:r>
                        </m:oMath>
                      </m:oMathPara>
                    </a14:m>
                    <a:endParaRPr kumimoji="0" lang="en-US" sz="2400" b="0" i="0" u="none" strike="noStrike" kern="0" cap="none" spc="0" normalizeH="0" baseline="0" noProof="0" dirty="0">
                      <a:ln>
                        <a:noFill/>
                      </a:ln>
                      <a:solidFill>
                        <a:schemeClr val="bg2">
                          <a:lumMod val="50000"/>
                        </a:schemeClr>
                      </a:solidFill>
                      <a:effectLst/>
                      <a:uLnTx/>
                      <a:uFillTx/>
                      <a:latin typeface="Helvetica" pitchFamily="2" charset="0"/>
                      <a:ea typeface="+mn-ea"/>
                      <a:cs typeface="+mn-cs"/>
                    </a:endParaRPr>
                  </a:p>
                </p:txBody>
              </p:sp>
            </mc:Choice>
            <mc:Fallback xmlns="">
              <p:sp>
                <p:nvSpPr>
                  <p:cNvPr id="55" name="TextBox 54">
                    <a:extLst>
                      <a:ext uri="{FF2B5EF4-FFF2-40B4-BE49-F238E27FC236}">
                        <a16:creationId xmlns:a16="http://schemas.microsoft.com/office/drawing/2014/main" id="{9FAA3F9A-71B5-6B64-E231-22F1537109AB}"/>
                      </a:ext>
                    </a:extLst>
                  </p:cNvPr>
                  <p:cNvSpPr txBox="1">
                    <a:spLocks noRot="1" noChangeAspect="1" noMove="1" noResize="1" noEditPoints="1" noAdjustHandles="1" noChangeArrowheads="1" noChangeShapeType="1" noTextEdit="1"/>
                  </p:cNvSpPr>
                  <p:nvPr/>
                </p:nvSpPr>
                <p:spPr>
                  <a:xfrm>
                    <a:off x="4068358" y="1832189"/>
                    <a:ext cx="553075" cy="461665"/>
                  </a:xfrm>
                  <a:prstGeom prst="rect">
                    <a:avLst/>
                  </a:prstGeom>
                  <a:blipFill>
                    <a:blip r:embed="rId4"/>
                    <a:stretch>
                      <a:fillRect r="-29545" b="-13514"/>
                    </a:stretch>
                  </a:blipFill>
                </p:spPr>
                <p:txBody>
                  <a:bodyPr/>
                  <a:lstStyle/>
                  <a:p>
                    <a:r>
                      <a:rPr lang="en-US">
                        <a:noFill/>
                      </a:rPr>
                      <a:t> </a:t>
                    </a:r>
                  </a:p>
                </p:txBody>
              </p:sp>
            </mc:Fallback>
          </mc:AlternateContent>
          <p:cxnSp>
            <p:nvCxnSpPr>
              <p:cNvPr id="58" name="Straight Connector 57">
                <a:extLst>
                  <a:ext uri="{FF2B5EF4-FFF2-40B4-BE49-F238E27FC236}">
                    <a16:creationId xmlns:a16="http://schemas.microsoft.com/office/drawing/2014/main" id="{4AD2D506-3AE1-0D4B-894A-895A30E93550}"/>
                  </a:ext>
                </a:extLst>
              </p:cNvPr>
              <p:cNvCxnSpPr>
                <a:cxnSpLocks/>
              </p:cNvCxnSpPr>
              <p:nvPr/>
            </p:nvCxnSpPr>
            <p:spPr>
              <a:xfrm>
                <a:off x="4897971" y="2063023"/>
                <a:ext cx="1913587" cy="0"/>
              </a:xfrm>
              <a:prstGeom prst="line">
                <a:avLst/>
              </a:prstGeom>
              <a:noFill/>
              <a:ln w="25400" cap="flat" cmpd="sng" algn="ctr">
                <a:solidFill>
                  <a:sysClr val="windowText" lastClr="000000"/>
                </a:solidFill>
                <a:prstDash val="solid"/>
                <a:miter lim="800000"/>
              </a:ln>
              <a:effectLst/>
            </p:spPr>
          </p:cxnSp>
          <p:cxnSp>
            <p:nvCxnSpPr>
              <p:cNvPr id="59" name="Straight Connector 58">
                <a:extLst>
                  <a:ext uri="{FF2B5EF4-FFF2-40B4-BE49-F238E27FC236}">
                    <a16:creationId xmlns:a16="http://schemas.microsoft.com/office/drawing/2014/main" id="{539E81C6-202D-FAB4-6B60-15BB7781F171}"/>
                  </a:ext>
                </a:extLst>
              </p:cNvPr>
              <p:cNvCxnSpPr>
                <a:cxnSpLocks/>
              </p:cNvCxnSpPr>
              <p:nvPr/>
            </p:nvCxnSpPr>
            <p:spPr>
              <a:xfrm>
                <a:off x="4897971" y="2780273"/>
                <a:ext cx="1913587" cy="0"/>
              </a:xfrm>
              <a:prstGeom prst="line">
                <a:avLst/>
              </a:prstGeom>
              <a:noFill/>
              <a:ln w="25400" cap="flat" cmpd="sng" algn="ctr">
                <a:solidFill>
                  <a:sysClr val="windowText" lastClr="000000"/>
                </a:solidFill>
                <a:prstDash val="solid"/>
                <a:miter lim="800000"/>
              </a:ln>
              <a:effectLst/>
            </p:spPr>
          </p:cxnSp>
        </p:grpSp>
        <p:sp>
          <p:nvSpPr>
            <p:cNvPr id="63" name="Rectangle 62">
              <a:extLst>
                <a:ext uri="{FF2B5EF4-FFF2-40B4-BE49-F238E27FC236}">
                  <a16:creationId xmlns:a16="http://schemas.microsoft.com/office/drawing/2014/main" id="{1E2D8FE8-E4AB-E241-1C6E-3C964313871B}"/>
                </a:ext>
              </a:extLst>
            </p:cNvPr>
            <p:cNvSpPr/>
            <p:nvPr/>
          </p:nvSpPr>
          <p:spPr>
            <a:xfrm>
              <a:off x="6036738" y="2580820"/>
              <a:ext cx="973662" cy="1106024"/>
            </a:xfrm>
            <a:prstGeom prst="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prstClr val="black"/>
                  </a:solidFill>
                  <a:effectLst/>
                  <a:uLnTx/>
                  <a:uFillTx/>
                  <a:latin typeface="Helvetica" pitchFamily="2" charset="0"/>
                  <a:ea typeface="+mn-ea"/>
                  <a:cs typeface="+mn-cs"/>
                </a:rPr>
                <a:t>U</a:t>
              </a:r>
              <a:r>
                <a:rPr kumimoji="0" lang="en-US" sz="2000" b="0" i="0" u="none" strike="noStrike" kern="0" cap="none" spc="0" normalizeH="0" baseline="-25000" noProof="0" dirty="0" err="1">
                  <a:ln>
                    <a:noFill/>
                  </a:ln>
                  <a:solidFill>
                    <a:prstClr val="black"/>
                  </a:solidFill>
                  <a:effectLst/>
                  <a:uLnTx/>
                  <a:uFillTx/>
                  <a:latin typeface="Helvetica" pitchFamily="2" charset="0"/>
                  <a:ea typeface="+mn-ea"/>
                  <a:cs typeface="+mn-cs"/>
                </a:rPr>
                <a:t>clone</a:t>
              </a:r>
              <a:endParaRPr kumimoji="0" lang="en-US" sz="2000" b="0" i="0" u="none" strike="noStrike" kern="0" cap="none" spc="0" normalizeH="0" baseline="-25000" noProof="0" dirty="0">
                <a:ln>
                  <a:noFill/>
                </a:ln>
                <a:solidFill>
                  <a:prstClr val="black"/>
                </a:solidFill>
                <a:effectLst/>
                <a:uLnTx/>
                <a:uFillTx/>
                <a:latin typeface="Helvetica" pitchFamily="2" charset="0"/>
                <a:ea typeface="+mn-ea"/>
                <a:cs typeface="+mn-cs"/>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8CE36F3-6801-D8A2-49A1-29847359F1F0}"/>
                    </a:ext>
                  </a:extLst>
                </p:cNvPr>
                <p:cNvSpPr txBox="1"/>
                <p:nvPr/>
              </p:nvSpPr>
              <p:spPr>
                <a:xfrm>
                  <a:off x="4907031" y="3198167"/>
                  <a:ext cx="76357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i="1" smtClean="0">
                                <a:solidFill>
                                  <a:srgbClr val="104210"/>
                                </a:solidFill>
                                <a:latin typeface="Cambria Math" panose="02040503050406030204" pitchFamily="18" charset="0"/>
                                <a:ea typeface="Cambria Math" panose="02040503050406030204" pitchFamily="18" charset="0"/>
                              </a:rPr>
                            </m:ctrlPr>
                          </m:dPr>
                          <m:e>
                            <m:r>
                              <a:rPr lang="en-US" sz="2400" b="0" i="1" smtClean="0">
                                <a:solidFill>
                                  <a:srgbClr val="104210"/>
                                </a:solidFill>
                                <a:latin typeface="Cambria Math" panose="02040503050406030204" pitchFamily="18" charset="0"/>
                                <a:ea typeface="Cambria Math" panose="02040503050406030204" pitchFamily="18" charset="0"/>
                              </a:rPr>
                              <m:t>0</m:t>
                            </m:r>
                          </m:e>
                        </m:d>
                        <m:r>
                          <a:rPr lang="en-US" sz="2400" b="0" i="1" baseline="-25000" smtClean="0">
                            <a:solidFill>
                              <a:srgbClr val="104210"/>
                            </a:solidFill>
                            <a:latin typeface="Cambria Math" panose="02040503050406030204" pitchFamily="18" charset="0"/>
                            <a:ea typeface="Cambria Math" panose="02040503050406030204" pitchFamily="18" charset="0"/>
                            <a:cs typeface="Calibri" panose="020F0502020204030204" pitchFamily="34" charset="0"/>
                          </a:rPr>
                          <m:t>𝐵</m:t>
                        </m:r>
                        <m:r>
                          <a:rPr lang="en-US" sz="2400" b="0" i="1" baseline="-25000" smtClean="0">
                            <a:solidFill>
                              <a:srgbClr val="104210"/>
                            </a:solidFill>
                            <a:latin typeface="Cambria Math" panose="02040503050406030204" pitchFamily="18" charset="0"/>
                            <a:ea typeface="Cambria Math" panose="02040503050406030204" pitchFamily="18" charset="0"/>
                            <a:cs typeface="Calibri" panose="020F0502020204030204" pitchFamily="34" charset="0"/>
                          </a:rPr>
                          <m:t> </m:t>
                        </m:r>
                      </m:oMath>
                    </m:oMathPara>
                  </a14:m>
                  <a:endParaRPr lang="en-US" sz="2400" dirty="0"/>
                </a:p>
              </p:txBody>
            </p:sp>
          </mc:Choice>
          <mc:Fallback xmlns="">
            <p:sp>
              <p:nvSpPr>
                <p:cNvPr id="14" name="TextBox 13">
                  <a:extLst>
                    <a:ext uri="{FF2B5EF4-FFF2-40B4-BE49-F238E27FC236}">
                      <a16:creationId xmlns:a16="http://schemas.microsoft.com/office/drawing/2014/main" id="{A8CE36F3-6801-D8A2-49A1-29847359F1F0}"/>
                    </a:ext>
                  </a:extLst>
                </p:cNvPr>
                <p:cNvSpPr txBox="1">
                  <a:spLocks noRot="1" noChangeAspect="1" noMove="1" noResize="1" noEditPoints="1" noAdjustHandles="1" noChangeArrowheads="1" noChangeShapeType="1" noTextEdit="1"/>
                </p:cNvSpPr>
                <p:nvPr/>
              </p:nvSpPr>
              <p:spPr>
                <a:xfrm>
                  <a:off x="4907031" y="3198167"/>
                  <a:ext cx="763570" cy="461665"/>
                </a:xfrm>
                <a:prstGeom prst="rect">
                  <a:avLst/>
                </a:prstGeom>
                <a:blipFill>
                  <a:blip r:embed="rId5"/>
                  <a:stretch>
                    <a:fillRect b="-324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9523A5E-657C-A79B-DAF9-C6FF3EEB170D}"/>
                    </a:ext>
                  </a:extLst>
                </p:cNvPr>
                <p:cNvSpPr txBox="1"/>
                <p:nvPr/>
              </p:nvSpPr>
              <p:spPr>
                <a:xfrm>
                  <a:off x="7671071" y="2545848"/>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2400" i="1" smtClean="0">
                                <a:solidFill>
                                  <a:schemeClr val="bg2">
                                    <a:lumMod val="50000"/>
                                  </a:schemeClr>
                                </a:solidFill>
                                <a:latin typeface="Cambria Math" panose="02040503050406030204" pitchFamily="18" charset="0"/>
                                <a:ea typeface="Cambria Math" panose="02040503050406030204" pitchFamily="18" charset="0"/>
                              </a:rPr>
                            </m:ctrlPr>
                          </m:dPr>
                          <m:e>
                            <m:r>
                              <a:rPr lang="en-US" sz="2400" i="1">
                                <a:solidFill>
                                  <a:schemeClr val="bg2">
                                    <a:lumMod val="50000"/>
                                  </a:schemeClr>
                                </a:solidFill>
                                <a:latin typeface="Cambria Math" panose="02040503050406030204" pitchFamily="18" charset="0"/>
                                <a:ea typeface="Cambria Math" panose="02040503050406030204" pitchFamily="18" charset="0"/>
                                <a:cs typeface="Calibri" panose="020F0502020204030204" pitchFamily="34" charset="0"/>
                              </a:rPr>
                              <m:t>𝜓</m:t>
                            </m:r>
                          </m:e>
                        </m:d>
                        <m:r>
                          <a:rPr lang="en-US" sz="2400" i="1" baseline="-25000" smtClean="0">
                            <a:solidFill>
                              <a:schemeClr val="bg2">
                                <a:lumMod val="50000"/>
                              </a:schemeClr>
                            </a:solidFill>
                            <a:latin typeface="Cambria Math" panose="02040503050406030204" pitchFamily="18" charset="0"/>
                            <a:ea typeface="Cambria Math" panose="02040503050406030204" pitchFamily="18" charset="0"/>
                            <a:cs typeface="Calibri" panose="020F0502020204030204" pitchFamily="34" charset="0"/>
                          </a:rPr>
                          <m:t>𝐴</m:t>
                        </m:r>
                      </m:oMath>
                    </m:oMathPara>
                  </a14:m>
                  <a:endParaRPr kumimoji="0" lang="en-US" sz="2400" b="0" i="0" u="none" strike="noStrike" kern="0" cap="none" spc="0" normalizeH="0" baseline="0" noProof="0" dirty="0">
                    <a:ln>
                      <a:noFill/>
                    </a:ln>
                    <a:solidFill>
                      <a:schemeClr val="bg2">
                        <a:lumMod val="50000"/>
                      </a:schemeClr>
                    </a:solidFill>
                    <a:effectLst/>
                    <a:uLnTx/>
                    <a:uFillTx/>
                    <a:latin typeface="Helvetica" pitchFamily="2" charset="0"/>
                    <a:ea typeface="+mn-ea"/>
                    <a:cs typeface="+mn-cs"/>
                  </a:endParaRPr>
                </a:p>
              </p:txBody>
            </p:sp>
          </mc:Choice>
          <mc:Fallback xmlns="">
            <p:sp>
              <p:nvSpPr>
                <p:cNvPr id="16" name="TextBox 15">
                  <a:extLst>
                    <a:ext uri="{FF2B5EF4-FFF2-40B4-BE49-F238E27FC236}">
                      <a16:creationId xmlns:a16="http://schemas.microsoft.com/office/drawing/2014/main" id="{E9523A5E-657C-A79B-DAF9-C6FF3EEB170D}"/>
                    </a:ext>
                  </a:extLst>
                </p:cNvPr>
                <p:cNvSpPr txBox="1">
                  <a:spLocks noRot="1" noChangeAspect="1" noMove="1" noResize="1" noEditPoints="1" noAdjustHandles="1" noChangeArrowheads="1" noChangeShapeType="1" noTextEdit="1"/>
                </p:cNvSpPr>
                <p:nvPr/>
              </p:nvSpPr>
              <p:spPr>
                <a:xfrm>
                  <a:off x="7671071" y="2545848"/>
                  <a:ext cx="553075" cy="461665"/>
                </a:xfrm>
                <a:prstGeom prst="rect">
                  <a:avLst/>
                </a:prstGeom>
                <a:blipFill>
                  <a:blip r:embed="rId6"/>
                  <a:stretch>
                    <a:fillRect r="-29545"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BE16B65-E15F-BFF3-DDC1-AEAD89E002C1}"/>
                    </a:ext>
                  </a:extLst>
                </p:cNvPr>
                <p:cNvSpPr txBox="1"/>
                <p:nvPr/>
              </p:nvSpPr>
              <p:spPr>
                <a:xfrm>
                  <a:off x="7671070" y="3198167"/>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2400" i="1" smtClean="0">
                                <a:solidFill>
                                  <a:schemeClr val="bg2">
                                    <a:lumMod val="50000"/>
                                  </a:schemeClr>
                                </a:solidFill>
                                <a:latin typeface="Cambria Math" panose="02040503050406030204" pitchFamily="18" charset="0"/>
                                <a:ea typeface="Cambria Math" panose="02040503050406030204" pitchFamily="18" charset="0"/>
                              </a:rPr>
                            </m:ctrlPr>
                          </m:dPr>
                          <m:e>
                            <m:r>
                              <a:rPr lang="en-US" sz="2400" i="1">
                                <a:solidFill>
                                  <a:schemeClr val="bg2">
                                    <a:lumMod val="50000"/>
                                  </a:schemeClr>
                                </a:solidFill>
                                <a:latin typeface="Cambria Math" panose="02040503050406030204" pitchFamily="18" charset="0"/>
                                <a:ea typeface="Cambria Math" panose="02040503050406030204" pitchFamily="18" charset="0"/>
                                <a:cs typeface="Calibri" panose="020F0502020204030204" pitchFamily="34" charset="0"/>
                              </a:rPr>
                              <m:t>𝜓</m:t>
                            </m:r>
                          </m:e>
                        </m:d>
                        <m:r>
                          <a:rPr lang="en-US" sz="2400" b="0" i="1" baseline="-25000" smtClean="0">
                            <a:solidFill>
                              <a:schemeClr val="bg2">
                                <a:lumMod val="50000"/>
                              </a:schemeClr>
                            </a:solidFill>
                            <a:latin typeface="Cambria Math" panose="02040503050406030204" pitchFamily="18" charset="0"/>
                            <a:ea typeface="Cambria Math" panose="02040503050406030204" pitchFamily="18" charset="0"/>
                            <a:cs typeface="Calibri" panose="020F0502020204030204" pitchFamily="34" charset="0"/>
                          </a:rPr>
                          <m:t>𝐵</m:t>
                        </m:r>
                      </m:oMath>
                    </m:oMathPara>
                  </a14:m>
                  <a:endParaRPr kumimoji="0" lang="en-US" sz="2400" b="0" i="0" u="none" strike="noStrike" kern="0" cap="none" spc="0" normalizeH="0" baseline="0" noProof="0" dirty="0">
                    <a:ln>
                      <a:noFill/>
                    </a:ln>
                    <a:solidFill>
                      <a:schemeClr val="bg2">
                        <a:lumMod val="50000"/>
                      </a:schemeClr>
                    </a:solidFill>
                    <a:effectLst/>
                    <a:uLnTx/>
                    <a:uFillTx/>
                    <a:latin typeface="Helvetica" pitchFamily="2" charset="0"/>
                    <a:ea typeface="+mn-ea"/>
                    <a:cs typeface="+mn-cs"/>
                  </a:endParaRPr>
                </a:p>
              </p:txBody>
            </p:sp>
          </mc:Choice>
          <mc:Fallback xmlns="">
            <p:sp>
              <p:nvSpPr>
                <p:cNvPr id="17" name="TextBox 16">
                  <a:extLst>
                    <a:ext uri="{FF2B5EF4-FFF2-40B4-BE49-F238E27FC236}">
                      <a16:creationId xmlns:a16="http://schemas.microsoft.com/office/drawing/2014/main" id="{CBE16B65-E15F-BFF3-DDC1-AEAD89E002C1}"/>
                    </a:ext>
                  </a:extLst>
                </p:cNvPr>
                <p:cNvSpPr txBox="1">
                  <a:spLocks noRot="1" noChangeAspect="1" noMove="1" noResize="1" noEditPoints="1" noAdjustHandles="1" noChangeArrowheads="1" noChangeShapeType="1" noTextEdit="1"/>
                </p:cNvSpPr>
                <p:nvPr/>
              </p:nvSpPr>
              <p:spPr>
                <a:xfrm>
                  <a:off x="7671070" y="3198167"/>
                  <a:ext cx="553075" cy="461665"/>
                </a:xfrm>
                <a:prstGeom prst="rect">
                  <a:avLst/>
                </a:prstGeom>
                <a:blipFill>
                  <a:blip r:embed="rId7"/>
                  <a:stretch>
                    <a:fillRect r="-29545" b="-13514"/>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61E83E2-F4AC-EDE8-681B-A626901BA022}"/>
                  </a:ext>
                </a:extLst>
              </p:cNvPr>
              <p:cNvSpPr txBox="1"/>
              <p:nvPr/>
            </p:nvSpPr>
            <p:spPr>
              <a:xfrm>
                <a:off x="-405812" y="4452090"/>
                <a:ext cx="5182485" cy="369332"/>
              </a:xfrm>
              <a:prstGeom prst="rect">
                <a:avLst/>
              </a:prstGeom>
              <a:noFill/>
            </p:spPr>
            <p:txBody>
              <a:bodyPr wrap="square" lIns="0" tIns="0" rIns="0" bIns="0" rtlCol="0" anchor="ctr">
                <a:spAutoFit/>
              </a:bodyPr>
              <a:lstStyle/>
              <a:p>
                <a:pPr lvl="0"/>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𝑈</m:t>
                      </m:r>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𝑐𝑙𝑜𝑛𝑒</m:t>
                      </m:r>
                      <m:r>
                        <a:rPr kumimoji="0" lang="en-US" sz="2400" b="0" i="1" u="none" strike="noStrike" kern="1200" cap="none" spc="0" normalizeH="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 (</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𝜓</m:t>
                          </m:r>
                        </m:e>
                      </m:d>
                      <m:r>
                        <a:rPr lang="en-US" sz="2400" i="1">
                          <a:solidFill>
                            <a:srgbClr val="002060"/>
                          </a:solidFill>
                          <a:latin typeface="Cambria Math" panose="02040503050406030204" pitchFamily="18" charset="0"/>
                          <a:ea typeface="Cambria Math" panose="02040503050406030204" pitchFamily="18" charset="0"/>
                        </a:rPr>
                        <m:t>⊗|0⟩</m:t>
                      </m:r>
                      <m:r>
                        <a:rPr lang="en-US" sz="2400" b="0" i="1" smtClean="0">
                          <a:solidFill>
                            <a:srgbClr val="002060"/>
                          </a:solidFill>
                          <a:latin typeface="Cambria Math" panose="02040503050406030204" pitchFamily="18" charset="0"/>
                          <a:ea typeface="Cambria Math" panose="02040503050406030204" pitchFamily="18" charset="0"/>
                        </a:rPr>
                        <m:t>) →</m:t>
                      </m:r>
                      <m:r>
                        <a:rPr lang="en-US" sz="2400" i="1">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𝜓</m:t>
                          </m:r>
                        </m:e>
                      </m:d>
                      <m:r>
                        <a:rPr lang="en-US" sz="2400" i="1">
                          <a:solidFill>
                            <a:srgbClr val="002060"/>
                          </a:solidFill>
                          <a:latin typeface="Cambria Math" panose="02040503050406030204" pitchFamily="18" charset="0"/>
                          <a:ea typeface="Cambria Math" panose="02040503050406030204" pitchFamily="18" charset="0"/>
                        </a:rPr>
                        <m:t>⊗|</m:t>
                      </m:r>
                      <m:r>
                        <a:rPr lang="en-US" sz="2400" i="1" smtClean="0">
                          <a:solidFill>
                            <a:srgbClr val="002060"/>
                          </a:solidFill>
                          <a:latin typeface="Cambria Math" panose="02040503050406030204" pitchFamily="18" charset="0"/>
                          <a:ea typeface="Cambria Math" panose="02040503050406030204" pitchFamily="18" charset="0"/>
                        </a:rPr>
                        <m:t>𝜓</m:t>
                      </m:r>
                      <m:r>
                        <a:rPr lang="en-US" sz="2400" i="1">
                          <a:solidFill>
                            <a:srgbClr val="002060"/>
                          </a:solidFill>
                          <a:latin typeface="Cambria Math" panose="02040503050406030204" pitchFamily="18" charset="0"/>
                          <a:ea typeface="Cambria Math" panose="02040503050406030204" pitchFamily="18" charset="0"/>
                        </a:rPr>
                        <m:t>⟩)</m:t>
                      </m:r>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21" name="TextBox 20">
                <a:extLst>
                  <a:ext uri="{FF2B5EF4-FFF2-40B4-BE49-F238E27FC236}">
                    <a16:creationId xmlns:a16="http://schemas.microsoft.com/office/drawing/2014/main" id="{061E83E2-F4AC-EDE8-681B-A626901BA022}"/>
                  </a:ext>
                </a:extLst>
              </p:cNvPr>
              <p:cNvSpPr txBox="1">
                <a:spLocks noRot="1" noChangeAspect="1" noMove="1" noResize="1" noEditPoints="1" noAdjustHandles="1" noChangeArrowheads="1" noChangeShapeType="1" noTextEdit="1"/>
              </p:cNvSpPr>
              <p:nvPr/>
            </p:nvSpPr>
            <p:spPr>
              <a:xfrm>
                <a:off x="-405812" y="4452090"/>
                <a:ext cx="5182485" cy="369332"/>
              </a:xfrm>
              <a:prstGeom prst="rect">
                <a:avLst/>
              </a:prstGeom>
              <a:blipFill>
                <a:blip r:embed="rId8"/>
                <a:stretch>
                  <a:fillRect t="-6667" b="-40000"/>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E5134D00-DFBD-EA3F-A3E5-58A9DBA5DE30}"/>
              </a:ext>
            </a:extLst>
          </p:cNvPr>
          <p:cNvSpPr/>
          <p:nvPr/>
        </p:nvSpPr>
        <p:spPr>
          <a:xfrm>
            <a:off x="5181600" y="2582625"/>
            <a:ext cx="950901"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02060"/>
                </a:solidFill>
                <a:effectLst/>
                <a:uLnTx/>
                <a:uFillTx/>
              </a:rPr>
              <a:t>Proof:</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DE049B5-6715-B1FE-8C01-DA60EE5EC80B}"/>
                  </a:ext>
                </a:extLst>
              </p:cNvPr>
              <p:cNvSpPr txBox="1"/>
              <p:nvPr/>
            </p:nvSpPr>
            <p:spPr>
              <a:xfrm>
                <a:off x="5181600" y="3842860"/>
                <a:ext cx="7401226" cy="738664"/>
              </a:xfrm>
              <a:prstGeom prst="rect">
                <a:avLst/>
              </a:prstGeom>
              <a:noFill/>
            </p:spPr>
            <p:txBody>
              <a:bodyPr wrap="square" lIns="0" tIns="0" rIns="0" bIns="0" rtlCol="0" anchor="ctr">
                <a:spAutoFit/>
              </a:bodyPr>
              <a:lstStyle/>
              <a:p>
                <a:pPr lvl="0"/>
                <a14:m>
                  <m:oMath xmlns:m="http://schemas.openxmlformats.org/officeDocument/2006/math">
                    <m:r>
                      <a:rPr lang="en-US" sz="2400" i="1" smtClean="0">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𝜓</m:t>
                        </m:r>
                      </m:e>
                    </m:d>
                    <m:r>
                      <a:rPr lang="en-US" sz="2400" i="1">
                        <a:solidFill>
                          <a:srgbClr val="002060"/>
                        </a:solidFill>
                        <a:latin typeface="Cambria Math" panose="02040503050406030204" pitchFamily="18" charset="0"/>
                        <a:ea typeface="Cambria Math" panose="02040503050406030204" pitchFamily="18" charset="0"/>
                      </a:rPr>
                      <m:t>⊗|</m:t>
                    </m:r>
                    <m:r>
                      <a:rPr lang="en-US" sz="2400" i="1" smtClean="0">
                        <a:solidFill>
                          <a:srgbClr val="002060"/>
                        </a:solidFill>
                        <a:latin typeface="Cambria Math" panose="02040503050406030204" pitchFamily="18" charset="0"/>
                        <a:ea typeface="Cambria Math" panose="02040503050406030204" pitchFamily="18" charset="0"/>
                      </a:rPr>
                      <m:t>𝜓</m:t>
                    </m:r>
                    <m:r>
                      <a:rPr lang="en-US" sz="2400" i="1">
                        <a:solidFill>
                          <a:srgbClr val="002060"/>
                        </a:solidFill>
                        <a:latin typeface="Cambria Math" panose="02040503050406030204" pitchFamily="18" charset="0"/>
                        <a:ea typeface="Cambria Math" panose="02040503050406030204" pitchFamily="18" charset="0"/>
                      </a:rPr>
                      <m:t>⟩)</m:t>
                    </m:r>
                    <m:r>
                      <a:rPr lang="en-US" sz="2400" b="0" i="1" smtClean="0">
                        <a:solidFill>
                          <a:srgbClr val="002060"/>
                        </a:solidFill>
                        <a:latin typeface="Cambria Math" panose="02040503050406030204" pitchFamily="18" charset="0"/>
                        <a:ea typeface="Cambria Math" panose="02040503050406030204" pitchFamily="18" charset="0"/>
                      </a:rPr>
                      <m:t>=(</m:t>
                    </m:r>
                    <m:r>
                      <a:rPr lang="en-US" sz="2400" b="0" i="1" smtClean="0">
                        <a:solidFill>
                          <a:srgbClr val="002060"/>
                        </a:solidFill>
                        <a:latin typeface="Cambria Math" panose="02040503050406030204" pitchFamily="18" charset="0"/>
                        <a:ea typeface="Cambria Math" panose="02040503050406030204" pitchFamily="18" charset="0"/>
                      </a:rPr>
                      <m:t>𝛼</m:t>
                    </m:r>
                    <m:r>
                      <a:rPr lang="en-US" sz="2400" b="0" i="1" smtClean="0">
                        <a:solidFill>
                          <a:srgbClr val="002060"/>
                        </a:solidFill>
                        <a:latin typeface="Cambria Math" panose="02040503050406030204" pitchFamily="18" charset="0"/>
                        <a:ea typeface="Cambria Math" panose="02040503050406030204" pitchFamily="18" charset="0"/>
                      </a:rPr>
                      <m:t>|0⟩+ </m:t>
                    </m:r>
                    <m:r>
                      <a:rPr lang="en-US" sz="2400" b="0" i="1" smtClean="0">
                        <a:solidFill>
                          <a:srgbClr val="002060"/>
                        </a:solidFill>
                        <a:latin typeface="Cambria Math" panose="02040503050406030204" pitchFamily="18" charset="0"/>
                        <a:ea typeface="Cambria Math" panose="02040503050406030204" pitchFamily="18" charset="0"/>
                      </a:rPr>
                      <m:t>𝛽</m:t>
                    </m:r>
                    <m:r>
                      <a:rPr lang="en-US" sz="2400" b="0" i="1" smtClean="0">
                        <a:solidFill>
                          <a:srgbClr val="002060"/>
                        </a:solidFill>
                        <a:latin typeface="Cambria Math" panose="02040503050406030204" pitchFamily="18" charset="0"/>
                        <a:ea typeface="Cambria Math" panose="02040503050406030204" pitchFamily="18" charset="0"/>
                      </a:rPr>
                      <m:t>|1⟩)⊗</m:t>
                    </m:r>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a:t>
                </a:r>
                <a14:m>
                  <m:oMath xmlns:m="http://schemas.openxmlformats.org/officeDocument/2006/math">
                    <m:r>
                      <a:rPr lang="en-US" sz="2400" i="1">
                        <a:solidFill>
                          <a:srgbClr val="002060"/>
                        </a:solidFill>
                        <a:latin typeface="Cambria Math" panose="02040503050406030204" pitchFamily="18" charset="0"/>
                        <a:ea typeface="Cambria Math" panose="02040503050406030204" pitchFamily="18" charset="0"/>
                      </a:rPr>
                      <m:t>(</m:t>
                    </m:r>
                    <m:r>
                      <a:rPr lang="en-US" sz="2400" i="1">
                        <a:solidFill>
                          <a:srgbClr val="002060"/>
                        </a:solidFill>
                        <a:latin typeface="Cambria Math" panose="02040503050406030204" pitchFamily="18" charset="0"/>
                        <a:ea typeface="Cambria Math" panose="02040503050406030204" pitchFamily="18" charset="0"/>
                      </a:rPr>
                      <m:t>𝛼</m:t>
                    </m:r>
                    <m:r>
                      <a:rPr lang="en-US" sz="2400" i="1">
                        <a:solidFill>
                          <a:srgbClr val="002060"/>
                        </a:solidFill>
                        <a:latin typeface="Cambria Math" panose="02040503050406030204" pitchFamily="18" charset="0"/>
                        <a:ea typeface="Cambria Math" panose="02040503050406030204" pitchFamily="18" charset="0"/>
                      </a:rPr>
                      <m:t>|0⟩+ </m:t>
                    </m:r>
                    <m:r>
                      <a:rPr lang="en-US" sz="2400" i="1">
                        <a:solidFill>
                          <a:srgbClr val="002060"/>
                        </a:solidFill>
                        <a:latin typeface="Cambria Math" panose="02040503050406030204" pitchFamily="18" charset="0"/>
                        <a:ea typeface="Cambria Math" panose="02040503050406030204" pitchFamily="18" charset="0"/>
                      </a:rPr>
                      <m:t>𝛽</m:t>
                    </m:r>
                    <m:r>
                      <a:rPr lang="en-US" sz="2400" i="1">
                        <a:solidFill>
                          <a:srgbClr val="002060"/>
                        </a:solidFill>
                        <a:latin typeface="Cambria Math" panose="02040503050406030204" pitchFamily="18" charset="0"/>
                        <a:ea typeface="Cambria Math" panose="02040503050406030204" pitchFamily="18" charset="0"/>
                      </a:rPr>
                      <m:t>|1⟩)</m:t>
                    </m:r>
                  </m:oMath>
                </a14:m>
                <a:endParaRPr lang="en-US" sz="2400" i="0" dirty="0">
                  <a:solidFill>
                    <a:srgbClr val="002060"/>
                  </a:solidFill>
                  <a:latin typeface="Calibri"/>
                  <a:ea typeface="Cambria Math" panose="02040503050406030204" pitchFamily="18" charset="0"/>
                </a:endParaRPr>
              </a:p>
              <a:p>
                <a:pPr lvl="0"/>
                <a:r>
                  <a:rPr kumimoji="0" lang="en-US" sz="2400" b="0" i="0" u="none" strike="noStrike" kern="1200" cap="none" spc="0" normalizeH="0" baseline="0" noProof="0" dirty="0">
                    <a:ln>
                      <a:noFill/>
                    </a:ln>
                    <a:solidFill>
                      <a:srgbClr val="002060"/>
                    </a:solidFill>
                    <a:effectLst/>
                    <a:uLnTx/>
                    <a:uFillTx/>
                    <a:latin typeface="Calibri"/>
                    <a:ea typeface="+mn-ea"/>
                    <a:cs typeface="+mn-cs"/>
                  </a:rPr>
                  <a:t>                        </a:t>
                </a:r>
                <a14:m>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m:t>
                    </m:r>
                    <m:r>
                      <a:rPr lang="en-US" sz="2400" i="1">
                        <a:solidFill>
                          <a:srgbClr val="002060"/>
                        </a:solidFill>
                        <a:latin typeface="Cambria Math" panose="02040503050406030204" pitchFamily="18" charset="0"/>
                        <a:ea typeface="Cambria Math" panose="02040503050406030204" pitchFamily="18" charset="0"/>
                      </a:rPr>
                      <m:t>𝛼</m:t>
                    </m:r>
                  </m:oMath>
                </a14:m>
                <a:r>
                  <a:rPr kumimoji="0" lang="en-US" sz="2400" b="0" i="0" u="none" strike="noStrike" kern="1200" cap="none" spc="0" normalizeH="0" baseline="30000" noProof="0" dirty="0">
                    <a:ln>
                      <a:noFill/>
                    </a:ln>
                    <a:solidFill>
                      <a:srgbClr val="002060"/>
                    </a:solidFill>
                    <a:effectLst/>
                    <a:uLnTx/>
                    <a:uFillTx/>
                    <a:latin typeface="Calibri"/>
                    <a:ea typeface="+mn-ea"/>
                    <a:cs typeface="+mn-cs"/>
                  </a:rPr>
                  <a:t>2 </a:t>
                </a:r>
                <a14:m>
                  <m:oMath xmlns:m="http://schemas.openxmlformats.org/officeDocument/2006/math">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0</m:t>
                        </m:r>
                        <m:r>
                          <a:rPr lang="en-US" sz="2400" b="0" i="1" smtClean="0">
                            <a:solidFill>
                              <a:srgbClr val="002060"/>
                            </a:solidFill>
                            <a:latin typeface="Cambria Math" panose="02040503050406030204" pitchFamily="18" charset="0"/>
                            <a:ea typeface="Cambria Math" panose="02040503050406030204" pitchFamily="18" charset="0"/>
                          </a:rPr>
                          <m:t>0</m:t>
                        </m:r>
                      </m:e>
                    </m:d>
                    <m:r>
                      <a:rPr lang="en-US" sz="2400" b="0" i="1" smtClean="0">
                        <a:solidFill>
                          <a:srgbClr val="002060"/>
                        </a:solidFill>
                        <a:latin typeface="Cambria Math" panose="02040503050406030204" pitchFamily="18" charset="0"/>
                        <a:ea typeface="Cambria Math" panose="02040503050406030204" pitchFamily="18" charset="0"/>
                      </a:rPr>
                      <m:t>+ </m:t>
                    </m:r>
                    <m:r>
                      <a:rPr lang="en-US" sz="2400" b="0" i="1" smtClean="0">
                        <a:solidFill>
                          <a:srgbClr val="002060"/>
                        </a:solidFill>
                        <a:latin typeface="Cambria Math" panose="02040503050406030204" pitchFamily="18" charset="0"/>
                        <a:ea typeface="Cambria Math" panose="02040503050406030204" pitchFamily="18" charset="0"/>
                      </a:rPr>
                      <m:t>𝛼𝛽</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0</m:t>
                        </m:r>
                        <m:r>
                          <a:rPr lang="en-US" sz="2400" b="0" i="1" smtClean="0">
                            <a:solidFill>
                              <a:srgbClr val="002060"/>
                            </a:solidFill>
                            <a:latin typeface="Cambria Math" panose="02040503050406030204" pitchFamily="18" charset="0"/>
                            <a:ea typeface="Cambria Math" panose="02040503050406030204" pitchFamily="18" charset="0"/>
                          </a:rPr>
                          <m:t>1</m:t>
                        </m:r>
                      </m:e>
                    </m:d>
                    <m:r>
                      <a:rPr lang="en-US" sz="2400" i="1">
                        <a:solidFill>
                          <a:srgbClr val="002060"/>
                        </a:solidFill>
                        <a:latin typeface="Cambria Math" panose="02040503050406030204" pitchFamily="18" charset="0"/>
                        <a:ea typeface="Cambria Math" panose="02040503050406030204" pitchFamily="18" charset="0"/>
                      </a:rPr>
                      <m:t>+ </m:t>
                    </m:r>
                    <m:r>
                      <a:rPr lang="en-US" sz="2400" i="1">
                        <a:solidFill>
                          <a:srgbClr val="002060"/>
                        </a:solidFill>
                        <a:latin typeface="Cambria Math" panose="02040503050406030204" pitchFamily="18" charset="0"/>
                        <a:ea typeface="Cambria Math" panose="02040503050406030204" pitchFamily="18" charset="0"/>
                      </a:rPr>
                      <m:t>𝛼𝛽</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1</m:t>
                        </m:r>
                        <m:r>
                          <a:rPr lang="en-US" sz="2400" b="0" i="1" smtClean="0">
                            <a:solidFill>
                              <a:srgbClr val="002060"/>
                            </a:solidFill>
                            <a:latin typeface="Cambria Math" panose="02040503050406030204" pitchFamily="18" charset="0"/>
                            <a:ea typeface="Cambria Math" panose="02040503050406030204" pitchFamily="18" charset="0"/>
                          </a:rPr>
                          <m:t>0</m:t>
                        </m:r>
                      </m:e>
                    </m:d>
                    <m:r>
                      <a:rPr lang="en-US" sz="2400" i="1">
                        <a:solidFill>
                          <a:srgbClr val="002060"/>
                        </a:solidFill>
                        <a:latin typeface="Cambria Math" panose="02040503050406030204" pitchFamily="18" charset="0"/>
                        <a:ea typeface="Cambria Math" panose="02040503050406030204" pitchFamily="18" charset="0"/>
                      </a:rPr>
                      <m:t>+ </m:t>
                    </m:r>
                    <m:r>
                      <a:rPr lang="en-US" sz="2400" i="1">
                        <a:solidFill>
                          <a:srgbClr val="002060"/>
                        </a:solidFill>
                        <a:latin typeface="Cambria Math" panose="02040503050406030204" pitchFamily="18" charset="0"/>
                        <a:ea typeface="Cambria Math" panose="02040503050406030204" pitchFamily="18" charset="0"/>
                      </a:rPr>
                      <m:t>𝛽</m:t>
                    </m:r>
                    <m:r>
                      <a:rPr lang="en-US" sz="2400" b="0" i="1" baseline="30000" smtClean="0">
                        <a:solidFill>
                          <a:srgbClr val="002060"/>
                        </a:solidFill>
                        <a:latin typeface="Cambria Math" panose="02040503050406030204" pitchFamily="18" charset="0"/>
                        <a:ea typeface="Cambria Math" panose="02040503050406030204" pitchFamily="18" charset="0"/>
                      </a:rPr>
                      <m:t>2</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1</m:t>
                        </m:r>
                        <m:r>
                          <a:rPr lang="en-US" sz="2400" i="1">
                            <a:solidFill>
                              <a:srgbClr val="002060"/>
                            </a:solidFill>
                            <a:latin typeface="Cambria Math" panose="02040503050406030204" pitchFamily="18" charset="0"/>
                            <a:ea typeface="Cambria Math" panose="02040503050406030204" pitchFamily="18" charset="0"/>
                          </a:rPr>
                          <m:t>1</m:t>
                        </m:r>
                      </m:e>
                    </m:d>
                  </m:oMath>
                </a14:m>
                <a:endParaRPr kumimoji="0" lang="en-US" sz="2400" b="0" i="0" u="none" strike="noStrike" kern="1200" cap="none" spc="0" normalizeH="0" baseline="30000" noProof="0" dirty="0">
                  <a:ln>
                    <a:noFill/>
                  </a:ln>
                  <a:solidFill>
                    <a:srgbClr val="002060"/>
                  </a:solidFill>
                  <a:effectLst/>
                  <a:uLnTx/>
                  <a:uFillTx/>
                  <a:latin typeface="Calibri"/>
                  <a:ea typeface="+mn-ea"/>
                  <a:cs typeface="+mn-cs"/>
                </a:endParaRPr>
              </a:p>
            </p:txBody>
          </p:sp>
        </mc:Choice>
        <mc:Fallback xmlns="">
          <p:sp>
            <p:nvSpPr>
              <p:cNvPr id="23" name="TextBox 22">
                <a:extLst>
                  <a:ext uri="{FF2B5EF4-FFF2-40B4-BE49-F238E27FC236}">
                    <a16:creationId xmlns:a16="http://schemas.microsoft.com/office/drawing/2014/main" id="{ADE049B5-6715-B1FE-8C01-DA60EE5EC80B}"/>
                  </a:ext>
                </a:extLst>
              </p:cNvPr>
              <p:cNvSpPr txBox="1">
                <a:spLocks noRot="1" noChangeAspect="1" noMove="1" noResize="1" noEditPoints="1" noAdjustHandles="1" noChangeArrowheads="1" noChangeShapeType="1" noTextEdit="1"/>
              </p:cNvSpPr>
              <p:nvPr/>
            </p:nvSpPr>
            <p:spPr>
              <a:xfrm>
                <a:off x="5181600" y="3842860"/>
                <a:ext cx="7401226" cy="738664"/>
              </a:xfrm>
              <a:prstGeom prst="rect">
                <a:avLst/>
              </a:prstGeom>
              <a:blipFill>
                <a:blip r:embed="rId9"/>
                <a:stretch>
                  <a:fillRect l="-2058" t="-3390" b="-186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B8BB223-5BC4-EBB2-DC0E-31540D823F42}"/>
                  </a:ext>
                </a:extLst>
              </p:cNvPr>
              <p:cNvSpPr txBox="1"/>
              <p:nvPr/>
            </p:nvSpPr>
            <p:spPr>
              <a:xfrm>
                <a:off x="5181600" y="2935758"/>
                <a:ext cx="6435329" cy="496161"/>
              </a:xfrm>
              <a:prstGeom prst="rect">
                <a:avLst/>
              </a:prstGeom>
              <a:noFill/>
            </p:spPr>
            <p:txBody>
              <a:bodyPr wrap="square" lIns="0" tIns="0" rIns="0" bIns="0" rtlCol="0" anchor="ctr">
                <a:spAutoFit/>
              </a:bodyPr>
              <a:lstStyle/>
              <a:p>
                <a:pPr lvl="0"/>
                <a14:m>
                  <m:oMath xmlns:m="http://schemas.openxmlformats.org/officeDocument/2006/math">
                    <m:r>
                      <a:rPr lang="en-US" sz="2400" b="0" i="1" smtClean="0">
                        <a:solidFill>
                          <a:srgbClr val="002060"/>
                        </a:solidFill>
                        <a:latin typeface="Cambria Math" panose="02040503050406030204" pitchFamily="18" charset="0"/>
                        <a:ea typeface="Cambria Math" panose="02040503050406030204" pitchFamily="18" charset="0"/>
                      </a:rPr>
                      <m:t>(</m:t>
                    </m:r>
                    <m:r>
                      <a:rPr lang="en-US" sz="2400" i="1" smtClean="0">
                        <a:solidFill>
                          <a:srgbClr val="002060"/>
                        </a:solidFill>
                        <a:latin typeface="Cambria Math" panose="02040503050406030204" pitchFamily="18" charset="0"/>
                        <a:ea typeface="Cambria Math" panose="02040503050406030204" pitchFamily="18" charset="0"/>
                      </a:rPr>
                      <m:t>𝛼</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0</m:t>
                        </m:r>
                      </m:e>
                    </m:d>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 </a:t>
                </a:r>
                <a14:m>
                  <m:oMath xmlns:m="http://schemas.openxmlformats.org/officeDocument/2006/math">
                    <m:r>
                      <a:rPr lang="en-US" sz="2400" i="1" smtClean="0">
                        <a:solidFill>
                          <a:srgbClr val="002060"/>
                        </a:solidFill>
                        <a:latin typeface="Cambria Math" panose="02040503050406030204" pitchFamily="18" charset="0"/>
                        <a:ea typeface="Cambria Math" panose="02040503050406030204" pitchFamily="18" charset="0"/>
                      </a:rPr>
                      <m:t>𝛽</m:t>
                    </m:r>
                  </m:oMath>
                </a14:m>
                <a:r>
                  <a:rPr lang="en-US" sz="2400" dirty="0">
                    <a:solidFill>
                      <a:srgbClr val="002060"/>
                    </a:solidFill>
                    <a:ea typeface="Cambria Math" panose="02040503050406030204" pitchFamily="18" charset="0"/>
                  </a:rPr>
                  <a:t> </a:t>
                </a:r>
                <a14:m>
                  <m:oMath xmlns:m="http://schemas.openxmlformats.org/officeDocument/2006/math">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1</m:t>
                        </m:r>
                      </m:e>
                    </m:d>
                    <m:r>
                      <a:rPr lang="en-US" sz="2400" b="0" i="1" smtClean="0">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0</m:t>
                        </m:r>
                      </m:e>
                    </m:d>
                    <m:groupChr>
                      <m:groupChrPr>
                        <m:chr m:val="→"/>
                        <m:vertJc m:val="bot"/>
                        <m:ctrlPr>
                          <a:rPr lang="en-US" sz="2400" i="1">
                            <a:solidFill>
                              <a:srgbClr val="002060"/>
                            </a:solidFill>
                            <a:latin typeface="Cambria Math" panose="02040503050406030204" pitchFamily="18" charset="0"/>
                            <a:ea typeface="Cambria Math" panose="02040503050406030204" pitchFamily="18" charset="0"/>
                          </a:rPr>
                        </m:ctrlPr>
                      </m:groupChrPr>
                      <m:e>
                        <m:r>
                          <a:rPr lang="en-US" sz="2400" b="0" i="1" smtClean="0">
                            <a:solidFill>
                              <a:srgbClr val="002060"/>
                            </a:solidFill>
                            <a:latin typeface="Cambria Math" panose="02040503050406030204" pitchFamily="18" charset="0"/>
                            <a:ea typeface="Cambria Math" panose="02040503050406030204" pitchFamily="18" charset="0"/>
                          </a:rPr>
                          <m:t>𝑈</m:t>
                        </m:r>
                        <m:r>
                          <a:rPr lang="en-US" sz="2400" b="0" i="1" baseline="-25000" smtClean="0">
                            <a:solidFill>
                              <a:srgbClr val="002060"/>
                            </a:solidFill>
                            <a:latin typeface="Cambria Math" panose="02040503050406030204" pitchFamily="18" charset="0"/>
                            <a:ea typeface="Cambria Math" panose="02040503050406030204" pitchFamily="18" charset="0"/>
                          </a:rPr>
                          <m:t>𝑐𝑙𝑜𝑛𝑒</m:t>
                        </m:r>
                      </m:e>
                    </m:groupChr>
                    <m:r>
                      <a:rPr lang="en-US" sz="2400" i="1">
                        <a:solidFill>
                          <a:srgbClr val="002060"/>
                        </a:solidFill>
                        <a:latin typeface="Cambria Math" panose="02040503050406030204" pitchFamily="18" charset="0"/>
                        <a:ea typeface="Cambria Math" panose="02040503050406030204" pitchFamily="18" charset="0"/>
                      </a:rPr>
                      <m:t>𝛼</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0</m:t>
                        </m:r>
                        <m:r>
                          <a:rPr lang="en-US" sz="2400" i="1">
                            <a:solidFill>
                              <a:srgbClr val="002060"/>
                            </a:solidFill>
                            <a:latin typeface="Cambria Math" panose="02040503050406030204" pitchFamily="18" charset="0"/>
                            <a:ea typeface="Cambria Math" panose="02040503050406030204" pitchFamily="18" charset="0"/>
                          </a:rPr>
                          <m:t>0</m:t>
                        </m:r>
                      </m:e>
                    </m:d>
                    <m:r>
                      <m:rPr>
                        <m:nor/>
                      </m:rPr>
                      <a:rPr lang="en-US" sz="2400" dirty="0">
                        <a:solidFill>
                          <a:srgbClr val="002060"/>
                        </a:solidFill>
                      </a:rPr>
                      <m:t> + </m:t>
                    </m:r>
                    <m:r>
                      <a:rPr lang="en-US" sz="2400" i="1">
                        <a:solidFill>
                          <a:srgbClr val="002060"/>
                        </a:solidFill>
                        <a:latin typeface="Cambria Math" panose="02040503050406030204" pitchFamily="18" charset="0"/>
                        <a:ea typeface="Cambria Math" panose="02040503050406030204" pitchFamily="18" charset="0"/>
                      </a:rPr>
                      <m:t>𝛽</m:t>
                    </m:r>
                    <m:r>
                      <m:rPr>
                        <m:nor/>
                      </m:rPr>
                      <a:rPr lang="en-US" sz="2400" dirty="0">
                        <a:solidFill>
                          <a:srgbClr val="002060"/>
                        </a:solidFill>
                        <a:ea typeface="Cambria Math" panose="02040503050406030204" pitchFamily="18" charset="0"/>
                      </a:rPr>
                      <m:t> </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1</m:t>
                        </m:r>
                        <m:r>
                          <a:rPr lang="en-US" sz="2400" b="0" i="1" smtClean="0">
                            <a:solidFill>
                              <a:srgbClr val="002060"/>
                            </a:solidFill>
                            <a:latin typeface="Cambria Math" panose="02040503050406030204" pitchFamily="18" charset="0"/>
                            <a:ea typeface="Cambria Math" panose="02040503050406030204" pitchFamily="18" charset="0"/>
                          </a:rPr>
                          <m:t>1</m:t>
                        </m:r>
                      </m:e>
                    </m:d>
                  </m:oMath>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25" name="TextBox 24">
                <a:extLst>
                  <a:ext uri="{FF2B5EF4-FFF2-40B4-BE49-F238E27FC236}">
                    <a16:creationId xmlns:a16="http://schemas.microsoft.com/office/drawing/2014/main" id="{EB8BB223-5BC4-EBB2-DC0E-31540D823F42}"/>
                  </a:ext>
                </a:extLst>
              </p:cNvPr>
              <p:cNvSpPr txBox="1">
                <a:spLocks noRot="1" noChangeAspect="1" noMove="1" noResize="1" noEditPoints="1" noAdjustHandles="1" noChangeArrowheads="1" noChangeShapeType="1" noTextEdit="1"/>
              </p:cNvSpPr>
              <p:nvPr/>
            </p:nvSpPr>
            <p:spPr>
              <a:xfrm>
                <a:off x="5181600" y="2935758"/>
                <a:ext cx="6435329" cy="496161"/>
              </a:xfrm>
              <a:prstGeom prst="rect">
                <a:avLst/>
              </a:prstGeom>
              <a:blipFill>
                <a:blip r:embed="rId10"/>
                <a:stretch>
                  <a:fillRect l="-2367" b="-3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F4805A8-FC5D-B868-8AC4-1A137B9E4F02}"/>
                  </a:ext>
                </a:extLst>
              </p:cNvPr>
              <p:cNvSpPr txBox="1"/>
              <p:nvPr/>
            </p:nvSpPr>
            <p:spPr>
              <a:xfrm>
                <a:off x="5181156" y="4800069"/>
                <a:ext cx="1828800" cy="1107996"/>
              </a:xfrm>
              <a:prstGeom prst="rect">
                <a:avLst/>
              </a:prstGeom>
              <a:noFill/>
            </p:spPr>
            <p:txBody>
              <a:bodyPr wrap="square" lIns="0" tIns="0" rIns="0" bIns="0" rtlCol="0" anchor="ctr">
                <a:spAutoFit/>
              </a:bodyPr>
              <a:lstStyle/>
              <a:p>
                <a:pPr lvl="0"/>
                <a14:m>
                  <m:oMathPara xmlns:m="http://schemas.openxmlformats.org/officeDocument/2006/math">
                    <m:oMathParaPr>
                      <m:jc m:val="left"/>
                    </m:oMathParaPr>
                    <m:oMath xmlns:m="http://schemas.openxmlformats.org/officeDocument/2006/math">
                      <m:r>
                        <a:rPr lang="en-US" sz="2400" i="1" smtClean="0">
                          <a:solidFill>
                            <a:srgbClr val="002060"/>
                          </a:solidFill>
                          <a:latin typeface="Cambria Math" panose="02040503050406030204" pitchFamily="18" charset="0"/>
                          <a:ea typeface="Cambria Math" panose="02040503050406030204" pitchFamily="18" charset="0"/>
                        </a:rPr>
                        <m:t>𝛼</m:t>
                      </m:r>
                      <m:r>
                        <a:rPr lang="en-US" sz="2400" i="1">
                          <a:solidFill>
                            <a:srgbClr val="002060"/>
                          </a:solidFill>
                          <a:latin typeface="Cambria Math" panose="02040503050406030204" pitchFamily="18" charset="0"/>
                          <a:ea typeface="Cambria Math" panose="02040503050406030204" pitchFamily="18" charset="0"/>
                        </a:rPr>
                        <m:t>𝛽</m:t>
                      </m:r>
                      <m:r>
                        <a:rPr lang="en-US" sz="2400" b="0" i="1" smtClean="0">
                          <a:solidFill>
                            <a:srgbClr val="002060"/>
                          </a:solidFill>
                          <a:latin typeface="Cambria Math" panose="02040503050406030204" pitchFamily="18" charset="0"/>
                          <a:ea typeface="Cambria Math" panose="02040503050406030204" pitchFamily="18" charset="0"/>
                        </a:rPr>
                        <m:t>= 0 </m:t>
                      </m:r>
                    </m:oMath>
                  </m:oMathPara>
                </a14:m>
                <a:endParaRPr lang="en-US" sz="2400" b="0" i="0" dirty="0">
                  <a:solidFill>
                    <a:srgbClr val="002060"/>
                  </a:solidFill>
                  <a:latin typeface="Calibri"/>
                  <a:ea typeface="Cambria Math" panose="02040503050406030204" pitchFamily="18" charset="0"/>
                </a:endParaRPr>
              </a:p>
              <a:p>
                <a:pPr lvl="0"/>
                <a14:m>
                  <m:oMath xmlns:m="http://schemas.openxmlformats.org/officeDocument/2006/math">
                    <m:r>
                      <a:rPr lang="en-US" sz="2400" i="1">
                        <a:solidFill>
                          <a:srgbClr val="002060"/>
                        </a:solidFill>
                        <a:latin typeface="Cambria Math" panose="02040503050406030204" pitchFamily="18" charset="0"/>
                        <a:ea typeface="Cambria Math" panose="02040503050406030204" pitchFamily="18" charset="0"/>
                      </a:rPr>
                      <m:t>𝛼</m:t>
                    </m:r>
                    <m:r>
                      <a:rPr lang="en-US" sz="2400" i="1">
                        <a:solidFill>
                          <a:srgbClr val="002060"/>
                        </a:solidFill>
                        <a:latin typeface="Cambria Math" panose="02040503050406030204" pitchFamily="18" charset="0"/>
                        <a:ea typeface="Cambria Math" panose="02040503050406030204" pitchFamily="18" charset="0"/>
                      </a:rPr>
                      <m:t>=</m:t>
                    </m:r>
                    <m:r>
                      <a:rPr lang="en-US" sz="2400" i="1">
                        <a:solidFill>
                          <a:srgbClr val="002060"/>
                        </a:solidFill>
                        <a:latin typeface="Cambria Math" panose="02040503050406030204" pitchFamily="18" charset="0"/>
                        <a:ea typeface="Cambria Math" panose="02040503050406030204" pitchFamily="18" charset="0"/>
                      </a:rPr>
                      <m:t>𝛼</m:t>
                    </m:r>
                  </m:oMath>
                </a14:m>
                <a:r>
                  <a:rPr lang="en-US" sz="2400" baseline="30000" dirty="0">
                    <a:solidFill>
                      <a:srgbClr val="002060"/>
                    </a:solidFill>
                  </a:rPr>
                  <a:t>2</a:t>
                </a:r>
                <a:endParaRPr lang="en-US" sz="2400" b="0" i="0" dirty="0">
                  <a:solidFill>
                    <a:srgbClr val="002060"/>
                  </a:solidFill>
                  <a:latin typeface="Calibri"/>
                  <a:ea typeface="Cambria Math" panose="02040503050406030204" pitchFamily="18" charset="0"/>
                </a:endParaRPr>
              </a:p>
              <a:p>
                <a14:m>
                  <m:oMath xmlns:m="http://schemas.openxmlformats.org/officeDocument/2006/math">
                    <m:r>
                      <a:rPr lang="en-US" sz="2400" i="1" smtClean="0">
                        <a:solidFill>
                          <a:srgbClr val="002060"/>
                        </a:solidFill>
                        <a:latin typeface="Cambria Math" panose="02040503050406030204" pitchFamily="18" charset="0"/>
                        <a:ea typeface="Cambria Math" panose="02040503050406030204" pitchFamily="18" charset="0"/>
                      </a:rPr>
                      <m:t>𝛽</m:t>
                    </m:r>
                    <m:r>
                      <a:rPr lang="en-US" sz="2400" i="1">
                        <a:solidFill>
                          <a:srgbClr val="002060"/>
                        </a:solidFill>
                        <a:latin typeface="Cambria Math" panose="02040503050406030204" pitchFamily="18" charset="0"/>
                        <a:ea typeface="Cambria Math" panose="02040503050406030204" pitchFamily="18" charset="0"/>
                      </a:rPr>
                      <m:t>=</m:t>
                    </m:r>
                    <m:r>
                      <a:rPr lang="en-US" sz="2400" b="0" i="1" smtClean="0">
                        <a:solidFill>
                          <a:srgbClr val="002060"/>
                        </a:solidFill>
                        <a:latin typeface="Cambria Math" panose="02040503050406030204" pitchFamily="18" charset="0"/>
                        <a:ea typeface="Cambria Math" panose="02040503050406030204" pitchFamily="18" charset="0"/>
                      </a:rPr>
                      <m:t>𝛽</m:t>
                    </m:r>
                  </m:oMath>
                </a14:m>
                <a:r>
                  <a:rPr lang="en-US" sz="2400" baseline="30000" dirty="0">
                    <a:solidFill>
                      <a:srgbClr val="002060"/>
                    </a:solidFill>
                  </a:rPr>
                  <a:t>2</a:t>
                </a:r>
                <a:endParaRPr lang="en-US" sz="2400" dirty="0">
                  <a:solidFill>
                    <a:srgbClr val="002060"/>
                  </a:solidFill>
                  <a:ea typeface="Cambria Math" panose="02040503050406030204" pitchFamily="18" charset="0"/>
                </a:endParaRPr>
              </a:p>
            </p:txBody>
          </p:sp>
        </mc:Choice>
        <mc:Fallback xmlns="">
          <p:sp>
            <p:nvSpPr>
              <p:cNvPr id="26" name="TextBox 25">
                <a:extLst>
                  <a:ext uri="{FF2B5EF4-FFF2-40B4-BE49-F238E27FC236}">
                    <a16:creationId xmlns:a16="http://schemas.microsoft.com/office/drawing/2014/main" id="{5F4805A8-FC5D-B868-8AC4-1A137B9E4F02}"/>
                  </a:ext>
                </a:extLst>
              </p:cNvPr>
              <p:cNvSpPr txBox="1">
                <a:spLocks noRot="1" noChangeAspect="1" noMove="1" noResize="1" noEditPoints="1" noAdjustHandles="1" noChangeArrowheads="1" noChangeShapeType="1" noTextEdit="1"/>
              </p:cNvSpPr>
              <p:nvPr/>
            </p:nvSpPr>
            <p:spPr>
              <a:xfrm>
                <a:off x="5181156" y="4800069"/>
                <a:ext cx="1828800" cy="1107996"/>
              </a:xfrm>
              <a:prstGeom prst="rect">
                <a:avLst/>
              </a:prstGeom>
              <a:blipFill>
                <a:blip r:embed="rId11"/>
                <a:stretch>
                  <a:fillRect l="-8333" t="-1124" b="-10112"/>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1AF2D82D-F0A5-E3F2-7553-DD520ECB4EDE}"/>
              </a:ext>
            </a:extLst>
          </p:cNvPr>
          <p:cNvSpPr/>
          <p:nvPr/>
        </p:nvSpPr>
        <p:spPr>
          <a:xfrm>
            <a:off x="1139857" y="2495854"/>
            <a:ext cx="3127343" cy="18742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051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1" grpId="0"/>
      <p:bldP spid="22" grpId="0"/>
      <p:bldP spid="23" grpId="0"/>
      <p:bldP spid="25" grpId="0"/>
      <p:bldP spid="26" grpId="0"/>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Quantum Teleportation</a:t>
            </a:r>
          </a:p>
        </p:txBody>
      </p:sp>
      <p:sp>
        <p:nvSpPr>
          <p:cNvPr id="8" name="TextBox 7">
            <a:extLst>
              <a:ext uri="{FF2B5EF4-FFF2-40B4-BE49-F238E27FC236}">
                <a16:creationId xmlns:a16="http://schemas.microsoft.com/office/drawing/2014/main" id="{E71299D1-EA3E-9936-A55F-F07CB3F52807}"/>
              </a:ext>
            </a:extLst>
          </p:cNvPr>
          <p:cNvSpPr txBox="1"/>
          <p:nvPr/>
        </p:nvSpPr>
        <p:spPr>
          <a:xfrm>
            <a:off x="-885" y="6126610"/>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Quantum teleportation works even if Alice and Bob are on different</a:t>
            </a:r>
            <a:r>
              <a:rPr kumimoji="0" lang="en-US" sz="2400" b="0" i="0" u="none" strike="noStrike" kern="0" cap="none" spc="0" normalizeH="0" noProof="0" dirty="0">
                <a:ln>
                  <a:noFill/>
                </a:ln>
                <a:solidFill>
                  <a:prstClr val="white"/>
                </a:solidFill>
                <a:effectLst/>
                <a:uLnTx/>
                <a:uFillTx/>
                <a:latin typeface="Calibri"/>
                <a:ea typeface="+mn-ea"/>
                <a:cs typeface="+mn-cs"/>
              </a:rPr>
              <a:t> planets! (conditions apply)</a:t>
            </a: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5" name="TextBox 4">
            <a:extLst>
              <a:ext uri="{FF2B5EF4-FFF2-40B4-BE49-F238E27FC236}">
                <a16:creationId xmlns:a16="http://schemas.microsoft.com/office/drawing/2014/main" id="{533AFF17-06A5-CB86-EE95-B32A08892682}"/>
              </a:ext>
            </a:extLst>
          </p:cNvPr>
          <p:cNvSpPr txBox="1"/>
          <p:nvPr/>
        </p:nvSpPr>
        <p:spPr>
          <a:xfrm>
            <a:off x="-1" y="1076980"/>
            <a:ext cx="12191117" cy="46166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04210"/>
                </a:solidFill>
                <a:effectLst/>
                <a:uLnTx/>
                <a:uFillTx/>
                <a:latin typeface="Calibri" panose="020F0502020204030204" pitchFamily="34" charset="0"/>
                <a:ea typeface="+mn-ea"/>
                <a:cs typeface="Calibri" panose="020F0502020204030204" pitchFamily="34" charset="0"/>
              </a:rPr>
              <a:t>Copying a quantum state is not allowed,</a:t>
            </a:r>
            <a:r>
              <a:rPr kumimoji="0" lang="en-US" sz="2400" b="0" i="0" u="none" strike="noStrike" kern="1200" cap="none" spc="0" normalizeH="0" noProof="0" dirty="0">
                <a:ln>
                  <a:noFill/>
                </a:ln>
                <a:solidFill>
                  <a:srgbClr val="104210"/>
                </a:solidFill>
                <a:effectLst/>
                <a:uLnTx/>
                <a:uFillTx/>
                <a:latin typeface="Calibri" panose="020F0502020204030204" pitchFamily="34" charset="0"/>
                <a:ea typeface="+mn-ea"/>
                <a:cs typeface="Calibri" panose="020F0502020204030204" pitchFamily="34" charset="0"/>
              </a:rPr>
              <a:t> but destroying and regenerating a state is allowed</a:t>
            </a:r>
            <a:endParaRPr kumimoji="0" lang="en-US" sz="2400" b="0" i="0" u="none" strike="noStrike" kern="1200" cap="none" spc="0" normalizeH="0" baseline="0" noProof="0" dirty="0">
              <a:ln>
                <a:noFill/>
              </a:ln>
              <a:solidFill>
                <a:srgbClr val="104210"/>
              </a:solidFill>
              <a:effectLst/>
              <a:uLnTx/>
              <a:uFillTx/>
              <a:latin typeface="Calibri" panose="020F0502020204030204" pitchFamily="34" charset="0"/>
              <a:ea typeface="+mn-ea"/>
              <a:cs typeface="Calibri" panose="020F0502020204030204" pitchFamily="34" charset="0"/>
            </a:endParaRPr>
          </a:p>
        </p:txBody>
      </p:sp>
      <p:pic>
        <p:nvPicPr>
          <p:cNvPr id="1026" name="Picture 2" descr="Alice Standing Icons PNG - Free PNG and Icons Downloads">
            <a:extLst>
              <a:ext uri="{FF2B5EF4-FFF2-40B4-BE49-F238E27FC236}">
                <a16:creationId xmlns:a16="http://schemas.microsoft.com/office/drawing/2014/main" id="{4703B76D-61D1-B554-F948-0364FA0B2C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886" b="50000"/>
          <a:stretch/>
        </p:blipFill>
        <p:spPr bwMode="auto">
          <a:xfrm>
            <a:off x="69274" y="1866630"/>
            <a:ext cx="1615626" cy="15688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716474B-5FCE-AD4B-4DA0-38EEA94C221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060" t="6220" r="15646" b="36002"/>
          <a:stretch/>
        </p:blipFill>
        <p:spPr bwMode="auto">
          <a:xfrm>
            <a:off x="9753600" y="3157777"/>
            <a:ext cx="1615626" cy="140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1870FF2-9184-6580-30BF-162FA6F20C02}"/>
              </a:ext>
            </a:extLst>
          </p:cNvPr>
          <p:cNvSpPr/>
          <p:nvPr/>
        </p:nvSpPr>
        <p:spPr>
          <a:xfrm>
            <a:off x="614318" y="3496462"/>
            <a:ext cx="787395"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02060"/>
                </a:solidFill>
                <a:effectLst/>
                <a:uLnTx/>
                <a:uFillTx/>
              </a:rPr>
              <a:t>Alice</a:t>
            </a:r>
          </a:p>
        </p:txBody>
      </p:sp>
      <p:sp>
        <p:nvSpPr>
          <p:cNvPr id="6" name="Rectangle 5">
            <a:extLst>
              <a:ext uri="{FF2B5EF4-FFF2-40B4-BE49-F238E27FC236}">
                <a16:creationId xmlns:a16="http://schemas.microsoft.com/office/drawing/2014/main" id="{1BD493D3-A0B3-1A1D-54B8-D06A7E1E2664}"/>
              </a:ext>
            </a:extLst>
          </p:cNvPr>
          <p:cNvSpPr/>
          <p:nvPr/>
        </p:nvSpPr>
        <p:spPr>
          <a:xfrm>
            <a:off x="10223820" y="4587817"/>
            <a:ext cx="675186"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02060"/>
                </a:solidFill>
                <a:effectLst/>
                <a:uLnTx/>
                <a:uFillTx/>
              </a:rPr>
              <a:t>Bob</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E793E37-5897-E629-79C3-1BFE95EEB492}"/>
                  </a:ext>
                </a:extLst>
              </p:cNvPr>
              <p:cNvSpPr txBox="1"/>
              <p:nvPr/>
            </p:nvSpPr>
            <p:spPr>
              <a:xfrm>
                <a:off x="1684900" y="2569124"/>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2400" i="1" smtClean="0">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cs typeface="Calibri" panose="020F0502020204030204" pitchFamily="34" charset="0"/>
                            </a:rPr>
                            <m:t>𝜓</m:t>
                          </m:r>
                        </m:e>
                      </m:d>
                    </m:oMath>
                  </m:oMathPara>
                </a14:m>
                <a:endParaRPr kumimoji="0" lang="en-US" sz="2400" b="0" i="0" u="none" strike="noStrike" kern="0" cap="none" spc="0" normalizeH="0" baseline="0" noProof="0" dirty="0">
                  <a:ln>
                    <a:noFill/>
                  </a:ln>
                  <a:solidFill>
                    <a:srgbClr val="002060"/>
                  </a:solidFill>
                  <a:effectLst/>
                  <a:uLnTx/>
                  <a:uFillTx/>
                  <a:latin typeface="Helvetica" pitchFamily="2" charset="0"/>
                  <a:ea typeface="+mn-ea"/>
                  <a:cs typeface="+mn-cs"/>
                </a:endParaRPr>
              </a:p>
            </p:txBody>
          </p:sp>
        </mc:Choice>
        <mc:Fallback xmlns="">
          <p:sp>
            <p:nvSpPr>
              <p:cNvPr id="7" name="TextBox 6">
                <a:extLst>
                  <a:ext uri="{FF2B5EF4-FFF2-40B4-BE49-F238E27FC236}">
                    <a16:creationId xmlns:a16="http://schemas.microsoft.com/office/drawing/2014/main" id="{CE793E37-5897-E629-79C3-1BFE95EEB492}"/>
                  </a:ext>
                </a:extLst>
              </p:cNvPr>
              <p:cNvSpPr txBox="1">
                <a:spLocks noRot="1" noChangeAspect="1" noMove="1" noResize="1" noEditPoints="1" noAdjustHandles="1" noChangeArrowheads="1" noChangeShapeType="1" noTextEdit="1"/>
              </p:cNvSpPr>
              <p:nvPr/>
            </p:nvSpPr>
            <p:spPr>
              <a:xfrm>
                <a:off x="1684900" y="2569124"/>
                <a:ext cx="553075" cy="461665"/>
              </a:xfrm>
              <a:prstGeom prst="rect">
                <a:avLst/>
              </a:prstGeom>
              <a:blipFill>
                <a:blip r:embed="rId5"/>
                <a:stretch>
                  <a:fillRect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46E04FB-EAD6-3CE5-5171-499A352B073F}"/>
                  </a:ext>
                </a:extLst>
              </p:cNvPr>
              <p:cNvSpPr txBox="1"/>
              <p:nvPr/>
            </p:nvSpPr>
            <p:spPr>
              <a:xfrm>
                <a:off x="82062" y="4042391"/>
                <a:ext cx="6858000" cy="2011680"/>
              </a:xfrm>
              <a:prstGeom prst="rect">
                <a:avLst/>
              </a:prstGeom>
              <a:noFill/>
            </p:spPr>
            <p:txBody>
              <a:bodyPr wrap="square" rtlCol="0">
                <a:spAutoFit/>
              </a:bodyPr>
              <a:lstStyle/>
              <a:p>
                <a:pPr marL="457200" indent="-457200" defTabSz="1091246">
                  <a:buFont typeface="+mj-lt"/>
                  <a:buAutoNum type="arabicPeriod"/>
                  <a:defRPr/>
                </a:pPr>
                <a:r>
                  <a:rPr lang="en-US" sz="2400" i="1" dirty="0">
                    <a:solidFill>
                      <a:srgbClr val="104210"/>
                    </a:solidFill>
                    <a:latin typeface="Calibri" panose="020F0502020204030204" pitchFamily="34" charset="0"/>
                    <a:cs typeface="Calibri" panose="020F0502020204030204" pitchFamily="34" charset="0"/>
                  </a:rPr>
                  <a:t>Generates an EPR pair, sends on qubit to Bob</a:t>
                </a:r>
              </a:p>
              <a:p>
                <a:pPr marL="457200" indent="-457200" defTabSz="1091246">
                  <a:buFont typeface="+mj-lt"/>
                  <a:buAutoNum type="arabicPeriod"/>
                  <a:defRPr/>
                </a:pPr>
                <a:r>
                  <a:rPr lang="en-US" sz="2400" i="1" dirty="0">
                    <a:solidFill>
                      <a:srgbClr val="104210"/>
                    </a:solidFill>
                    <a:latin typeface="Calibri" panose="020F0502020204030204" pitchFamily="34" charset="0"/>
                    <a:cs typeface="Calibri" panose="020F0502020204030204" pitchFamily="34" charset="0"/>
                  </a:rPr>
                  <a:t> Allows her qubit </a:t>
                </a:r>
                <a14:m>
                  <m:oMath xmlns:m="http://schemas.openxmlformats.org/officeDocument/2006/math">
                    <m:d>
                      <m:dPr>
                        <m:begChr m:val="|"/>
                        <m:endChr m:val="⟩"/>
                        <m:ctrlPr>
                          <a:rPr lang="en-US" sz="2400" i="1" smtClean="0">
                            <a:solidFill>
                              <a:srgbClr val="104210"/>
                            </a:solidFill>
                            <a:latin typeface="Cambria Math" panose="02040503050406030204" pitchFamily="18" charset="0"/>
                            <a:ea typeface="Cambria Math" panose="02040503050406030204" pitchFamily="18" charset="0"/>
                          </a:rPr>
                        </m:ctrlPr>
                      </m:dPr>
                      <m:e>
                        <m:r>
                          <a:rPr lang="en-US" sz="2400" i="1">
                            <a:solidFill>
                              <a:srgbClr val="104210"/>
                            </a:solidFill>
                            <a:latin typeface="Cambria Math" panose="02040503050406030204" pitchFamily="18" charset="0"/>
                            <a:ea typeface="Cambria Math" panose="02040503050406030204" pitchFamily="18" charset="0"/>
                            <a:cs typeface="Calibri" panose="020F0502020204030204" pitchFamily="34" charset="0"/>
                          </a:rPr>
                          <m:t>𝜓</m:t>
                        </m:r>
                      </m:e>
                    </m:d>
                  </m:oMath>
                </a14:m>
                <a:r>
                  <a:rPr lang="en-US" sz="2400" i="1" dirty="0">
                    <a:solidFill>
                      <a:srgbClr val="104210"/>
                    </a:solidFill>
                    <a:latin typeface="Calibri" panose="020F0502020204030204" pitchFamily="34" charset="0"/>
                    <a:cs typeface="Calibri" panose="020F0502020204030204" pitchFamily="34" charset="0"/>
                  </a:rPr>
                  <a:t> to interact with her qubit from the EPR pair (that she retained)</a:t>
                </a:r>
              </a:p>
              <a:p>
                <a:pPr marL="457200" indent="-457200" defTabSz="1091246">
                  <a:buFont typeface="+mj-lt"/>
                  <a:buAutoNum type="arabicPeriod"/>
                  <a:defRPr/>
                </a:pPr>
                <a:r>
                  <a:rPr lang="en-US" sz="2400" i="1" dirty="0">
                    <a:solidFill>
                      <a:srgbClr val="104210"/>
                    </a:solidFill>
                    <a:latin typeface="Calibri" panose="020F0502020204030204" pitchFamily="34" charset="0"/>
                    <a:cs typeface="Calibri" panose="020F0502020204030204" pitchFamily="34" charset="0"/>
                  </a:rPr>
                  <a:t>Measures both the qubits and transmits the classical information</a:t>
                </a:r>
              </a:p>
            </p:txBody>
          </p:sp>
        </mc:Choice>
        <mc:Fallback xmlns="">
          <p:sp>
            <p:nvSpPr>
              <p:cNvPr id="13" name="TextBox 12">
                <a:extLst>
                  <a:ext uri="{FF2B5EF4-FFF2-40B4-BE49-F238E27FC236}">
                    <a16:creationId xmlns:a16="http://schemas.microsoft.com/office/drawing/2014/main" id="{546E04FB-EAD6-3CE5-5171-499A352B073F}"/>
                  </a:ext>
                </a:extLst>
              </p:cNvPr>
              <p:cNvSpPr txBox="1">
                <a:spLocks noRot="1" noChangeAspect="1" noMove="1" noResize="1" noEditPoints="1" noAdjustHandles="1" noChangeArrowheads="1" noChangeShapeType="1" noTextEdit="1"/>
              </p:cNvSpPr>
              <p:nvPr/>
            </p:nvSpPr>
            <p:spPr>
              <a:xfrm>
                <a:off x="82062" y="4042391"/>
                <a:ext cx="6858000" cy="2011680"/>
              </a:xfrm>
              <a:prstGeom prst="rect">
                <a:avLst/>
              </a:prstGeom>
              <a:blipFill>
                <a:blip r:embed="rId6"/>
                <a:stretch>
                  <a:fillRect l="-1294" t="-3145" b="-2516"/>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2AE2D262-CEA8-DCEE-FB94-7B0AAF27AD9D}"/>
              </a:ext>
            </a:extLst>
          </p:cNvPr>
          <p:cNvSpPr txBox="1"/>
          <p:nvPr/>
        </p:nvSpPr>
        <p:spPr>
          <a:xfrm>
            <a:off x="7916530" y="5154081"/>
            <a:ext cx="4580269" cy="830997"/>
          </a:xfrm>
          <a:prstGeom prst="rect">
            <a:avLst/>
          </a:prstGeom>
          <a:noFill/>
        </p:spPr>
        <p:txBody>
          <a:bodyPr wrap="square" rtlCol="0">
            <a:spAutoFit/>
          </a:bodyPr>
          <a:lstStyle/>
          <a:p>
            <a:pPr marL="457200" indent="-457200" defTabSz="1091246">
              <a:buFont typeface="+mj-lt"/>
              <a:buAutoNum type="arabicPeriod" startAt="4"/>
              <a:defRPr/>
            </a:pPr>
            <a:r>
              <a:rPr lang="en-US" sz="2400" i="1" dirty="0">
                <a:solidFill>
                  <a:srgbClr val="104210"/>
                </a:solidFill>
                <a:latin typeface="Calibri" panose="020F0502020204030204" pitchFamily="34" charset="0"/>
                <a:cs typeface="Calibri" panose="020F0502020204030204" pitchFamily="34" charset="0"/>
              </a:rPr>
              <a:t>Uses the classical information to ‘fixup’ his qubit</a:t>
            </a:r>
          </a:p>
        </p:txBody>
      </p:sp>
      <p:grpSp>
        <p:nvGrpSpPr>
          <p:cNvPr id="29" name="Group 28">
            <a:extLst>
              <a:ext uri="{FF2B5EF4-FFF2-40B4-BE49-F238E27FC236}">
                <a16:creationId xmlns:a16="http://schemas.microsoft.com/office/drawing/2014/main" id="{5E786F0D-1599-3234-6A46-36A8816CA4F8}"/>
              </a:ext>
            </a:extLst>
          </p:cNvPr>
          <p:cNvGrpSpPr/>
          <p:nvPr/>
        </p:nvGrpSpPr>
        <p:grpSpPr>
          <a:xfrm>
            <a:off x="0" y="4006770"/>
            <a:ext cx="536044" cy="627864"/>
            <a:chOff x="7188625" y="1909100"/>
            <a:chExt cx="536044" cy="627864"/>
          </a:xfrm>
        </p:grpSpPr>
        <p:sp>
          <p:nvSpPr>
            <p:cNvPr id="30" name="Oval 29">
              <a:extLst>
                <a:ext uri="{FF2B5EF4-FFF2-40B4-BE49-F238E27FC236}">
                  <a16:creationId xmlns:a16="http://schemas.microsoft.com/office/drawing/2014/main" id="{D29D043C-E1B6-E1A0-7F5D-ED74213133A3}"/>
                </a:ext>
              </a:extLst>
            </p:cNvPr>
            <p:cNvSpPr/>
            <p:nvPr/>
          </p:nvSpPr>
          <p:spPr bwMode="auto">
            <a:xfrm>
              <a:off x="7270797" y="2013115"/>
              <a:ext cx="365760" cy="365760"/>
            </a:xfrm>
            <a:prstGeom prst="ellipse">
              <a:avLst/>
            </a:prstGeom>
            <a:solidFill>
              <a:srgbClr val="01014B"/>
            </a:solidFill>
            <a:ln w="9525" cap="flat" cmpd="sng" algn="ctr">
              <a:solidFill>
                <a:srgbClr val="01014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72C6">
                    <a:lumMod val="50000"/>
                  </a:srgbClr>
                </a:solidFill>
                <a:effectLst/>
                <a:uLnTx/>
                <a:uFillTx/>
                <a:latin typeface="Segoe UI"/>
                <a:ea typeface="Segoe UI" pitchFamily="34" charset="0"/>
                <a:cs typeface="Segoe UI" pitchFamily="34" charset="0"/>
              </a:endParaRPr>
            </a:p>
          </p:txBody>
        </p:sp>
        <p:sp>
          <p:nvSpPr>
            <p:cNvPr id="31" name="TextBox 30">
              <a:extLst>
                <a:ext uri="{FF2B5EF4-FFF2-40B4-BE49-F238E27FC236}">
                  <a16:creationId xmlns:a16="http://schemas.microsoft.com/office/drawing/2014/main" id="{3A43ABD1-F052-FF76-2559-CFB0BAB73329}"/>
                </a:ext>
              </a:extLst>
            </p:cNvPr>
            <p:cNvSpPr txBox="1"/>
            <p:nvPr/>
          </p:nvSpPr>
          <p:spPr>
            <a:xfrm>
              <a:off x="7188625" y="1909100"/>
              <a:ext cx="53604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1</a:t>
              </a:r>
            </a:p>
          </p:txBody>
        </p:sp>
      </p:grpSp>
      <p:grpSp>
        <p:nvGrpSpPr>
          <p:cNvPr id="32" name="Group 31">
            <a:extLst>
              <a:ext uri="{FF2B5EF4-FFF2-40B4-BE49-F238E27FC236}">
                <a16:creationId xmlns:a16="http://schemas.microsoft.com/office/drawing/2014/main" id="{F2CE1485-4518-C6EE-5AE9-9D8E1AE9D7BE}"/>
              </a:ext>
            </a:extLst>
          </p:cNvPr>
          <p:cNvGrpSpPr/>
          <p:nvPr/>
        </p:nvGrpSpPr>
        <p:grpSpPr>
          <a:xfrm>
            <a:off x="-2970" y="4438826"/>
            <a:ext cx="536044" cy="627864"/>
            <a:chOff x="7188625" y="1909100"/>
            <a:chExt cx="536044" cy="627864"/>
          </a:xfrm>
        </p:grpSpPr>
        <p:sp>
          <p:nvSpPr>
            <p:cNvPr id="33" name="Oval 32">
              <a:extLst>
                <a:ext uri="{FF2B5EF4-FFF2-40B4-BE49-F238E27FC236}">
                  <a16:creationId xmlns:a16="http://schemas.microsoft.com/office/drawing/2014/main" id="{CA603FED-E5BD-1FCE-6683-351437121BE5}"/>
                </a:ext>
              </a:extLst>
            </p:cNvPr>
            <p:cNvSpPr/>
            <p:nvPr/>
          </p:nvSpPr>
          <p:spPr bwMode="auto">
            <a:xfrm>
              <a:off x="7270797" y="2013115"/>
              <a:ext cx="365760" cy="365760"/>
            </a:xfrm>
            <a:prstGeom prst="ellipse">
              <a:avLst/>
            </a:prstGeom>
            <a:solidFill>
              <a:srgbClr val="01014B"/>
            </a:solidFill>
            <a:ln w="9525" cap="flat" cmpd="sng" algn="ctr">
              <a:solidFill>
                <a:srgbClr val="01014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72C6">
                    <a:lumMod val="50000"/>
                  </a:srgbClr>
                </a:solidFill>
                <a:effectLst/>
                <a:uLnTx/>
                <a:uFillTx/>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95F16151-D247-D8A7-2003-A67789D5C589}"/>
                </a:ext>
              </a:extLst>
            </p:cNvPr>
            <p:cNvSpPr txBox="1"/>
            <p:nvPr/>
          </p:nvSpPr>
          <p:spPr>
            <a:xfrm>
              <a:off x="7188625" y="1909100"/>
              <a:ext cx="53604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2</a:t>
              </a:r>
            </a:p>
          </p:txBody>
        </p:sp>
      </p:grpSp>
      <p:grpSp>
        <p:nvGrpSpPr>
          <p:cNvPr id="35" name="Group 34">
            <a:extLst>
              <a:ext uri="{FF2B5EF4-FFF2-40B4-BE49-F238E27FC236}">
                <a16:creationId xmlns:a16="http://schemas.microsoft.com/office/drawing/2014/main" id="{1F7E0EA3-8973-791C-CF11-3FD0D1EEA0CD}"/>
              </a:ext>
            </a:extLst>
          </p:cNvPr>
          <p:cNvGrpSpPr/>
          <p:nvPr/>
        </p:nvGrpSpPr>
        <p:grpSpPr>
          <a:xfrm>
            <a:off x="-5940" y="5102311"/>
            <a:ext cx="536044" cy="627864"/>
            <a:chOff x="7188625" y="1909100"/>
            <a:chExt cx="536044" cy="627864"/>
          </a:xfrm>
        </p:grpSpPr>
        <p:sp>
          <p:nvSpPr>
            <p:cNvPr id="36" name="Oval 35">
              <a:extLst>
                <a:ext uri="{FF2B5EF4-FFF2-40B4-BE49-F238E27FC236}">
                  <a16:creationId xmlns:a16="http://schemas.microsoft.com/office/drawing/2014/main" id="{BA9DA34E-7377-DB94-173F-47E7BF4A1ED0}"/>
                </a:ext>
              </a:extLst>
            </p:cNvPr>
            <p:cNvSpPr/>
            <p:nvPr/>
          </p:nvSpPr>
          <p:spPr bwMode="auto">
            <a:xfrm>
              <a:off x="7270797" y="2013115"/>
              <a:ext cx="365760" cy="365760"/>
            </a:xfrm>
            <a:prstGeom prst="ellipse">
              <a:avLst/>
            </a:prstGeom>
            <a:solidFill>
              <a:srgbClr val="01014B"/>
            </a:solidFill>
            <a:ln w="9525" cap="flat" cmpd="sng" algn="ctr">
              <a:solidFill>
                <a:srgbClr val="01014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72C6">
                    <a:lumMod val="50000"/>
                  </a:srgbClr>
                </a:soli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1176774B-C6FF-F1C0-D5AD-86DFE2F7E786}"/>
                </a:ext>
              </a:extLst>
            </p:cNvPr>
            <p:cNvSpPr txBox="1"/>
            <p:nvPr/>
          </p:nvSpPr>
          <p:spPr>
            <a:xfrm>
              <a:off x="7188625" y="1909100"/>
              <a:ext cx="53604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3</a:t>
              </a:r>
            </a:p>
          </p:txBody>
        </p:sp>
      </p:grpSp>
      <p:grpSp>
        <p:nvGrpSpPr>
          <p:cNvPr id="38" name="Group 37">
            <a:extLst>
              <a:ext uri="{FF2B5EF4-FFF2-40B4-BE49-F238E27FC236}">
                <a16:creationId xmlns:a16="http://schemas.microsoft.com/office/drawing/2014/main" id="{1C01D743-C1F6-C1E8-C9D4-94C7327D028E}"/>
              </a:ext>
            </a:extLst>
          </p:cNvPr>
          <p:cNvGrpSpPr/>
          <p:nvPr/>
        </p:nvGrpSpPr>
        <p:grpSpPr>
          <a:xfrm>
            <a:off x="7826763" y="5114048"/>
            <a:ext cx="536044" cy="627864"/>
            <a:chOff x="7188625" y="1909100"/>
            <a:chExt cx="536044" cy="627864"/>
          </a:xfrm>
        </p:grpSpPr>
        <p:sp>
          <p:nvSpPr>
            <p:cNvPr id="39" name="Oval 38">
              <a:extLst>
                <a:ext uri="{FF2B5EF4-FFF2-40B4-BE49-F238E27FC236}">
                  <a16:creationId xmlns:a16="http://schemas.microsoft.com/office/drawing/2014/main" id="{5D45724A-A85C-A9A2-686C-E35F84721921}"/>
                </a:ext>
              </a:extLst>
            </p:cNvPr>
            <p:cNvSpPr/>
            <p:nvPr/>
          </p:nvSpPr>
          <p:spPr bwMode="auto">
            <a:xfrm>
              <a:off x="7270797" y="2013115"/>
              <a:ext cx="365760" cy="365760"/>
            </a:xfrm>
            <a:prstGeom prst="ellipse">
              <a:avLst/>
            </a:prstGeom>
            <a:solidFill>
              <a:srgbClr val="01014B"/>
            </a:solidFill>
            <a:ln w="9525" cap="flat" cmpd="sng" algn="ctr">
              <a:solidFill>
                <a:srgbClr val="01014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72C6">
                    <a:lumMod val="50000"/>
                  </a:srgbClr>
                </a:soli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923E40CF-5BF4-DE16-FC5C-CD4DA64A461D}"/>
                </a:ext>
              </a:extLst>
            </p:cNvPr>
            <p:cNvSpPr txBox="1"/>
            <p:nvPr/>
          </p:nvSpPr>
          <p:spPr>
            <a:xfrm>
              <a:off x="7188625" y="1909100"/>
              <a:ext cx="53604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4</a:t>
              </a:r>
            </a:p>
          </p:txBody>
        </p:sp>
      </p:grpSp>
    </p:spTree>
    <p:extLst>
      <p:ext uri="{BB962C8B-B14F-4D97-AF65-F5344CB8AC3E}">
        <p14:creationId xmlns:p14="http://schemas.microsoft.com/office/powerpoint/2010/main" val="1923135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0.0306 0.00023 L 0.6306 0.19097 " pathEditMode="relative" rAng="0" ptsTypes="AA">
                                      <p:cBhvr>
                                        <p:cTn id="22" dur="2000" fill="hold"/>
                                        <p:tgtEl>
                                          <p:spTgt spid="7"/>
                                        </p:tgtEl>
                                        <p:attrNameLst>
                                          <p:attrName>ppt_x</p:attrName>
                                          <p:attrName>ppt_y</p:attrName>
                                        </p:attrNameLst>
                                      </p:cBhvr>
                                      <p:rCtr x="30000" y="9537"/>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xEl>
                                              <p:pRg st="0" end="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p:bldP spid="6" grpId="0"/>
      <p:bldP spid="7" grpId="0"/>
      <p:bldP spid="7" grpId="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894368"/>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Understanding Quantum Teleportation</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C6D21D7-43E4-6C3A-45B2-0FFCF74E2546}"/>
                  </a:ext>
                </a:extLst>
              </p:cNvPr>
              <p:cNvSpPr txBox="1"/>
              <p:nvPr/>
            </p:nvSpPr>
            <p:spPr>
              <a:xfrm>
                <a:off x="1441445" y="1550962"/>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333F48">
                                  <a:lumMod val="50000"/>
                                </a:srgbClr>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333F48">
                                  <a:lumMod val="50000"/>
                                </a:srgbClr>
                              </a:solidFill>
                              <a:effectLst/>
                              <a:uLnTx/>
                              <a:uFillTx/>
                              <a:latin typeface="Cambria Math" panose="02040503050406030204" pitchFamily="18" charset="0"/>
                              <a:ea typeface="Cambria Math" panose="02040503050406030204" pitchFamily="18" charset="0"/>
                              <a:cs typeface="Calibri" panose="020F0502020204030204" pitchFamily="34" charset="0"/>
                            </a:rPr>
                            <m:t>𝜓</m:t>
                          </m:r>
                        </m:e>
                      </m:d>
                    </m:oMath>
                  </m:oMathPara>
                </a14:m>
                <a:endParaRPr kumimoji="0" lang="en-US" sz="2400" b="0" i="0" u="none" strike="noStrike" kern="0" cap="none" spc="0" normalizeH="0" baseline="0" noProof="0" dirty="0">
                  <a:ln>
                    <a:noFill/>
                  </a:ln>
                  <a:solidFill>
                    <a:srgbClr val="333F48">
                      <a:lumMod val="50000"/>
                    </a:srgbClr>
                  </a:solidFill>
                  <a:effectLst/>
                  <a:uLnTx/>
                  <a:uFillTx/>
                  <a:latin typeface="Helvetica" pitchFamily="2" charset="0"/>
                  <a:ea typeface="+mn-ea"/>
                  <a:cs typeface="+mn-cs"/>
                </a:endParaRPr>
              </a:p>
            </p:txBody>
          </p:sp>
        </mc:Choice>
        <mc:Fallback xmlns="">
          <p:sp>
            <p:nvSpPr>
              <p:cNvPr id="22" name="TextBox 21">
                <a:extLst>
                  <a:ext uri="{FF2B5EF4-FFF2-40B4-BE49-F238E27FC236}">
                    <a16:creationId xmlns:a16="http://schemas.microsoft.com/office/drawing/2014/main" id="{0C6D21D7-43E4-6C3A-45B2-0FFCF74E2546}"/>
                  </a:ext>
                </a:extLst>
              </p:cNvPr>
              <p:cNvSpPr txBox="1">
                <a:spLocks noRot="1" noChangeAspect="1" noMove="1" noResize="1" noEditPoints="1" noAdjustHandles="1" noChangeArrowheads="1" noChangeShapeType="1" noTextEdit="1"/>
              </p:cNvSpPr>
              <p:nvPr/>
            </p:nvSpPr>
            <p:spPr>
              <a:xfrm>
                <a:off x="1441445" y="1550962"/>
                <a:ext cx="553075" cy="461665"/>
              </a:xfrm>
              <a:prstGeom prst="rect">
                <a:avLst/>
              </a:prstGeom>
              <a:blipFill>
                <a:blip r:embed="rId3"/>
                <a:stretch>
                  <a:fillRect b="-13158"/>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16FA6641-4239-0903-BBB0-48D0BF197FE7}"/>
              </a:ext>
            </a:extLst>
          </p:cNvPr>
          <p:cNvCxnSpPr>
            <a:cxnSpLocks/>
          </p:cNvCxnSpPr>
          <p:nvPr/>
        </p:nvCxnSpPr>
        <p:spPr>
          <a:xfrm>
            <a:off x="2216453" y="1762902"/>
            <a:ext cx="8314387" cy="0"/>
          </a:xfrm>
          <a:prstGeom prst="line">
            <a:avLst/>
          </a:prstGeom>
          <a:noFill/>
          <a:ln w="25400" cap="flat" cmpd="sng" algn="ctr">
            <a:solidFill>
              <a:sysClr val="windowText" lastClr="000000"/>
            </a:solidFill>
            <a:prstDash val="solid"/>
            <a:miter lim="800000"/>
          </a:ln>
          <a:effectLst/>
        </p:spPr>
      </p:cxnSp>
      <p:cxnSp>
        <p:nvCxnSpPr>
          <p:cNvPr id="24" name="Straight Connector 23">
            <a:extLst>
              <a:ext uri="{FF2B5EF4-FFF2-40B4-BE49-F238E27FC236}">
                <a16:creationId xmlns:a16="http://schemas.microsoft.com/office/drawing/2014/main" id="{8EBB1646-6E7E-2295-527D-2114E37B4570}"/>
              </a:ext>
            </a:extLst>
          </p:cNvPr>
          <p:cNvCxnSpPr>
            <a:cxnSpLocks/>
          </p:cNvCxnSpPr>
          <p:nvPr/>
        </p:nvCxnSpPr>
        <p:spPr>
          <a:xfrm>
            <a:off x="2216453" y="2480152"/>
            <a:ext cx="8314387" cy="0"/>
          </a:xfrm>
          <a:prstGeom prst="line">
            <a:avLst/>
          </a:prstGeom>
          <a:noFill/>
          <a:ln w="25400" cap="flat" cmpd="sng" algn="ctr">
            <a:solidFill>
              <a:sysClr val="windowText" lastClr="000000"/>
            </a:solidFill>
            <a:prstDash val="solid"/>
            <a:miter lim="800000"/>
          </a:ln>
          <a:effectLst/>
        </p:spPr>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99D0E6E-927F-B2D4-5F72-F203788FC0A1}"/>
                  </a:ext>
                </a:extLst>
              </p:cNvPr>
              <p:cNvSpPr txBox="1"/>
              <p:nvPr/>
            </p:nvSpPr>
            <p:spPr>
              <a:xfrm>
                <a:off x="1386840" y="2184387"/>
                <a:ext cx="76357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0</m:t>
                          </m:r>
                        </m:e>
                      </m:d>
                      <m:r>
                        <a:rPr kumimoji="0" lang="en-US" sz="2400" b="0" i="1" u="none" strike="noStrike" kern="1200" cap="none" spc="0" normalizeH="0" baseline="-25000" noProof="0" smtClean="0">
                          <a:ln>
                            <a:noFill/>
                          </a:ln>
                          <a:solidFill>
                            <a:srgbClr val="104210"/>
                          </a:solidFill>
                          <a:effectLst/>
                          <a:uLnTx/>
                          <a:uFillTx/>
                          <a:latin typeface="Cambria Math" panose="02040503050406030204" pitchFamily="18" charset="0"/>
                          <a:ea typeface="Cambria Math" panose="02040503050406030204" pitchFamily="18" charset="0"/>
                          <a:cs typeface="Calibri" panose="020F0502020204030204" pitchFamily="34" charset="0"/>
                        </a:rPr>
                        <m:t> </m:t>
                      </m:r>
                    </m:oMath>
                  </m:oMathPara>
                </a14:m>
                <a:endParaRPr kumimoji="0" lang="en-US" sz="2400" b="0" i="0" u="none" strike="noStrike" kern="1200" cap="none" spc="0" normalizeH="0" baseline="0" noProof="0" dirty="0">
                  <a:ln>
                    <a:noFill/>
                  </a:ln>
                  <a:solidFill>
                    <a:srgbClr val="BE5700"/>
                  </a:solidFill>
                  <a:effectLst/>
                  <a:uLnTx/>
                  <a:uFillTx/>
                  <a:latin typeface="Calibri"/>
                  <a:ea typeface="+mn-ea"/>
                  <a:cs typeface="+mn-cs"/>
                </a:endParaRPr>
              </a:p>
            </p:txBody>
          </p:sp>
        </mc:Choice>
        <mc:Fallback xmlns="">
          <p:sp>
            <p:nvSpPr>
              <p:cNvPr id="19" name="TextBox 18">
                <a:extLst>
                  <a:ext uri="{FF2B5EF4-FFF2-40B4-BE49-F238E27FC236}">
                    <a16:creationId xmlns:a16="http://schemas.microsoft.com/office/drawing/2014/main" id="{399D0E6E-927F-B2D4-5F72-F203788FC0A1}"/>
                  </a:ext>
                </a:extLst>
              </p:cNvPr>
              <p:cNvSpPr txBox="1">
                <a:spLocks noRot="1" noChangeAspect="1" noMove="1" noResize="1" noEditPoints="1" noAdjustHandles="1" noChangeArrowheads="1" noChangeShapeType="1" noTextEdit="1"/>
              </p:cNvSpPr>
              <p:nvPr/>
            </p:nvSpPr>
            <p:spPr>
              <a:xfrm>
                <a:off x="1386840" y="2184387"/>
                <a:ext cx="763570" cy="461665"/>
              </a:xfrm>
              <a:prstGeom prst="rect">
                <a:avLst/>
              </a:prstGeom>
              <a:blipFill>
                <a:blip r:embed="rId4"/>
                <a:stretch>
                  <a:fillRect b="-31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5B9B996-5E3B-DB38-F5F5-51872FDAA478}"/>
                  </a:ext>
                </a:extLst>
              </p:cNvPr>
              <p:cNvSpPr txBox="1"/>
              <p:nvPr/>
            </p:nvSpPr>
            <p:spPr>
              <a:xfrm>
                <a:off x="-1219200" y="-23657"/>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333F48">
                                  <a:lumMod val="50000"/>
                                </a:srgbClr>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333F48">
                                  <a:lumMod val="50000"/>
                                </a:srgbClr>
                              </a:solidFill>
                              <a:effectLst/>
                              <a:uLnTx/>
                              <a:uFillTx/>
                              <a:latin typeface="Cambria Math" panose="02040503050406030204" pitchFamily="18" charset="0"/>
                              <a:ea typeface="Cambria Math" panose="02040503050406030204" pitchFamily="18" charset="0"/>
                              <a:cs typeface="Calibri" panose="020F0502020204030204" pitchFamily="34" charset="0"/>
                            </a:rPr>
                            <m:t>𝜓</m:t>
                          </m:r>
                        </m:e>
                      </m:d>
                      <m:r>
                        <a:rPr kumimoji="0" lang="en-US" sz="2400" b="0" i="1" u="none" strike="noStrike" kern="1200" cap="none" spc="0" normalizeH="0" baseline="-25000" noProof="0" smtClean="0">
                          <a:ln>
                            <a:noFill/>
                          </a:ln>
                          <a:solidFill>
                            <a:srgbClr val="333F48">
                              <a:lumMod val="50000"/>
                            </a:srgbClr>
                          </a:solidFill>
                          <a:effectLst/>
                          <a:uLnTx/>
                          <a:uFillTx/>
                          <a:latin typeface="Cambria Math" panose="02040503050406030204" pitchFamily="18" charset="0"/>
                          <a:ea typeface="Cambria Math" panose="02040503050406030204" pitchFamily="18" charset="0"/>
                          <a:cs typeface="Calibri" panose="020F0502020204030204" pitchFamily="34" charset="0"/>
                        </a:rPr>
                        <m:t>𝐴</m:t>
                      </m:r>
                    </m:oMath>
                  </m:oMathPara>
                </a14:m>
                <a:endParaRPr kumimoji="0" lang="en-US" sz="2400" b="0" i="0" u="none" strike="noStrike" kern="0" cap="none" spc="0" normalizeH="0" baseline="0" noProof="0" dirty="0">
                  <a:ln>
                    <a:noFill/>
                  </a:ln>
                  <a:solidFill>
                    <a:srgbClr val="333F48">
                      <a:lumMod val="50000"/>
                    </a:srgbClr>
                  </a:solidFill>
                  <a:effectLst/>
                  <a:uLnTx/>
                  <a:uFillTx/>
                  <a:latin typeface="Helvetica" pitchFamily="2" charset="0"/>
                  <a:ea typeface="+mn-ea"/>
                  <a:cs typeface="+mn-cs"/>
                </a:endParaRPr>
              </a:p>
            </p:txBody>
          </p:sp>
        </mc:Choice>
        <mc:Fallback xmlns="">
          <p:sp>
            <p:nvSpPr>
              <p:cNvPr id="20" name="TextBox 19">
                <a:extLst>
                  <a:ext uri="{FF2B5EF4-FFF2-40B4-BE49-F238E27FC236}">
                    <a16:creationId xmlns:a16="http://schemas.microsoft.com/office/drawing/2014/main" id="{65B9B996-5E3B-DB38-F5F5-51872FDAA478}"/>
                  </a:ext>
                </a:extLst>
              </p:cNvPr>
              <p:cNvSpPr txBox="1">
                <a:spLocks noRot="1" noChangeAspect="1" noMove="1" noResize="1" noEditPoints="1" noAdjustHandles="1" noChangeArrowheads="1" noChangeShapeType="1" noTextEdit="1"/>
              </p:cNvSpPr>
              <p:nvPr/>
            </p:nvSpPr>
            <p:spPr>
              <a:xfrm>
                <a:off x="-1219200" y="-23657"/>
                <a:ext cx="553075" cy="461665"/>
              </a:xfrm>
              <a:prstGeom prst="rect">
                <a:avLst/>
              </a:prstGeom>
              <a:blipFill>
                <a:blip r:embed="rId5"/>
                <a:stretch>
                  <a:fillRect r="-29545" b="-13514"/>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752C9069-D2C1-B117-A29F-90E92591E9D5}"/>
              </a:ext>
            </a:extLst>
          </p:cNvPr>
          <p:cNvCxnSpPr>
            <a:cxnSpLocks/>
          </p:cNvCxnSpPr>
          <p:nvPr/>
        </p:nvCxnSpPr>
        <p:spPr>
          <a:xfrm>
            <a:off x="2216453" y="3116764"/>
            <a:ext cx="8314387" cy="0"/>
          </a:xfrm>
          <a:prstGeom prst="line">
            <a:avLst/>
          </a:prstGeom>
          <a:noFill/>
          <a:ln w="25400" cap="flat" cmpd="sng" algn="ctr">
            <a:solidFill>
              <a:sysClr val="windowText" lastClr="000000"/>
            </a:solidFill>
            <a:prstDash val="solid"/>
            <a:miter lim="800000"/>
          </a:ln>
          <a:effectLst/>
        </p:spPr>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A30D047-6BDD-E7AF-7503-80D01D1BEFAA}"/>
                  </a:ext>
                </a:extLst>
              </p:cNvPr>
              <p:cNvSpPr txBox="1"/>
              <p:nvPr/>
            </p:nvSpPr>
            <p:spPr>
              <a:xfrm>
                <a:off x="1386840" y="2820999"/>
                <a:ext cx="76357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0</m:t>
                          </m:r>
                        </m:e>
                      </m:d>
                      <m:r>
                        <a:rPr kumimoji="0" lang="en-US" sz="2400" b="0" i="1" u="none" strike="noStrike" kern="1200" cap="none" spc="0" normalizeH="0" baseline="-25000" noProof="0" smtClean="0">
                          <a:ln>
                            <a:noFill/>
                          </a:ln>
                          <a:solidFill>
                            <a:srgbClr val="104210"/>
                          </a:solidFill>
                          <a:effectLst/>
                          <a:uLnTx/>
                          <a:uFillTx/>
                          <a:latin typeface="Cambria Math" panose="02040503050406030204" pitchFamily="18" charset="0"/>
                          <a:ea typeface="Cambria Math" panose="02040503050406030204" pitchFamily="18" charset="0"/>
                          <a:cs typeface="Calibri" panose="020F0502020204030204" pitchFamily="34" charset="0"/>
                        </a:rPr>
                        <m:t> </m:t>
                      </m:r>
                    </m:oMath>
                  </m:oMathPara>
                </a14:m>
                <a:endParaRPr kumimoji="0" lang="en-US" sz="2400" b="0" i="0" u="none" strike="noStrike" kern="1200" cap="none" spc="0" normalizeH="0" baseline="0" noProof="0" dirty="0">
                  <a:ln>
                    <a:noFill/>
                  </a:ln>
                  <a:solidFill>
                    <a:srgbClr val="BE5700"/>
                  </a:solidFill>
                  <a:effectLst/>
                  <a:uLnTx/>
                  <a:uFillTx/>
                  <a:latin typeface="Calibri"/>
                  <a:ea typeface="+mn-ea"/>
                  <a:cs typeface="+mn-cs"/>
                </a:endParaRPr>
              </a:p>
            </p:txBody>
          </p:sp>
        </mc:Choice>
        <mc:Fallback xmlns="">
          <p:sp>
            <p:nvSpPr>
              <p:cNvPr id="26" name="TextBox 25">
                <a:extLst>
                  <a:ext uri="{FF2B5EF4-FFF2-40B4-BE49-F238E27FC236}">
                    <a16:creationId xmlns:a16="http://schemas.microsoft.com/office/drawing/2014/main" id="{0A30D047-6BDD-E7AF-7503-80D01D1BEFAA}"/>
                  </a:ext>
                </a:extLst>
              </p:cNvPr>
              <p:cNvSpPr txBox="1">
                <a:spLocks noRot="1" noChangeAspect="1" noMove="1" noResize="1" noEditPoints="1" noAdjustHandles="1" noChangeArrowheads="1" noChangeShapeType="1" noTextEdit="1"/>
              </p:cNvSpPr>
              <p:nvPr/>
            </p:nvSpPr>
            <p:spPr>
              <a:xfrm>
                <a:off x="1386840" y="2820999"/>
                <a:ext cx="763570" cy="461665"/>
              </a:xfrm>
              <a:prstGeom prst="rect">
                <a:avLst/>
              </a:prstGeom>
              <a:blipFill>
                <a:blip r:embed="rId6"/>
                <a:stretch>
                  <a:fillRect b="-32432"/>
                </a:stretch>
              </a:blipFill>
            </p:spPr>
            <p:txBody>
              <a:bodyPr/>
              <a:lstStyle/>
              <a:p>
                <a:r>
                  <a:rPr lang="en-US">
                    <a:noFill/>
                  </a:rPr>
                  <a:t> </a:t>
                </a:r>
              </a:p>
            </p:txBody>
          </p:sp>
        </mc:Fallback>
      </mc:AlternateContent>
      <p:grpSp>
        <p:nvGrpSpPr>
          <p:cNvPr id="27" name="Group 26">
            <a:extLst>
              <a:ext uri="{FF2B5EF4-FFF2-40B4-BE49-F238E27FC236}">
                <a16:creationId xmlns:a16="http://schemas.microsoft.com/office/drawing/2014/main" id="{616365E4-66A0-68C0-ECE9-843AEB70B590}"/>
              </a:ext>
            </a:extLst>
          </p:cNvPr>
          <p:cNvGrpSpPr/>
          <p:nvPr/>
        </p:nvGrpSpPr>
        <p:grpSpPr>
          <a:xfrm>
            <a:off x="3296923" y="2361299"/>
            <a:ext cx="548640" cy="1043335"/>
            <a:chOff x="6313164" y="5194111"/>
            <a:chExt cx="360054" cy="629212"/>
          </a:xfrm>
        </p:grpSpPr>
        <p:sp>
          <p:nvSpPr>
            <p:cNvPr id="28" name="Oval 27">
              <a:extLst>
                <a:ext uri="{FF2B5EF4-FFF2-40B4-BE49-F238E27FC236}">
                  <a16:creationId xmlns:a16="http://schemas.microsoft.com/office/drawing/2014/main" id="{FA0C8731-9615-738A-4187-CF3D43D1000E}"/>
                </a:ext>
              </a:extLst>
            </p:cNvPr>
            <p:cNvSpPr/>
            <p:nvPr/>
          </p:nvSpPr>
          <p:spPr>
            <a:xfrm>
              <a:off x="6405427" y="5194111"/>
              <a:ext cx="180027" cy="165436"/>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29" name="Straight Connector 28">
              <a:extLst>
                <a:ext uri="{FF2B5EF4-FFF2-40B4-BE49-F238E27FC236}">
                  <a16:creationId xmlns:a16="http://schemas.microsoft.com/office/drawing/2014/main" id="{27C02429-491D-747F-E49D-4C0360A716E7}"/>
                </a:ext>
              </a:extLst>
            </p:cNvPr>
            <p:cNvCxnSpPr>
              <a:cxnSpLocks/>
              <a:stCxn id="28" idx="4"/>
              <a:endCxn id="30" idx="0"/>
            </p:cNvCxnSpPr>
            <p:nvPr/>
          </p:nvCxnSpPr>
          <p:spPr>
            <a:xfrm flipH="1">
              <a:off x="6493191" y="5359547"/>
              <a:ext cx="2250" cy="132903"/>
            </a:xfrm>
            <a:prstGeom prst="line">
              <a:avLst/>
            </a:prstGeom>
            <a:noFill/>
            <a:ln w="47625" cap="flat" cmpd="sng" algn="ctr">
              <a:solidFill>
                <a:sysClr val="windowText" lastClr="000000"/>
              </a:solidFill>
              <a:prstDash val="solid"/>
              <a:miter lim="800000"/>
            </a:ln>
            <a:effectLst/>
          </p:spPr>
        </p:cxnSp>
        <p:sp>
          <p:nvSpPr>
            <p:cNvPr id="30" name="Oval 29">
              <a:extLst>
                <a:ext uri="{FF2B5EF4-FFF2-40B4-BE49-F238E27FC236}">
                  <a16:creationId xmlns:a16="http://schemas.microsoft.com/office/drawing/2014/main" id="{3CB1AC58-B1C8-8650-A4EA-C737EE855B26}"/>
                </a:ext>
              </a:extLst>
            </p:cNvPr>
            <p:cNvSpPr/>
            <p:nvPr/>
          </p:nvSpPr>
          <p:spPr>
            <a:xfrm>
              <a:off x="6313164" y="5492450"/>
              <a:ext cx="360054" cy="33087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Helvetica" pitchFamily="2" charset="0"/>
                  <a:ea typeface="+mn-ea"/>
                  <a:cs typeface="+mn-cs"/>
                </a:rPr>
                <a:t>+</a:t>
              </a:r>
            </a:p>
          </p:txBody>
        </p:sp>
      </p:grpSp>
      <p:sp>
        <p:nvSpPr>
          <p:cNvPr id="31" name="Rectangle 30">
            <a:extLst>
              <a:ext uri="{FF2B5EF4-FFF2-40B4-BE49-F238E27FC236}">
                <a16:creationId xmlns:a16="http://schemas.microsoft.com/office/drawing/2014/main" id="{1EBDFF9C-523F-65F2-2EE5-8378CE36A860}"/>
              </a:ext>
            </a:extLst>
          </p:cNvPr>
          <p:cNvSpPr/>
          <p:nvPr/>
        </p:nvSpPr>
        <p:spPr>
          <a:xfrm>
            <a:off x="2520743" y="2219472"/>
            <a:ext cx="548640" cy="548640"/>
          </a:xfrm>
          <a:prstGeom prst="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H</a:t>
            </a:r>
          </a:p>
        </p:txBody>
      </p:sp>
      <p:grpSp>
        <p:nvGrpSpPr>
          <p:cNvPr id="32" name="Group 31">
            <a:extLst>
              <a:ext uri="{FF2B5EF4-FFF2-40B4-BE49-F238E27FC236}">
                <a16:creationId xmlns:a16="http://schemas.microsoft.com/office/drawing/2014/main" id="{09622130-2915-9716-6ECD-5461C6733200}"/>
              </a:ext>
            </a:extLst>
          </p:cNvPr>
          <p:cNvGrpSpPr/>
          <p:nvPr/>
        </p:nvGrpSpPr>
        <p:grpSpPr>
          <a:xfrm>
            <a:off x="4404360" y="1614383"/>
            <a:ext cx="548640" cy="1043335"/>
            <a:chOff x="6313164" y="5194111"/>
            <a:chExt cx="360054" cy="629212"/>
          </a:xfrm>
        </p:grpSpPr>
        <p:sp>
          <p:nvSpPr>
            <p:cNvPr id="33" name="Oval 32">
              <a:extLst>
                <a:ext uri="{FF2B5EF4-FFF2-40B4-BE49-F238E27FC236}">
                  <a16:creationId xmlns:a16="http://schemas.microsoft.com/office/drawing/2014/main" id="{452A5A79-AB60-4AF9-4661-D723474B1105}"/>
                </a:ext>
              </a:extLst>
            </p:cNvPr>
            <p:cNvSpPr/>
            <p:nvPr/>
          </p:nvSpPr>
          <p:spPr>
            <a:xfrm>
              <a:off x="6405427" y="5194111"/>
              <a:ext cx="180027" cy="165436"/>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34" name="Straight Connector 33">
              <a:extLst>
                <a:ext uri="{FF2B5EF4-FFF2-40B4-BE49-F238E27FC236}">
                  <a16:creationId xmlns:a16="http://schemas.microsoft.com/office/drawing/2014/main" id="{D749A134-EA61-CDB5-66C1-31241B011073}"/>
                </a:ext>
              </a:extLst>
            </p:cNvPr>
            <p:cNvCxnSpPr>
              <a:cxnSpLocks/>
              <a:stCxn id="33" idx="4"/>
              <a:endCxn id="35" idx="0"/>
            </p:cNvCxnSpPr>
            <p:nvPr/>
          </p:nvCxnSpPr>
          <p:spPr>
            <a:xfrm flipH="1">
              <a:off x="6493191" y="5359547"/>
              <a:ext cx="2250" cy="132903"/>
            </a:xfrm>
            <a:prstGeom prst="line">
              <a:avLst/>
            </a:prstGeom>
            <a:noFill/>
            <a:ln w="47625" cap="flat" cmpd="sng" algn="ctr">
              <a:solidFill>
                <a:sysClr val="windowText" lastClr="000000"/>
              </a:solidFill>
              <a:prstDash val="solid"/>
              <a:miter lim="800000"/>
            </a:ln>
            <a:effectLst/>
          </p:spPr>
        </p:cxnSp>
        <p:sp>
          <p:nvSpPr>
            <p:cNvPr id="35" name="Oval 34">
              <a:extLst>
                <a:ext uri="{FF2B5EF4-FFF2-40B4-BE49-F238E27FC236}">
                  <a16:creationId xmlns:a16="http://schemas.microsoft.com/office/drawing/2014/main" id="{FDC035E8-FCF9-EF1F-810C-4BE833B62335}"/>
                </a:ext>
              </a:extLst>
            </p:cNvPr>
            <p:cNvSpPr/>
            <p:nvPr/>
          </p:nvSpPr>
          <p:spPr>
            <a:xfrm>
              <a:off x="6313164" y="5492450"/>
              <a:ext cx="360054" cy="33087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Helvetica" pitchFamily="2" charset="0"/>
                  <a:ea typeface="+mn-ea"/>
                  <a:cs typeface="+mn-cs"/>
                </a:rPr>
                <a:t>+</a:t>
              </a:r>
            </a:p>
          </p:txBody>
        </p:sp>
      </p:grpSp>
      <p:sp>
        <p:nvSpPr>
          <p:cNvPr id="38" name="Rectangle 37">
            <a:extLst>
              <a:ext uri="{FF2B5EF4-FFF2-40B4-BE49-F238E27FC236}">
                <a16:creationId xmlns:a16="http://schemas.microsoft.com/office/drawing/2014/main" id="{69B5B99C-D694-6C9A-E8C6-14C9BC7C901C}"/>
              </a:ext>
            </a:extLst>
          </p:cNvPr>
          <p:cNvSpPr/>
          <p:nvPr/>
        </p:nvSpPr>
        <p:spPr>
          <a:xfrm>
            <a:off x="6099326" y="1459078"/>
            <a:ext cx="548640" cy="548640"/>
          </a:xfrm>
          <a:prstGeom prst="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H</a:t>
            </a:r>
          </a:p>
        </p:txBody>
      </p:sp>
      <p:sp>
        <p:nvSpPr>
          <p:cNvPr id="39" name="Rectangle 38">
            <a:extLst>
              <a:ext uri="{FF2B5EF4-FFF2-40B4-BE49-F238E27FC236}">
                <a16:creationId xmlns:a16="http://schemas.microsoft.com/office/drawing/2014/main" id="{1EAE1181-FF21-041A-D0A5-4EAC00EA8C95}"/>
              </a:ext>
            </a:extLst>
          </p:cNvPr>
          <p:cNvSpPr/>
          <p:nvPr/>
        </p:nvSpPr>
        <p:spPr>
          <a:xfrm>
            <a:off x="7419790" y="1462848"/>
            <a:ext cx="548640" cy="548640"/>
          </a:xfrm>
          <a:prstGeom prst="rect">
            <a:avLst/>
          </a:prstGeom>
          <a:solidFill>
            <a:srgbClr val="EDF2F4"/>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M</a:t>
            </a:r>
          </a:p>
        </p:txBody>
      </p:sp>
      <p:sp>
        <p:nvSpPr>
          <p:cNvPr id="40" name="Rectangle 39">
            <a:extLst>
              <a:ext uri="{FF2B5EF4-FFF2-40B4-BE49-F238E27FC236}">
                <a16:creationId xmlns:a16="http://schemas.microsoft.com/office/drawing/2014/main" id="{B7B2D823-7878-1A0A-38A5-F023B9E8DAFA}"/>
              </a:ext>
            </a:extLst>
          </p:cNvPr>
          <p:cNvSpPr/>
          <p:nvPr/>
        </p:nvSpPr>
        <p:spPr>
          <a:xfrm>
            <a:off x="7419790" y="2140899"/>
            <a:ext cx="548640" cy="548640"/>
          </a:xfrm>
          <a:prstGeom prst="rect">
            <a:avLst/>
          </a:prstGeom>
          <a:solidFill>
            <a:srgbClr val="EDF2F4"/>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M</a:t>
            </a:r>
          </a:p>
        </p:txBody>
      </p:sp>
      <p:sp>
        <p:nvSpPr>
          <p:cNvPr id="42" name="Rectangle 41">
            <a:extLst>
              <a:ext uri="{FF2B5EF4-FFF2-40B4-BE49-F238E27FC236}">
                <a16:creationId xmlns:a16="http://schemas.microsoft.com/office/drawing/2014/main" id="{5C11B059-F1CC-3E39-157C-ADB2CC9C9A3E}"/>
              </a:ext>
            </a:extLst>
          </p:cNvPr>
          <p:cNvSpPr/>
          <p:nvPr/>
        </p:nvSpPr>
        <p:spPr>
          <a:xfrm>
            <a:off x="8702040" y="2859142"/>
            <a:ext cx="548640" cy="548640"/>
          </a:xfrm>
          <a:prstGeom prst="rect">
            <a:avLst/>
          </a:prstGeom>
          <a:solidFill>
            <a:schemeClr val="accent2">
              <a:lumMod val="20000"/>
              <a:lumOff val="80000"/>
            </a:schemeClr>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X</a:t>
            </a:r>
          </a:p>
        </p:txBody>
      </p:sp>
      <p:cxnSp>
        <p:nvCxnSpPr>
          <p:cNvPr id="43" name="Straight Connector 42">
            <a:extLst>
              <a:ext uri="{FF2B5EF4-FFF2-40B4-BE49-F238E27FC236}">
                <a16:creationId xmlns:a16="http://schemas.microsoft.com/office/drawing/2014/main" id="{2489184D-0C4A-11F9-9823-AB3BA84F1448}"/>
              </a:ext>
            </a:extLst>
          </p:cNvPr>
          <p:cNvCxnSpPr>
            <a:cxnSpLocks/>
            <a:stCxn id="42" idx="0"/>
          </p:cNvCxnSpPr>
          <p:nvPr/>
        </p:nvCxnSpPr>
        <p:spPr>
          <a:xfrm flipV="1">
            <a:off x="8976360" y="2480152"/>
            <a:ext cx="0" cy="378990"/>
          </a:xfrm>
          <a:prstGeom prst="line">
            <a:avLst/>
          </a:prstGeom>
          <a:noFill/>
          <a:ln w="25400" cap="flat" cmpd="sng" algn="ctr">
            <a:solidFill>
              <a:sysClr val="windowText" lastClr="000000"/>
            </a:solidFill>
            <a:prstDash val="solid"/>
            <a:miter lim="800000"/>
          </a:ln>
          <a:effectLst/>
        </p:spPr>
      </p:cxnSp>
      <p:cxnSp>
        <p:nvCxnSpPr>
          <p:cNvPr id="46" name="Straight Connector 45">
            <a:extLst>
              <a:ext uri="{FF2B5EF4-FFF2-40B4-BE49-F238E27FC236}">
                <a16:creationId xmlns:a16="http://schemas.microsoft.com/office/drawing/2014/main" id="{BA7927A0-6F8E-642E-3602-A94A0C5FA5C4}"/>
              </a:ext>
            </a:extLst>
          </p:cNvPr>
          <p:cNvCxnSpPr>
            <a:cxnSpLocks/>
          </p:cNvCxnSpPr>
          <p:nvPr/>
        </p:nvCxnSpPr>
        <p:spPr>
          <a:xfrm flipV="1">
            <a:off x="8930640" y="2480152"/>
            <a:ext cx="0" cy="378990"/>
          </a:xfrm>
          <a:prstGeom prst="line">
            <a:avLst/>
          </a:prstGeom>
          <a:noFill/>
          <a:ln w="25400" cap="flat" cmpd="sng" algn="ctr">
            <a:solidFill>
              <a:sysClr val="windowText" lastClr="000000"/>
            </a:solidFill>
            <a:prstDash val="solid"/>
            <a:miter lim="800000"/>
          </a:ln>
          <a:effectLst/>
        </p:spPr>
      </p:cxnSp>
      <p:sp>
        <p:nvSpPr>
          <p:cNvPr id="47" name="Rectangle 46">
            <a:extLst>
              <a:ext uri="{FF2B5EF4-FFF2-40B4-BE49-F238E27FC236}">
                <a16:creationId xmlns:a16="http://schemas.microsoft.com/office/drawing/2014/main" id="{638340B0-B24B-FD76-AA75-109621FD474A}"/>
              </a:ext>
            </a:extLst>
          </p:cNvPr>
          <p:cNvSpPr/>
          <p:nvPr/>
        </p:nvSpPr>
        <p:spPr>
          <a:xfrm>
            <a:off x="9664250" y="2859142"/>
            <a:ext cx="548640" cy="548640"/>
          </a:xfrm>
          <a:prstGeom prst="rect">
            <a:avLst/>
          </a:prstGeom>
          <a:solidFill>
            <a:schemeClr val="accent4">
              <a:lumMod val="20000"/>
              <a:lumOff val="80000"/>
            </a:schemeClr>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Z</a:t>
            </a:r>
          </a:p>
        </p:txBody>
      </p:sp>
      <p:cxnSp>
        <p:nvCxnSpPr>
          <p:cNvPr id="48" name="Straight Connector 47">
            <a:extLst>
              <a:ext uri="{FF2B5EF4-FFF2-40B4-BE49-F238E27FC236}">
                <a16:creationId xmlns:a16="http://schemas.microsoft.com/office/drawing/2014/main" id="{A507D045-3C1A-679B-6CE6-64BF57C34E89}"/>
              </a:ext>
            </a:extLst>
          </p:cNvPr>
          <p:cNvCxnSpPr>
            <a:cxnSpLocks/>
            <a:stCxn id="47" idx="0"/>
          </p:cNvCxnSpPr>
          <p:nvPr/>
        </p:nvCxnSpPr>
        <p:spPr>
          <a:xfrm flipV="1">
            <a:off x="9938570" y="1733398"/>
            <a:ext cx="0" cy="1125744"/>
          </a:xfrm>
          <a:prstGeom prst="line">
            <a:avLst/>
          </a:prstGeom>
          <a:noFill/>
          <a:ln w="25400" cap="flat" cmpd="sng" algn="ctr">
            <a:solidFill>
              <a:sysClr val="windowText" lastClr="000000"/>
            </a:solidFill>
            <a:prstDash val="solid"/>
            <a:miter lim="800000"/>
          </a:ln>
          <a:effectLst/>
        </p:spPr>
      </p:cxnSp>
      <p:cxnSp>
        <p:nvCxnSpPr>
          <p:cNvPr id="49" name="Straight Connector 48">
            <a:extLst>
              <a:ext uri="{FF2B5EF4-FFF2-40B4-BE49-F238E27FC236}">
                <a16:creationId xmlns:a16="http://schemas.microsoft.com/office/drawing/2014/main" id="{6A5005BE-CE31-EACA-332A-19FAB6CCA000}"/>
              </a:ext>
            </a:extLst>
          </p:cNvPr>
          <p:cNvCxnSpPr>
            <a:cxnSpLocks/>
          </p:cNvCxnSpPr>
          <p:nvPr/>
        </p:nvCxnSpPr>
        <p:spPr>
          <a:xfrm flipV="1">
            <a:off x="9892850" y="1733398"/>
            <a:ext cx="0" cy="1125744"/>
          </a:xfrm>
          <a:prstGeom prst="line">
            <a:avLst/>
          </a:prstGeom>
          <a:noFill/>
          <a:ln w="25400" cap="flat" cmpd="sng" algn="ctr">
            <a:solidFill>
              <a:sysClr val="windowText" lastClr="000000"/>
            </a:solidFill>
            <a:prstDash val="solid"/>
            <a:miter lim="800000"/>
          </a:ln>
          <a:effectLst/>
        </p:spPr>
      </p:cxnSp>
      <p:cxnSp>
        <p:nvCxnSpPr>
          <p:cNvPr id="52" name="Straight Connector 51">
            <a:extLst>
              <a:ext uri="{FF2B5EF4-FFF2-40B4-BE49-F238E27FC236}">
                <a16:creationId xmlns:a16="http://schemas.microsoft.com/office/drawing/2014/main" id="{70B821CD-CCCC-F36F-C9B2-993F82E04301}"/>
              </a:ext>
            </a:extLst>
          </p:cNvPr>
          <p:cNvCxnSpPr>
            <a:cxnSpLocks/>
          </p:cNvCxnSpPr>
          <p:nvPr/>
        </p:nvCxnSpPr>
        <p:spPr>
          <a:xfrm flipH="1">
            <a:off x="7988352" y="1810467"/>
            <a:ext cx="2524655" cy="0"/>
          </a:xfrm>
          <a:prstGeom prst="line">
            <a:avLst/>
          </a:prstGeom>
          <a:noFill/>
          <a:ln w="25400" cap="flat" cmpd="sng" algn="ctr">
            <a:solidFill>
              <a:sysClr val="windowText" lastClr="000000"/>
            </a:solidFill>
            <a:prstDash val="solid"/>
            <a:miter lim="800000"/>
          </a:ln>
          <a:effectLst/>
        </p:spPr>
      </p:cxnSp>
      <p:cxnSp>
        <p:nvCxnSpPr>
          <p:cNvPr id="55" name="Straight Connector 54">
            <a:extLst>
              <a:ext uri="{FF2B5EF4-FFF2-40B4-BE49-F238E27FC236}">
                <a16:creationId xmlns:a16="http://schemas.microsoft.com/office/drawing/2014/main" id="{5D79D842-9AC5-8A31-E1B9-A70C457B3A5B}"/>
              </a:ext>
            </a:extLst>
          </p:cNvPr>
          <p:cNvCxnSpPr>
            <a:cxnSpLocks/>
          </p:cNvCxnSpPr>
          <p:nvPr/>
        </p:nvCxnSpPr>
        <p:spPr>
          <a:xfrm flipH="1">
            <a:off x="7968430" y="2541987"/>
            <a:ext cx="2524655" cy="0"/>
          </a:xfrm>
          <a:prstGeom prst="line">
            <a:avLst/>
          </a:prstGeom>
          <a:noFill/>
          <a:ln w="25400" cap="flat" cmpd="sng" algn="ctr">
            <a:solidFill>
              <a:sysClr val="windowText" lastClr="000000"/>
            </a:solidFill>
            <a:prstDash val="solid"/>
            <a:miter lim="800000"/>
          </a:ln>
          <a:effectLst/>
        </p:spPr>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7928EEE-D1ED-7A42-3870-99AFF5ACEC0C}"/>
                  </a:ext>
                </a:extLst>
              </p:cNvPr>
              <p:cNvSpPr txBox="1"/>
              <p:nvPr/>
            </p:nvSpPr>
            <p:spPr>
              <a:xfrm>
                <a:off x="2224712" y="4286600"/>
                <a:ext cx="1816275" cy="78386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cs typeface="+mn-cs"/>
                            </a:rPr>
                          </m:ctrlPr>
                        </m:fPr>
                        <m:num>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00</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11</m:t>
                              </m:r>
                            </m:e>
                          </m:d>
                        </m:num>
                        <m:den>
                          <m:rad>
                            <m:radPr>
                              <m:degHide m:val="on"/>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cs typeface="+mn-cs"/>
                                </a:rPr>
                              </m:ctrlPr>
                            </m:radPr>
                            <m:deg/>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cs typeface="+mn-cs"/>
                                </a:rPr>
                                <m:t>2</m:t>
                              </m:r>
                            </m:e>
                          </m:rad>
                        </m:den>
                      </m:f>
                    </m:oMath>
                  </m:oMathPara>
                </a14:m>
                <a:endParaRPr kumimoji="0" lang="en-US" sz="2400" b="0" i="0" u="none" strike="noStrike" kern="1200" cap="none" spc="0" normalizeH="0" baseline="0" noProof="0" dirty="0">
                  <a:ln>
                    <a:noFill/>
                  </a:ln>
                  <a:solidFill>
                    <a:srgbClr val="002060"/>
                  </a:solidFill>
                  <a:effectLst/>
                  <a:uLnTx/>
                  <a:uFillTx/>
                  <a:latin typeface="Calibri"/>
                  <a:cs typeface="+mn-cs"/>
                </a:endParaRPr>
              </a:p>
            </p:txBody>
          </p:sp>
        </mc:Choice>
        <mc:Fallback xmlns="">
          <p:sp>
            <p:nvSpPr>
              <p:cNvPr id="56" name="TextBox 55">
                <a:extLst>
                  <a:ext uri="{FF2B5EF4-FFF2-40B4-BE49-F238E27FC236}">
                    <a16:creationId xmlns:a16="http://schemas.microsoft.com/office/drawing/2014/main" id="{87928EEE-D1ED-7A42-3870-99AFF5ACEC0C}"/>
                  </a:ext>
                </a:extLst>
              </p:cNvPr>
              <p:cNvSpPr txBox="1">
                <a:spLocks noRot="1" noChangeAspect="1" noMove="1" noResize="1" noEditPoints="1" noAdjustHandles="1" noChangeArrowheads="1" noChangeShapeType="1" noTextEdit="1"/>
              </p:cNvSpPr>
              <p:nvPr/>
            </p:nvSpPr>
            <p:spPr>
              <a:xfrm>
                <a:off x="2224712" y="4286600"/>
                <a:ext cx="1816275" cy="783869"/>
              </a:xfrm>
              <a:prstGeom prst="rect">
                <a:avLst/>
              </a:prstGeom>
              <a:blipFill>
                <a:blip r:embed="rId7"/>
                <a:stretch>
                  <a:fillRect b="-79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E0266CD3-79FD-AF60-E13A-C70BFF9E14B6}"/>
                  </a:ext>
                </a:extLst>
              </p:cNvPr>
              <p:cNvSpPr txBox="1"/>
              <p:nvPr/>
            </p:nvSpPr>
            <p:spPr>
              <a:xfrm>
                <a:off x="860487" y="1087895"/>
                <a:ext cx="1816275" cy="369332"/>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m:t>
                          </m:r>
                        </m:e>
                      </m:d>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1</m:t>
                          </m:r>
                        </m:e>
                      </m:d>
                    </m:oMath>
                  </m:oMathPara>
                </a14:m>
                <a:endParaRPr kumimoji="0" lang="en-US" sz="2400" b="0" i="0" u="none" strike="noStrike" kern="1200" cap="none" spc="0" normalizeH="0" baseline="0" noProof="0" dirty="0">
                  <a:ln>
                    <a:noFill/>
                  </a:ln>
                  <a:solidFill>
                    <a:srgbClr val="002060"/>
                  </a:solidFill>
                  <a:effectLst/>
                  <a:uLnTx/>
                  <a:uFillTx/>
                  <a:latin typeface="Calibri"/>
                  <a:cs typeface="+mn-cs"/>
                </a:endParaRPr>
              </a:p>
            </p:txBody>
          </p:sp>
        </mc:Choice>
        <mc:Fallback xmlns="">
          <p:sp>
            <p:nvSpPr>
              <p:cNvPr id="58" name="TextBox 57">
                <a:extLst>
                  <a:ext uri="{FF2B5EF4-FFF2-40B4-BE49-F238E27FC236}">
                    <a16:creationId xmlns:a16="http://schemas.microsoft.com/office/drawing/2014/main" id="{E0266CD3-79FD-AF60-E13A-C70BFF9E14B6}"/>
                  </a:ext>
                </a:extLst>
              </p:cNvPr>
              <p:cNvSpPr txBox="1">
                <a:spLocks noRot="1" noChangeAspect="1" noMove="1" noResize="1" noEditPoints="1" noAdjustHandles="1" noChangeArrowheads="1" noChangeShapeType="1" noTextEdit="1"/>
              </p:cNvSpPr>
              <p:nvPr/>
            </p:nvSpPr>
            <p:spPr>
              <a:xfrm>
                <a:off x="860487" y="1087895"/>
                <a:ext cx="1816275" cy="369332"/>
              </a:xfrm>
              <a:prstGeom prst="rect">
                <a:avLst/>
              </a:prstGeom>
              <a:blipFill>
                <a:blip r:embed="rId8"/>
                <a:stretch>
                  <a:fillRect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CFEA776-C5F8-B526-CF89-9E7A9725F50A}"/>
                  </a:ext>
                </a:extLst>
              </p:cNvPr>
              <p:cNvSpPr txBox="1"/>
              <p:nvPr/>
            </p:nvSpPr>
            <p:spPr>
              <a:xfrm>
                <a:off x="1185342" y="5426847"/>
                <a:ext cx="9028631" cy="78386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m:t>
                          </m:r>
                        </m:e>
                      </m:d>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1</m:t>
                          </m:r>
                        </m:e>
                      </m:d>
                      <m:r>
                        <a:rPr kumimoji="0" lang="en-US" sz="2400" b="0" i="0"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f>
                        <m:f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cs typeface="+mn-cs"/>
                            </a:rPr>
                          </m:ctrlPr>
                        </m:fPr>
                        <m:num>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00</m:t>
                              </m:r>
                            </m:e>
                          </m:d>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11</m:t>
                              </m:r>
                            </m:e>
                          </m:d>
                        </m:num>
                        <m:den>
                          <m:rad>
                            <m:radPr>
                              <m:degHide m:val="on"/>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cs typeface="+mn-cs"/>
                                </a:rPr>
                              </m:ctrlPr>
                            </m:radPr>
                            <m:deg/>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cs typeface="+mn-cs"/>
                                </a:rPr>
                                <m:t>2</m:t>
                              </m:r>
                            </m:e>
                          </m:rad>
                        </m:den>
                      </m:f>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t>= </m:t>
                      </m:r>
                      <m:f>
                        <m:f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ctrlPr>
                        </m:fPr>
                        <m:num>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0</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00</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11</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1</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00</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111</m:t>
                              </m:r>
                            </m:e>
                          </m:d>
                        </m:num>
                        <m:den>
                          <m:rad>
                            <m:radPr>
                              <m:degHide m:val="on"/>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cs typeface="+mn-cs"/>
                                </a:rPr>
                              </m:ctrlPr>
                            </m:radPr>
                            <m:deg/>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cs typeface="+mn-cs"/>
                                </a:rPr>
                                <m:t>2</m:t>
                              </m:r>
                            </m:e>
                          </m:rad>
                        </m:den>
                      </m:f>
                    </m:oMath>
                  </m:oMathPara>
                </a14:m>
                <a:endParaRPr kumimoji="0" lang="en-US" sz="2400" b="0" i="0" u="none" strike="noStrike" kern="1200" cap="none" spc="0" normalizeH="0" baseline="0" noProof="0" dirty="0">
                  <a:ln>
                    <a:noFill/>
                  </a:ln>
                  <a:solidFill>
                    <a:srgbClr val="002060"/>
                  </a:solidFill>
                  <a:effectLst/>
                  <a:uLnTx/>
                  <a:uFillTx/>
                  <a:latin typeface="Calibri"/>
                  <a:cs typeface="+mn-cs"/>
                </a:endParaRPr>
              </a:p>
            </p:txBody>
          </p:sp>
        </mc:Choice>
        <mc:Fallback xmlns="">
          <p:sp>
            <p:nvSpPr>
              <p:cNvPr id="59" name="TextBox 58">
                <a:extLst>
                  <a:ext uri="{FF2B5EF4-FFF2-40B4-BE49-F238E27FC236}">
                    <a16:creationId xmlns:a16="http://schemas.microsoft.com/office/drawing/2014/main" id="{6CFEA776-C5F8-B526-CF89-9E7A9725F50A}"/>
                  </a:ext>
                </a:extLst>
              </p:cNvPr>
              <p:cNvSpPr txBox="1">
                <a:spLocks noRot="1" noChangeAspect="1" noMove="1" noResize="1" noEditPoints="1" noAdjustHandles="1" noChangeArrowheads="1" noChangeShapeType="1" noTextEdit="1"/>
              </p:cNvSpPr>
              <p:nvPr/>
            </p:nvSpPr>
            <p:spPr>
              <a:xfrm>
                <a:off x="1185342" y="5426847"/>
                <a:ext cx="9028631" cy="783869"/>
              </a:xfrm>
              <a:prstGeom prst="rect">
                <a:avLst/>
              </a:prstGeom>
              <a:blipFill>
                <a:blip r:embed="rId9"/>
                <a:stretch>
                  <a:fillRect t="-6349" b="-7937"/>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921B70BA-C283-AA43-568A-FC62FB12F17B}"/>
              </a:ext>
            </a:extLst>
          </p:cNvPr>
          <p:cNvGrpSpPr/>
          <p:nvPr/>
        </p:nvGrpSpPr>
        <p:grpSpPr>
          <a:xfrm>
            <a:off x="2864827" y="3691541"/>
            <a:ext cx="536044" cy="627864"/>
            <a:chOff x="7188625" y="1909100"/>
            <a:chExt cx="536044" cy="627864"/>
          </a:xfrm>
        </p:grpSpPr>
        <p:sp>
          <p:nvSpPr>
            <p:cNvPr id="7" name="Oval 6">
              <a:extLst>
                <a:ext uri="{FF2B5EF4-FFF2-40B4-BE49-F238E27FC236}">
                  <a16:creationId xmlns:a16="http://schemas.microsoft.com/office/drawing/2014/main" id="{1242A1B6-8A0B-6F69-BFC3-C183DBC461AE}"/>
                </a:ext>
              </a:extLst>
            </p:cNvPr>
            <p:cNvSpPr/>
            <p:nvPr/>
          </p:nvSpPr>
          <p:spPr bwMode="auto">
            <a:xfrm>
              <a:off x="7270797" y="2013115"/>
              <a:ext cx="365760" cy="365760"/>
            </a:xfrm>
            <a:prstGeom prst="ellipse">
              <a:avLst/>
            </a:prstGeom>
            <a:solidFill>
              <a:srgbClr val="01014B"/>
            </a:solidFill>
            <a:ln w="9525" cap="flat" cmpd="sng" algn="ctr">
              <a:solidFill>
                <a:srgbClr val="01014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72C6">
                    <a:lumMod val="50000"/>
                  </a:srgbClr>
                </a:soli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3C329B28-7D18-72F9-CAC6-41A3A45A0B1E}"/>
                </a:ext>
              </a:extLst>
            </p:cNvPr>
            <p:cNvSpPr txBox="1"/>
            <p:nvPr/>
          </p:nvSpPr>
          <p:spPr>
            <a:xfrm>
              <a:off x="7188625" y="1909100"/>
              <a:ext cx="53604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1</a:t>
              </a:r>
            </a:p>
          </p:txBody>
        </p:sp>
      </p:grpSp>
      <p:sp>
        <p:nvSpPr>
          <p:cNvPr id="11" name="Rounded Rectangle 10">
            <a:extLst>
              <a:ext uri="{FF2B5EF4-FFF2-40B4-BE49-F238E27FC236}">
                <a16:creationId xmlns:a16="http://schemas.microsoft.com/office/drawing/2014/main" id="{BA13EA3F-2781-46D3-1BF8-7F4F07BC896A}"/>
              </a:ext>
            </a:extLst>
          </p:cNvPr>
          <p:cNvSpPr/>
          <p:nvPr/>
        </p:nvSpPr>
        <p:spPr>
          <a:xfrm>
            <a:off x="2371910" y="2078648"/>
            <a:ext cx="1598111" cy="1378928"/>
          </a:xfrm>
          <a:prstGeom prst="roundRect">
            <a:avLst/>
          </a:prstGeom>
          <a:solidFill>
            <a:schemeClr val="accent2">
              <a:lumMod val="20000"/>
              <a:lumOff val="80000"/>
              <a:alpha val="13976"/>
            </a:schemeClr>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456B2E46-8609-3256-9813-6C229106E857}"/>
              </a:ext>
            </a:extLst>
          </p:cNvPr>
          <p:cNvSpPr/>
          <p:nvPr/>
        </p:nvSpPr>
        <p:spPr>
          <a:xfrm>
            <a:off x="602068" y="1576503"/>
            <a:ext cx="863069" cy="369332"/>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Alice</a:t>
            </a:r>
          </a:p>
        </p:txBody>
      </p:sp>
      <p:sp>
        <p:nvSpPr>
          <p:cNvPr id="13" name="Rounded Rectangle 12">
            <a:extLst>
              <a:ext uri="{FF2B5EF4-FFF2-40B4-BE49-F238E27FC236}">
                <a16:creationId xmlns:a16="http://schemas.microsoft.com/office/drawing/2014/main" id="{1B49FF6C-679E-C6A5-7517-E1864BB29F70}"/>
              </a:ext>
            </a:extLst>
          </p:cNvPr>
          <p:cNvSpPr/>
          <p:nvPr/>
        </p:nvSpPr>
        <p:spPr>
          <a:xfrm>
            <a:off x="596323" y="2219472"/>
            <a:ext cx="863069" cy="369332"/>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Alice</a:t>
            </a:r>
          </a:p>
        </p:txBody>
      </p:sp>
      <p:sp>
        <p:nvSpPr>
          <p:cNvPr id="14" name="Rounded Rectangle 13">
            <a:extLst>
              <a:ext uri="{FF2B5EF4-FFF2-40B4-BE49-F238E27FC236}">
                <a16:creationId xmlns:a16="http://schemas.microsoft.com/office/drawing/2014/main" id="{10B44DD4-E636-E985-7F8C-07C6FE07F4D0}"/>
              </a:ext>
            </a:extLst>
          </p:cNvPr>
          <p:cNvSpPr/>
          <p:nvPr/>
        </p:nvSpPr>
        <p:spPr>
          <a:xfrm>
            <a:off x="596322" y="2853886"/>
            <a:ext cx="863069" cy="369332"/>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Alice</a:t>
            </a:r>
          </a:p>
        </p:txBody>
      </p:sp>
      <p:cxnSp>
        <p:nvCxnSpPr>
          <p:cNvPr id="16" name="Straight Arrow Connector 15">
            <a:extLst>
              <a:ext uri="{FF2B5EF4-FFF2-40B4-BE49-F238E27FC236}">
                <a16:creationId xmlns:a16="http://schemas.microsoft.com/office/drawing/2014/main" id="{176F0DF7-8BD6-A21E-B746-2A9DC4460795}"/>
              </a:ext>
            </a:extLst>
          </p:cNvPr>
          <p:cNvCxnSpPr/>
          <p:nvPr/>
        </p:nvCxnSpPr>
        <p:spPr>
          <a:xfrm>
            <a:off x="4267200" y="1087895"/>
            <a:ext cx="0" cy="4338952"/>
          </a:xfrm>
          <a:prstGeom prst="straightConnector1">
            <a:avLst/>
          </a:prstGeom>
          <a:ln>
            <a:prstDash val="dash"/>
            <a:tailEnd type="triangle" w="lg" len="lg"/>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9F76CAB5-5ABA-C9AA-372E-A583CC01DCAA}"/>
              </a:ext>
            </a:extLst>
          </p:cNvPr>
          <p:cNvSpPr/>
          <p:nvPr/>
        </p:nvSpPr>
        <p:spPr>
          <a:xfrm>
            <a:off x="4799340" y="4391386"/>
            <a:ext cx="6783060" cy="24516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A03D9A13-4111-3B0D-0A35-F05368160187}"/>
              </a:ext>
            </a:extLst>
          </p:cNvPr>
          <p:cNvSpPr/>
          <p:nvPr/>
        </p:nvSpPr>
        <p:spPr>
          <a:xfrm>
            <a:off x="11150865" y="2932098"/>
            <a:ext cx="863069" cy="369332"/>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Bob</a:t>
            </a:r>
          </a:p>
        </p:txBody>
      </p:sp>
      <p:sp>
        <p:nvSpPr>
          <p:cNvPr id="21" name="Donut 20">
            <a:extLst>
              <a:ext uri="{FF2B5EF4-FFF2-40B4-BE49-F238E27FC236}">
                <a16:creationId xmlns:a16="http://schemas.microsoft.com/office/drawing/2014/main" id="{A328A993-EE44-5E0A-0ACC-6C19186CD638}"/>
              </a:ext>
            </a:extLst>
          </p:cNvPr>
          <p:cNvSpPr/>
          <p:nvPr/>
        </p:nvSpPr>
        <p:spPr>
          <a:xfrm>
            <a:off x="1474783" y="2809952"/>
            <a:ext cx="457200" cy="457200"/>
          </a:xfrm>
          <a:prstGeom prst="don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3109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0" presetClass="path" presetSubtype="0" accel="50000" decel="50000" fill="hold" grpId="1" nodeType="withEffect">
                                  <p:stCondLst>
                                    <p:cond delay="0"/>
                                  </p:stCondLst>
                                  <p:childTnLst>
                                    <p:animMotion origin="layout" path="M -3.54167E-6 0.01111 L 0.7724 0.00995 " pathEditMode="relative" rAng="0" ptsTypes="AA">
                                      <p:cBhvr>
                                        <p:cTn id="46" dur="2000" fill="hold"/>
                                        <p:tgtEl>
                                          <p:spTgt spid="21"/>
                                        </p:tgtEl>
                                        <p:attrNameLst>
                                          <p:attrName>ppt_x</p:attrName>
                                          <p:attrName>ppt_y</p:attrName>
                                        </p:attrNameLst>
                                      </p:cBhvr>
                                      <p:rCtr x="38620" y="-69"/>
                                    </p:animMotion>
                                  </p:childTnLst>
                                </p:cTn>
                              </p:par>
                              <p:par>
                                <p:cTn id="47" presetID="1" presetClass="exit" presetSubtype="0" fill="hold" grpId="1" nodeType="withEffect">
                                  <p:stCondLst>
                                    <p:cond delay="0"/>
                                  </p:stCondLst>
                                  <p:childTnLst>
                                    <p:set>
                                      <p:cBhvr>
                                        <p:cTn id="48" dur="1" fill="hold">
                                          <p:stCondLst>
                                            <p:cond delay="0"/>
                                          </p:stCondLst>
                                        </p:cTn>
                                        <p:tgtEl>
                                          <p:spTgt spid="14"/>
                                        </p:tgtEl>
                                        <p:attrNameLst>
                                          <p:attrName>style.visibility</p:attrName>
                                        </p:attrNameLst>
                                      </p:cBhvr>
                                      <p:to>
                                        <p:strVal val="hidden"/>
                                      </p:to>
                                    </p:set>
                                  </p:childTnLst>
                                </p:cTn>
                              </p:par>
                              <p:par>
                                <p:cTn id="49" presetID="1" presetClass="exit" presetSubtype="0" fill="hold" grpId="2" nodeType="withEffect">
                                  <p:stCondLst>
                                    <p:cond delay="2000"/>
                                  </p:stCondLst>
                                  <p:childTnLst>
                                    <p:set>
                                      <p:cBhvr>
                                        <p:cTn id="50"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8" grpId="0"/>
      <p:bldP spid="59" grpId="0"/>
      <p:bldP spid="11" grpId="0" animBg="1"/>
      <p:bldP spid="12" grpId="0" animBg="1"/>
      <p:bldP spid="13" grpId="0" animBg="1"/>
      <p:bldP spid="14" grpId="0" animBg="1"/>
      <p:bldP spid="14" grpId="1" animBg="1"/>
      <p:bldP spid="17" grpId="0" animBg="1"/>
      <p:bldP spid="18" grpId="0" animBg="1"/>
      <p:bldP spid="21" grpId="0" animBg="1"/>
      <p:bldP spid="21" grpId="1" animBg="1"/>
      <p:bldP spid="21" grpId="2"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894368"/>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Understanding Quantum Teleportation</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C6D21D7-43E4-6C3A-45B2-0FFCF74E2546}"/>
                  </a:ext>
                </a:extLst>
              </p:cNvPr>
              <p:cNvSpPr txBox="1"/>
              <p:nvPr/>
            </p:nvSpPr>
            <p:spPr>
              <a:xfrm>
                <a:off x="1386840" y="1532068"/>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333F48">
                                  <a:lumMod val="50000"/>
                                </a:srgbClr>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333F48">
                                  <a:lumMod val="50000"/>
                                </a:srgbClr>
                              </a:solidFill>
                              <a:effectLst/>
                              <a:uLnTx/>
                              <a:uFillTx/>
                              <a:latin typeface="Cambria Math" panose="02040503050406030204" pitchFamily="18" charset="0"/>
                              <a:ea typeface="Cambria Math" panose="02040503050406030204" pitchFamily="18" charset="0"/>
                              <a:cs typeface="Calibri" panose="020F0502020204030204" pitchFamily="34" charset="0"/>
                            </a:rPr>
                            <m:t>𝜓</m:t>
                          </m:r>
                        </m:e>
                      </m:d>
                    </m:oMath>
                  </m:oMathPara>
                </a14:m>
                <a:endParaRPr kumimoji="0" lang="en-US" sz="2400" b="0" i="0" u="none" strike="noStrike" kern="0" cap="none" spc="0" normalizeH="0" baseline="0" noProof="0" dirty="0">
                  <a:ln>
                    <a:noFill/>
                  </a:ln>
                  <a:solidFill>
                    <a:srgbClr val="333F48">
                      <a:lumMod val="50000"/>
                    </a:srgbClr>
                  </a:solidFill>
                  <a:effectLst/>
                  <a:uLnTx/>
                  <a:uFillTx/>
                  <a:latin typeface="Helvetica" pitchFamily="2" charset="0"/>
                  <a:ea typeface="+mn-ea"/>
                  <a:cs typeface="+mn-cs"/>
                </a:endParaRPr>
              </a:p>
            </p:txBody>
          </p:sp>
        </mc:Choice>
        <mc:Fallback xmlns="">
          <p:sp>
            <p:nvSpPr>
              <p:cNvPr id="22" name="TextBox 21">
                <a:extLst>
                  <a:ext uri="{FF2B5EF4-FFF2-40B4-BE49-F238E27FC236}">
                    <a16:creationId xmlns:a16="http://schemas.microsoft.com/office/drawing/2014/main" id="{0C6D21D7-43E4-6C3A-45B2-0FFCF74E2546}"/>
                  </a:ext>
                </a:extLst>
              </p:cNvPr>
              <p:cNvSpPr txBox="1">
                <a:spLocks noRot="1" noChangeAspect="1" noMove="1" noResize="1" noEditPoints="1" noAdjustHandles="1" noChangeArrowheads="1" noChangeShapeType="1" noTextEdit="1"/>
              </p:cNvSpPr>
              <p:nvPr/>
            </p:nvSpPr>
            <p:spPr>
              <a:xfrm>
                <a:off x="1386840" y="1532068"/>
                <a:ext cx="553075" cy="461665"/>
              </a:xfrm>
              <a:prstGeom prst="rect">
                <a:avLst/>
              </a:prstGeom>
              <a:blipFill>
                <a:blip r:embed="rId3"/>
                <a:stretch>
                  <a:fillRect b="-13514"/>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16FA6641-4239-0903-BBB0-48D0BF197FE7}"/>
              </a:ext>
            </a:extLst>
          </p:cNvPr>
          <p:cNvCxnSpPr>
            <a:cxnSpLocks/>
          </p:cNvCxnSpPr>
          <p:nvPr/>
        </p:nvCxnSpPr>
        <p:spPr>
          <a:xfrm>
            <a:off x="2216453" y="1762902"/>
            <a:ext cx="8314387" cy="0"/>
          </a:xfrm>
          <a:prstGeom prst="line">
            <a:avLst/>
          </a:prstGeom>
          <a:noFill/>
          <a:ln w="25400" cap="flat" cmpd="sng" algn="ctr">
            <a:solidFill>
              <a:sysClr val="windowText" lastClr="000000"/>
            </a:solidFill>
            <a:prstDash val="solid"/>
            <a:miter lim="800000"/>
          </a:ln>
          <a:effectLst/>
        </p:spPr>
      </p:cxnSp>
      <p:cxnSp>
        <p:nvCxnSpPr>
          <p:cNvPr id="24" name="Straight Connector 23">
            <a:extLst>
              <a:ext uri="{FF2B5EF4-FFF2-40B4-BE49-F238E27FC236}">
                <a16:creationId xmlns:a16="http://schemas.microsoft.com/office/drawing/2014/main" id="{8EBB1646-6E7E-2295-527D-2114E37B4570}"/>
              </a:ext>
            </a:extLst>
          </p:cNvPr>
          <p:cNvCxnSpPr>
            <a:cxnSpLocks/>
          </p:cNvCxnSpPr>
          <p:nvPr/>
        </p:nvCxnSpPr>
        <p:spPr>
          <a:xfrm>
            <a:off x="2216453" y="2480152"/>
            <a:ext cx="8314387" cy="0"/>
          </a:xfrm>
          <a:prstGeom prst="line">
            <a:avLst/>
          </a:prstGeom>
          <a:noFill/>
          <a:ln w="25400" cap="flat" cmpd="sng" algn="ctr">
            <a:solidFill>
              <a:sysClr val="windowText" lastClr="000000"/>
            </a:solidFill>
            <a:prstDash val="solid"/>
            <a:miter lim="800000"/>
          </a:ln>
          <a:effectLst/>
        </p:spPr>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99D0E6E-927F-B2D4-5F72-F203788FC0A1}"/>
                  </a:ext>
                </a:extLst>
              </p:cNvPr>
              <p:cNvSpPr txBox="1"/>
              <p:nvPr/>
            </p:nvSpPr>
            <p:spPr>
              <a:xfrm>
                <a:off x="1386840" y="2184387"/>
                <a:ext cx="76357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0</m:t>
                          </m:r>
                        </m:e>
                      </m:d>
                      <m:r>
                        <a:rPr kumimoji="0" lang="en-US" sz="2400" b="0" i="1" u="none" strike="noStrike" kern="1200" cap="none" spc="0" normalizeH="0" baseline="-25000" noProof="0" smtClean="0">
                          <a:ln>
                            <a:noFill/>
                          </a:ln>
                          <a:solidFill>
                            <a:srgbClr val="104210"/>
                          </a:solidFill>
                          <a:effectLst/>
                          <a:uLnTx/>
                          <a:uFillTx/>
                          <a:latin typeface="Cambria Math" panose="02040503050406030204" pitchFamily="18" charset="0"/>
                          <a:ea typeface="Cambria Math" panose="02040503050406030204" pitchFamily="18" charset="0"/>
                          <a:cs typeface="Calibri" panose="020F0502020204030204" pitchFamily="34" charset="0"/>
                        </a:rPr>
                        <m:t> </m:t>
                      </m:r>
                    </m:oMath>
                  </m:oMathPara>
                </a14:m>
                <a:endParaRPr kumimoji="0" lang="en-US" sz="2400" b="0" i="0" u="none" strike="noStrike" kern="1200" cap="none" spc="0" normalizeH="0" baseline="0" noProof="0" dirty="0">
                  <a:ln>
                    <a:noFill/>
                  </a:ln>
                  <a:solidFill>
                    <a:srgbClr val="BE5700"/>
                  </a:solidFill>
                  <a:effectLst/>
                  <a:uLnTx/>
                  <a:uFillTx/>
                  <a:latin typeface="Calibri"/>
                  <a:ea typeface="+mn-ea"/>
                  <a:cs typeface="+mn-cs"/>
                </a:endParaRPr>
              </a:p>
            </p:txBody>
          </p:sp>
        </mc:Choice>
        <mc:Fallback xmlns="">
          <p:sp>
            <p:nvSpPr>
              <p:cNvPr id="19" name="TextBox 18">
                <a:extLst>
                  <a:ext uri="{FF2B5EF4-FFF2-40B4-BE49-F238E27FC236}">
                    <a16:creationId xmlns:a16="http://schemas.microsoft.com/office/drawing/2014/main" id="{399D0E6E-927F-B2D4-5F72-F203788FC0A1}"/>
                  </a:ext>
                </a:extLst>
              </p:cNvPr>
              <p:cNvSpPr txBox="1">
                <a:spLocks noRot="1" noChangeAspect="1" noMove="1" noResize="1" noEditPoints="1" noAdjustHandles="1" noChangeArrowheads="1" noChangeShapeType="1" noTextEdit="1"/>
              </p:cNvSpPr>
              <p:nvPr/>
            </p:nvSpPr>
            <p:spPr>
              <a:xfrm>
                <a:off x="1386840" y="2184387"/>
                <a:ext cx="763570" cy="461665"/>
              </a:xfrm>
              <a:prstGeom prst="rect">
                <a:avLst/>
              </a:prstGeom>
              <a:blipFill>
                <a:blip r:embed="rId4"/>
                <a:stretch>
                  <a:fillRect b="-31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5B9B996-5E3B-DB38-F5F5-51872FDAA478}"/>
                  </a:ext>
                </a:extLst>
              </p:cNvPr>
              <p:cNvSpPr txBox="1"/>
              <p:nvPr/>
            </p:nvSpPr>
            <p:spPr>
              <a:xfrm>
                <a:off x="-1219200" y="-23657"/>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333F48">
                                  <a:lumMod val="50000"/>
                                </a:srgbClr>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333F48">
                                  <a:lumMod val="50000"/>
                                </a:srgbClr>
                              </a:solidFill>
                              <a:effectLst/>
                              <a:uLnTx/>
                              <a:uFillTx/>
                              <a:latin typeface="Cambria Math" panose="02040503050406030204" pitchFamily="18" charset="0"/>
                              <a:ea typeface="Cambria Math" panose="02040503050406030204" pitchFamily="18" charset="0"/>
                              <a:cs typeface="Calibri" panose="020F0502020204030204" pitchFamily="34" charset="0"/>
                            </a:rPr>
                            <m:t>𝜓</m:t>
                          </m:r>
                        </m:e>
                      </m:d>
                      <m:r>
                        <a:rPr kumimoji="0" lang="en-US" sz="2400" b="0" i="1" u="none" strike="noStrike" kern="1200" cap="none" spc="0" normalizeH="0" baseline="-25000" noProof="0" smtClean="0">
                          <a:ln>
                            <a:noFill/>
                          </a:ln>
                          <a:solidFill>
                            <a:srgbClr val="333F48">
                              <a:lumMod val="50000"/>
                            </a:srgbClr>
                          </a:solidFill>
                          <a:effectLst/>
                          <a:uLnTx/>
                          <a:uFillTx/>
                          <a:latin typeface="Cambria Math" panose="02040503050406030204" pitchFamily="18" charset="0"/>
                          <a:ea typeface="Cambria Math" panose="02040503050406030204" pitchFamily="18" charset="0"/>
                          <a:cs typeface="Calibri" panose="020F0502020204030204" pitchFamily="34" charset="0"/>
                        </a:rPr>
                        <m:t>𝐴</m:t>
                      </m:r>
                    </m:oMath>
                  </m:oMathPara>
                </a14:m>
                <a:endParaRPr kumimoji="0" lang="en-US" sz="2400" b="0" i="0" u="none" strike="noStrike" kern="0" cap="none" spc="0" normalizeH="0" baseline="0" noProof="0" dirty="0">
                  <a:ln>
                    <a:noFill/>
                  </a:ln>
                  <a:solidFill>
                    <a:srgbClr val="333F48">
                      <a:lumMod val="50000"/>
                    </a:srgbClr>
                  </a:solidFill>
                  <a:effectLst/>
                  <a:uLnTx/>
                  <a:uFillTx/>
                  <a:latin typeface="Helvetica" pitchFamily="2" charset="0"/>
                  <a:ea typeface="+mn-ea"/>
                  <a:cs typeface="+mn-cs"/>
                </a:endParaRPr>
              </a:p>
            </p:txBody>
          </p:sp>
        </mc:Choice>
        <mc:Fallback xmlns="">
          <p:sp>
            <p:nvSpPr>
              <p:cNvPr id="20" name="TextBox 19">
                <a:extLst>
                  <a:ext uri="{FF2B5EF4-FFF2-40B4-BE49-F238E27FC236}">
                    <a16:creationId xmlns:a16="http://schemas.microsoft.com/office/drawing/2014/main" id="{65B9B996-5E3B-DB38-F5F5-51872FDAA478}"/>
                  </a:ext>
                </a:extLst>
              </p:cNvPr>
              <p:cNvSpPr txBox="1">
                <a:spLocks noRot="1" noChangeAspect="1" noMove="1" noResize="1" noEditPoints="1" noAdjustHandles="1" noChangeArrowheads="1" noChangeShapeType="1" noTextEdit="1"/>
              </p:cNvSpPr>
              <p:nvPr/>
            </p:nvSpPr>
            <p:spPr>
              <a:xfrm>
                <a:off x="-1219200" y="-23657"/>
                <a:ext cx="553075" cy="461665"/>
              </a:xfrm>
              <a:prstGeom prst="rect">
                <a:avLst/>
              </a:prstGeom>
              <a:blipFill>
                <a:blip r:embed="rId5"/>
                <a:stretch>
                  <a:fillRect r="-29545" b="-13514"/>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752C9069-D2C1-B117-A29F-90E92591E9D5}"/>
              </a:ext>
            </a:extLst>
          </p:cNvPr>
          <p:cNvCxnSpPr>
            <a:cxnSpLocks/>
          </p:cNvCxnSpPr>
          <p:nvPr/>
        </p:nvCxnSpPr>
        <p:spPr>
          <a:xfrm>
            <a:off x="2216453" y="3116764"/>
            <a:ext cx="8314387" cy="0"/>
          </a:xfrm>
          <a:prstGeom prst="line">
            <a:avLst/>
          </a:prstGeom>
          <a:noFill/>
          <a:ln w="25400" cap="flat" cmpd="sng" algn="ctr">
            <a:solidFill>
              <a:sysClr val="windowText" lastClr="000000"/>
            </a:solidFill>
            <a:prstDash val="solid"/>
            <a:miter lim="800000"/>
          </a:ln>
          <a:effectLst/>
        </p:spPr>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A30D047-6BDD-E7AF-7503-80D01D1BEFAA}"/>
                  </a:ext>
                </a:extLst>
              </p:cNvPr>
              <p:cNvSpPr txBox="1"/>
              <p:nvPr/>
            </p:nvSpPr>
            <p:spPr>
              <a:xfrm>
                <a:off x="1386840" y="2820999"/>
                <a:ext cx="76357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0</m:t>
                          </m:r>
                        </m:e>
                      </m:d>
                      <m:r>
                        <a:rPr kumimoji="0" lang="en-US" sz="2400" b="0" i="1" u="none" strike="noStrike" kern="1200" cap="none" spc="0" normalizeH="0" baseline="-25000" noProof="0" smtClean="0">
                          <a:ln>
                            <a:noFill/>
                          </a:ln>
                          <a:solidFill>
                            <a:srgbClr val="104210"/>
                          </a:solidFill>
                          <a:effectLst/>
                          <a:uLnTx/>
                          <a:uFillTx/>
                          <a:latin typeface="Cambria Math" panose="02040503050406030204" pitchFamily="18" charset="0"/>
                          <a:ea typeface="Cambria Math" panose="02040503050406030204" pitchFamily="18" charset="0"/>
                          <a:cs typeface="Calibri" panose="020F0502020204030204" pitchFamily="34" charset="0"/>
                        </a:rPr>
                        <m:t> </m:t>
                      </m:r>
                    </m:oMath>
                  </m:oMathPara>
                </a14:m>
                <a:endParaRPr kumimoji="0" lang="en-US" sz="2400" b="0" i="0" u="none" strike="noStrike" kern="1200" cap="none" spc="0" normalizeH="0" baseline="0" noProof="0" dirty="0">
                  <a:ln>
                    <a:noFill/>
                  </a:ln>
                  <a:solidFill>
                    <a:srgbClr val="BE5700"/>
                  </a:solidFill>
                  <a:effectLst/>
                  <a:uLnTx/>
                  <a:uFillTx/>
                  <a:latin typeface="Calibri"/>
                  <a:ea typeface="+mn-ea"/>
                  <a:cs typeface="+mn-cs"/>
                </a:endParaRPr>
              </a:p>
            </p:txBody>
          </p:sp>
        </mc:Choice>
        <mc:Fallback xmlns="">
          <p:sp>
            <p:nvSpPr>
              <p:cNvPr id="26" name="TextBox 25">
                <a:extLst>
                  <a:ext uri="{FF2B5EF4-FFF2-40B4-BE49-F238E27FC236}">
                    <a16:creationId xmlns:a16="http://schemas.microsoft.com/office/drawing/2014/main" id="{0A30D047-6BDD-E7AF-7503-80D01D1BEFAA}"/>
                  </a:ext>
                </a:extLst>
              </p:cNvPr>
              <p:cNvSpPr txBox="1">
                <a:spLocks noRot="1" noChangeAspect="1" noMove="1" noResize="1" noEditPoints="1" noAdjustHandles="1" noChangeArrowheads="1" noChangeShapeType="1" noTextEdit="1"/>
              </p:cNvSpPr>
              <p:nvPr/>
            </p:nvSpPr>
            <p:spPr>
              <a:xfrm>
                <a:off x="1386840" y="2820999"/>
                <a:ext cx="763570" cy="461665"/>
              </a:xfrm>
              <a:prstGeom prst="rect">
                <a:avLst/>
              </a:prstGeom>
              <a:blipFill>
                <a:blip r:embed="rId6"/>
                <a:stretch>
                  <a:fillRect b="-32432"/>
                </a:stretch>
              </a:blipFill>
            </p:spPr>
            <p:txBody>
              <a:bodyPr/>
              <a:lstStyle/>
              <a:p>
                <a:r>
                  <a:rPr lang="en-US">
                    <a:noFill/>
                  </a:rPr>
                  <a:t> </a:t>
                </a:r>
              </a:p>
            </p:txBody>
          </p:sp>
        </mc:Fallback>
      </mc:AlternateContent>
      <p:grpSp>
        <p:nvGrpSpPr>
          <p:cNvPr id="27" name="Group 26">
            <a:extLst>
              <a:ext uri="{FF2B5EF4-FFF2-40B4-BE49-F238E27FC236}">
                <a16:creationId xmlns:a16="http://schemas.microsoft.com/office/drawing/2014/main" id="{616365E4-66A0-68C0-ECE9-843AEB70B590}"/>
              </a:ext>
            </a:extLst>
          </p:cNvPr>
          <p:cNvGrpSpPr/>
          <p:nvPr/>
        </p:nvGrpSpPr>
        <p:grpSpPr>
          <a:xfrm>
            <a:off x="3296923" y="2361299"/>
            <a:ext cx="548640" cy="1043335"/>
            <a:chOff x="6313164" y="5194111"/>
            <a:chExt cx="360054" cy="629212"/>
          </a:xfrm>
        </p:grpSpPr>
        <p:sp>
          <p:nvSpPr>
            <p:cNvPr id="28" name="Oval 27">
              <a:extLst>
                <a:ext uri="{FF2B5EF4-FFF2-40B4-BE49-F238E27FC236}">
                  <a16:creationId xmlns:a16="http://schemas.microsoft.com/office/drawing/2014/main" id="{FA0C8731-9615-738A-4187-CF3D43D1000E}"/>
                </a:ext>
              </a:extLst>
            </p:cNvPr>
            <p:cNvSpPr/>
            <p:nvPr/>
          </p:nvSpPr>
          <p:spPr>
            <a:xfrm>
              <a:off x="6405427" y="5194111"/>
              <a:ext cx="180027" cy="165436"/>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29" name="Straight Connector 28">
              <a:extLst>
                <a:ext uri="{FF2B5EF4-FFF2-40B4-BE49-F238E27FC236}">
                  <a16:creationId xmlns:a16="http://schemas.microsoft.com/office/drawing/2014/main" id="{27C02429-491D-747F-E49D-4C0360A716E7}"/>
                </a:ext>
              </a:extLst>
            </p:cNvPr>
            <p:cNvCxnSpPr>
              <a:cxnSpLocks/>
              <a:stCxn id="28" idx="4"/>
              <a:endCxn id="30" idx="0"/>
            </p:cNvCxnSpPr>
            <p:nvPr/>
          </p:nvCxnSpPr>
          <p:spPr>
            <a:xfrm flipH="1">
              <a:off x="6493191" y="5359547"/>
              <a:ext cx="2250" cy="132903"/>
            </a:xfrm>
            <a:prstGeom prst="line">
              <a:avLst/>
            </a:prstGeom>
            <a:noFill/>
            <a:ln w="47625" cap="flat" cmpd="sng" algn="ctr">
              <a:solidFill>
                <a:sysClr val="windowText" lastClr="000000"/>
              </a:solidFill>
              <a:prstDash val="solid"/>
              <a:miter lim="800000"/>
            </a:ln>
            <a:effectLst/>
          </p:spPr>
        </p:cxnSp>
        <p:sp>
          <p:nvSpPr>
            <p:cNvPr id="30" name="Oval 29">
              <a:extLst>
                <a:ext uri="{FF2B5EF4-FFF2-40B4-BE49-F238E27FC236}">
                  <a16:creationId xmlns:a16="http://schemas.microsoft.com/office/drawing/2014/main" id="{3CB1AC58-B1C8-8650-A4EA-C737EE855B26}"/>
                </a:ext>
              </a:extLst>
            </p:cNvPr>
            <p:cNvSpPr/>
            <p:nvPr/>
          </p:nvSpPr>
          <p:spPr>
            <a:xfrm>
              <a:off x="6313164" y="5492450"/>
              <a:ext cx="360054" cy="33087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Helvetica" pitchFamily="2" charset="0"/>
                  <a:ea typeface="+mn-ea"/>
                  <a:cs typeface="+mn-cs"/>
                </a:rPr>
                <a:t>+</a:t>
              </a:r>
            </a:p>
          </p:txBody>
        </p:sp>
      </p:grpSp>
      <p:sp>
        <p:nvSpPr>
          <p:cNvPr id="31" name="Rectangle 30">
            <a:extLst>
              <a:ext uri="{FF2B5EF4-FFF2-40B4-BE49-F238E27FC236}">
                <a16:creationId xmlns:a16="http://schemas.microsoft.com/office/drawing/2014/main" id="{1EBDFF9C-523F-65F2-2EE5-8378CE36A860}"/>
              </a:ext>
            </a:extLst>
          </p:cNvPr>
          <p:cNvSpPr/>
          <p:nvPr/>
        </p:nvSpPr>
        <p:spPr>
          <a:xfrm>
            <a:off x="2520743" y="2219472"/>
            <a:ext cx="548640" cy="548640"/>
          </a:xfrm>
          <a:prstGeom prst="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H</a:t>
            </a:r>
          </a:p>
        </p:txBody>
      </p:sp>
      <p:grpSp>
        <p:nvGrpSpPr>
          <p:cNvPr id="32" name="Group 31">
            <a:extLst>
              <a:ext uri="{FF2B5EF4-FFF2-40B4-BE49-F238E27FC236}">
                <a16:creationId xmlns:a16="http://schemas.microsoft.com/office/drawing/2014/main" id="{09622130-2915-9716-6ECD-5461C6733200}"/>
              </a:ext>
            </a:extLst>
          </p:cNvPr>
          <p:cNvGrpSpPr/>
          <p:nvPr/>
        </p:nvGrpSpPr>
        <p:grpSpPr>
          <a:xfrm>
            <a:off x="4404360" y="1614383"/>
            <a:ext cx="548640" cy="1043335"/>
            <a:chOff x="6313164" y="5194111"/>
            <a:chExt cx="360054" cy="629212"/>
          </a:xfrm>
        </p:grpSpPr>
        <p:sp>
          <p:nvSpPr>
            <p:cNvPr id="33" name="Oval 32">
              <a:extLst>
                <a:ext uri="{FF2B5EF4-FFF2-40B4-BE49-F238E27FC236}">
                  <a16:creationId xmlns:a16="http://schemas.microsoft.com/office/drawing/2014/main" id="{452A5A79-AB60-4AF9-4661-D723474B1105}"/>
                </a:ext>
              </a:extLst>
            </p:cNvPr>
            <p:cNvSpPr/>
            <p:nvPr/>
          </p:nvSpPr>
          <p:spPr>
            <a:xfrm>
              <a:off x="6405427" y="5194111"/>
              <a:ext cx="180027" cy="165436"/>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34" name="Straight Connector 33">
              <a:extLst>
                <a:ext uri="{FF2B5EF4-FFF2-40B4-BE49-F238E27FC236}">
                  <a16:creationId xmlns:a16="http://schemas.microsoft.com/office/drawing/2014/main" id="{D749A134-EA61-CDB5-66C1-31241B011073}"/>
                </a:ext>
              </a:extLst>
            </p:cNvPr>
            <p:cNvCxnSpPr>
              <a:cxnSpLocks/>
              <a:stCxn id="33" idx="4"/>
              <a:endCxn id="35" idx="0"/>
            </p:cNvCxnSpPr>
            <p:nvPr/>
          </p:nvCxnSpPr>
          <p:spPr>
            <a:xfrm flipH="1">
              <a:off x="6493191" y="5359547"/>
              <a:ext cx="2250" cy="132903"/>
            </a:xfrm>
            <a:prstGeom prst="line">
              <a:avLst/>
            </a:prstGeom>
            <a:noFill/>
            <a:ln w="47625" cap="flat" cmpd="sng" algn="ctr">
              <a:solidFill>
                <a:sysClr val="windowText" lastClr="000000"/>
              </a:solidFill>
              <a:prstDash val="solid"/>
              <a:miter lim="800000"/>
            </a:ln>
            <a:effectLst/>
          </p:spPr>
        </p:cxnSp>
        <p:sp>
          <p:nvSpPr>
            <p:cNvPr id="35" name="Oval 34">
              <a:extLst>
                <a:ext uri="{FF2B5EF4-FFF2-40B4-BE49-F238E27FC236}">
                  <a16:creationId xmlns:a16="http://schemas.microsoft.com/office/drawing/2014/main" id="{FDC035E8-FCF9-EF1F-810C-4BE833B62335}"/>
                </a:ext>
              </a:extLst>
            </p:cNvPr>
            <p:cNvSpPr/>
            <p:nvPr/>
          </p:nvSpPr>
          <p:spPr>
            <a:xfrm>
              <a:off x="6313164" y="5492450"/>
              <a:ext cx="360054" cy="33087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Helvetica" pitchFamily="2" charset="0"/>
                  <a:ea typeface="+mn-ea"/>
                  <a:cs typeface="+mn-cs"/>
                </a:rPr>
                <a:t>+</a:t>
              </a:r>
            </a:p>
          </p:txBody>
        </p:sp>
      </p:grpSp>
      <p:sp>
        <p:nvSpPr>
          <p:cNvPr id="38" name="Rectangle 37">
            <a:extLst>
              <a:ext uri="{FF2B5EF4-FFF2-40B4-BE49-F238E27FC236}">
                <a16:creationId xmlns:a16="http://schemas.microsoft.com/office/drawing/2014/main" id="{69B5B99C-D694-6C9A-E8C6-14C9BC7C901C}"/>
              </a:ext>
            </a:extLst>
          </p:cNvPr>
          <p:cNvSpPr/>
          <p:nvPr/>
        </p:nvSpPr>
        <p:spPr>
          <a:xfrm>
            <a:off x="6099326" y="1459078"/>
            <a:ext cx="548640" cy="548640"/>
          </a:xfrm>
          <a:prstGeom prst="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H</a:t>
            </a:r>
          </a:p>
        </p:txBody>
      </p:sp>
      <p:sp>
        <p:nvSpPr>
          <p:cNvPr id="39" name="Rectangle 38">
            <a:extLst>
              <a:ext uri="{FF2B5EF4-FFF2-40B4-BE49-F238E27FC236}">
                <a16:creationId xmlns:a16="http://schemas.microsoft.com/office/drawing/2014/main" id="{1EAE1181-FF21-041A-D0A5-4EAC00EA8C95}"/>
              </a:ext>
            </a:extLst>
          </p:cNvPr>
          <p:cNvSpPr/>
          <p:nvPr/>
        </p:nvSpPr>
        <p:spPr>
          <a:xfrm>
            <a:off x="7419790" y="1462848"/>
            <a:ext cx="548640" cy="548640"/>
          </a:xfrm>
          <a:prstGeom prst="rect">
            <a:avLst/>
          </a:prstGeom>
          <a:solidFill>
            <a:srgbClr val="EDF2F4"/>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M</a:t>
            </a:r>
          </a:p>
        </p:txBody>
      </p:sp>
      <p:sp>
        <p:nvSpPr>
          <p:cNvPr id="40" name="Rectangle 39">
            <a:extLst>
              <a:ext uri="{FF2B5EF4-FFF2-40B4-BE49-F238E27FC236}">
                <a16:creationId xmlns:a16="http://schemas.microsoft.com/office/drawing/2014/main" id="{B7B2D823-7878-1A0A-38A5-F023B9E8DAFA}"/>
              </a:ext>
            </a:extLst>
          </p:cNvPr>
          <p:cNvSpPr/>
          <p:nvPr/>
        </p:nvSpPr>
        <p:spPr>
          <a:xfrm>
            <a:off x="7419790" y="2140899"/>
            <a:ext cx="548640" cy="548640"/>
          </a:xfrm>
          <a:prstGeom prst="rect">
            <a:avLst/>
          </a:prstGeom>
          <a:solidFill>
            <a:srgbClr val="EDF2F4"/>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M</a:t>
            </a:r>
          </a:p>
        </p:txBody>
      </p:sp>
      <p:sp>
        <p:nvSpPr>
          <p:cNvPr id="42" name="Rectangle 41">
            <a:extLst>
              <a:ext uri="{FF2B5EF4-FFF2-40B4-BE49-F238E27FC236}">
                <a16:creationId xmlns:a16="http://schemas.microsoft.com/office/drawing/2014/main" id="{5C11B059-F1CC-3E39-157C-ADB2CC9C9A3E}"/>
              </a:ext>
            </a:extLst>
          </p:cNvPr>
          <p:cNvSpPr/>
          <p:nvPr/>
        </p:nvSpPr>
        <p:spPr>
          <a:xfrm>
            <a:off x="8702040" y="2859142"/>
            <a:ext cx="548640" cy="548640"/>
          </a:xfrm>
          <a:prstGeom prst="rect">
            <a:avLst/>
          </a:prstGeom>
          <a:solidFill>
            <a:schemeClr val="accent2">
              <a:lumMod val="20000"/>
              <a:lumOff val="80000"/>
            </a:schemeClr>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X</a:t>
            </a:r>
          </a:p>
        </p:txBody>
      </p:sp>
      <p:cxnSp>
        <p:nvCxnSpPr>
          <p:cNvPr id="43" name="Straight Connector 42">
            <a:extLst>
              <a:ext uri="{FF2B5EF4-FFF2-40B4-BE49-F238E27FC236}">
                <a16:creationId xmlns:a16="http://schemas.microsoft.com/office/drawing/2014/main" id="{2489184D-0C4A-11F9-9823-AB3BA84F1448}"/>
              </a:ext>
            </a:extLst>
          </p:cNvPr>
          <p:cNvCxnSpPr>
            <a:cxnSpLocks/>
            <a:stCxn id="42" idx="0"/>
          </p:cNvCxnSpPr>
          <p:nvPr/>
        </p:nvCxnSpPr>
        <p:spPr>
          <a:xfrm flipV="1">
            <a:off x="8976360" y="2480152"/>
            <a:ext cx="0" cy="378990"/>
          </a:xfrm>
          <a:prstGeom prst="line">
            <a:avLst/>
          </a:prstGeom>
          <a:noFill/>
          <a:ln w="25400" cap="flat" cmpd="sng" algn="ctr">
            <a:solidFill>
              <a:sysClr val="windowText" lastClr="000000"/>
            </a:solidFill>
            <a:prstDash val="solid"/>
            <a:miter lim="800000"/>
          </a:ln>
          <a:effectLst/>
        </p:spPr>
      </p:cxnSp>
      <p:cxnSp>
        <p:nvCxnSpPr>
          <p:cNvPr id="46" name="Straight Connector 45">
            <a:extLst>
              <a:ext uri="{FF2B5EF4-FFF2-40B4-BE49-F238E27FC236}">
                <a16:creationId xmlns:a16="http://schemas.microsoft.com/office/drawing/2014/main" id="{BA7927A0-6F8E-642E-3602-A94A0C5FA5C4}"/>
              </a:ext>
            </a:extLst>
          </p:cNvPr>
          <p:cNvCxnSpPr>
            <a:cxnSpLocks/>
          </p:cNvCxnSpPr>
          <p:nvPr/>
        </p:nvCxnSpPr>
        <p:spPr>
          <a:xfrm flipV="1">
            <a:off x="8930640" y="2480152"/>
            <a:ext cx="0" cy="378990"/>
          </a:xfrm>
          <a:prstGeom prst="line">
            <a:avLst/>
          </a:prstGeom>
          <a:noFill/>
          <a:ln w="25400" cap="flat" cmpd="sng" algn="ctr">
            <a:solidFill>
              <a:sysClr val="windowText" lastClr="000000"/>
            </a:solidFill>
            <a:prstDash val="solid"/>
            <a:miter lim="800000"/>
          </a:ln>
          <a:effectLst/>
        </p:spPr>
      </p:cxnSp>
      <p:sp>
        <p:nvSpPr>
          <p:cNvPr id="47" name="Rectangle 46">
            <a:extLst>
              <a:ext uri="{FF2B5EF4-FFF2-40B4-BE49-F238E27FC236}">
                <a16:creationId xmlns:a16="http://schemas.microsoft.com/office/drawing/2014/main" id="{638340B0-B24B-FD76-AA75-109621FD474A}"/>
              </a:ext>
            </a:extLst>
          </p:cNvPr>
          <p:cNvSpPr/>
          <p:nvPr/>
        </p:nvSpPr>
        <p:spPr>
          <a:xfrm>
            <a:off x="9664250" y="2859142"/>
            <a:ext cx="548640" cy="548640"/>
          </a:xfrm>
          <a:prstGeom prst="rect">
            <a:avLst/>
          </a:prstGeom>
          <a:solidFill>
            <a:schemeClr val="accent4">
              <a:lumMod val="20000"/>
              <a:lumOff val="80000"/>
            </a:schemeClr>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Z</a:t>
            </a:r>
          </a:p>
        </p:txBody>
      </p:sp>
      <p:cxnSp>
        <p:nvCxnSpPr>
          <p:cNvPr id="48" name="Straight Connector 47">
            <a:extLst>
              <a:ext uri="{FF2B5EF4-FFF2-40B4-BE49-F238E27FC236}">
                <a16:creationId xmlns:a16="http://schemas.microsoft.com/office/drawing/2014/main" id="{A507D045-3C1A-679B-6CE6-64BF57C34E89}"/>
              </a:ext>
            </a:extLst>
          </p:cNvPr>
          <p:cNvCxnSpPr>
            <a:cxnSpLocks/>
            <a:stCxn id="47" idx="0"/>
          </p:cNvCxnSpPr>
          <p:nvPr/>
        </p:nvCxnSpPr>
        <p:spPr>
          <a:xfrm flipV="1">
            <a:off x="9938570" y="1733398"/>
            <a:ext cx="0" cy="1125744"/>
          </a:xfrm>
          <a:prstGeom prst="line">
            <a:avLst/>
          </a:prstGeom>
          <a:noFill/>
          <a:ln w="25400" cap="flat" cmpd="sng" algn="ctr">
            <a:solidFill>
              <a:sysClr val="windowText" lastClr="000000"/>
            </a:solidFill>
            <a:prstDash val="solid"/>
            <a:miter lim="800000"/>
          </a:ln>
          <a:effectLst/>
        </p:spPr>
      </p:cxnSp>
      <p:cxnSp>
        <p:nvCxnSpPr>
          <p:cNvPr id="49" name="Straight Connector 48">
            <a:extLst>
              <a:ext uri="{FF2B5EF4-FFF2-40B4-BE49-F238E27FC236}">
                <a16:creationId xmlns:a16="http://schemas.microsoft.com/office/drawing/2014/main" id="{6A5005BE-CE31-EACA-332A-19FAB6CCA000}"/>
              </a:ext>
            </a:extLst>
          </p:cNvPr>
          <p:cNvCxnSpPr>
            <a:cxnSpLocks/>
          </p:cNvCxnSpPr>
          <p:nvPr/>
        </p:nvCxnSpPr>
        <p:spPr>
          <a:xfrm flipV="1">
            <a:off x="9892850" y="1733398"/>
            <a:ext cx="0" cy="1125744"/>
          </a:xfrm>
          <a:prstGeom prst="line">
            <a:avLst/>
          </a:prstGeom>
          <a:noFill/>
          <a:ln w="25400" cap="flat" cmpd="sng" algn="ctr">
            <a:solidFill>
              <a:sysClr val="windowText" lastClr="000000"/>
            </a:solidFill>
            <a:prstDash val="solid"/>
            <a:miter lim="800000"/>
          </a:ln>
          <a:effectLst/>
        </p:spPr>
      </p:cxnSp>
      <p:cxnSp>
        <p:nvCxnSpPr>
          <p:cNvPr id="52" name="Straight Connector 51">
            <a:extLst>
              <a:ext uri="{FF2B5EF4-FFF2-40B4-BE49-F238E27FC236}">
                <a16:creationId xmlns:a16="http://schemas.microsoft.com/office/drawing/2014/main" id="{70B821CD-CCCC-F36F-C9B2-993F82E04301}"/>
              </a:ext>
            </a:extLst>
          </p:cNvPr>
          <p:cNvCxnSpPr>
            <a:cxnSpLocks/>
          </p:cNvCxnSpPr>
          <p:nvPr/>
        </p:nvCxnSpPr>
        <p:spPr>
          <a:xfrm flipH="1">
            <a:off x="7988352" y="1810467"/>
            <a:ext cx="2524655" cy="0"/>
          </a:xfrm>
          <a:prstGeom prst="line">
            <a:avLst/>
          </a:prstGeom>
          <a:noFill/>
          <a:ln w="25400" cap="flat" cmpd="sng" algn="ctr">
            <a:solidFill>
              <a:sysClr val="windowText" lastClr="000000"/>
            </a:solidFill>
            <a:prstDash val="solid"/>
            <a:miter lim="800000"/>
          </a:ln>
          <a:effectLst/>
        </p:spPr>
      </p:cxnSp>
      <p:cxnSp>
        <p:nvCxnSpPr>
          <p:cNvPr id="55" name="Straight Connector 54">
            <a:extLst>
              <a:ext uri="{FF2B5EF4-FFF2-40B4-BE49-F238E27FC236}">
                <a16:creationId xmlns:a16="http://schemas.microsoft.com/office/drawing/2014/main" id="{5D79D842-9AC5-8A31-E1B9-A70C457B3A5B}"/>
              </a:ext>
            </a:extLst>
          </p:cNvPr>
          <p:cNvCxnSpPr>
            <a:cxnSpLocks/>
          </p:cNvCxnSpPr>
          <p:nvPr/>
        </p:nvCxnSpPr>
        <p:spPr>
          <a:xfrm flipH="1">
            <a:off x="7968430" y="2541987"/>
            <a:ext cx="2524655" cy="0"/>
          </a:xfrm>
          <a:prstGeom prst="line">
            <a:avLst/>
          </a:prstGeom>
          <a:noFill/>
          <a:ln w="25400" cap="flat" cmpd="sng" algn="ctr">
            <a:solidFill>
              <a:sysClr val="windowText" lastClr="000000"/>
            </a:solidFill>
            <a:prstDash val="solid"/>
            <a:miter lim="800000"/>
          </a:ln>
          <a:effectLst/>
        </p:spPr>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CFEA776-C5F8-B526-CF89-9E7A9725F50A}"/>
                  </a:ext>
                </a:extLst>
              </p:cNvPr>
              <p:cNvSpPr txBox="1"/>
              <p:nvPr/>
            </p:nvSpPr>
            <p:spPr>
              <a:xfrm>
                <a:off x="1735143" y="3919275"/>
                <a:ext cx="4911742" cy="78386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0</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00</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11</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1</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00</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111</m:t>
                              </m:r>
                            </m:e>
                          </m:d>
                        </m:num>
                        <m:den>
                          <m:rad>
                            <m:radPr>
                              <m:degHide m:val="on"/>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radPr>
                            <m:deg/>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2</m:t>
                              </m:r>
                            </m:e>
                          </m:rad>
                        </m:den>
                      </m:f>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59" name="TextBox 58">
                <a:extLst>
                  <a:ext uri="{FF2B5EF4-FFF2-40B4-BE49-F238E27FC236}">
                    <a16:creationId xmlns:a16="http://schemas.microsoft.com/office/drawing/2014/main" id="{6CFEA776-C5F8-B526-CF89-9E7A9725F50A}"/>
                  </a:ext>
                </a:extLst>
              </p:cNvPr>
              <p:cNvSpPr txBox="1">
                <a:spLocks noRot="1" noChangeAspect="1" noMove="1" noResize="1" noEditPoints="1" noAdjustHandles="1" noChangeArrowheads="1" noChangeShapeType="1" noTextEdit="1"/>
              </p:cNvSpPr>
              <p:nvPr/>
            </p:nvSpPr>
            <p:spPr>
              <a:xfrm>
                <a:off x="1735143" y="3919275"/>
                <a:ext cx="4911742" cy="783869"/>
              </a:xfrm>
              <a:prstGeom prst="rect">
                <a:avLst/>
              </a:prstGeom>
              <a:blipFill>
                <a:blip r:embed="rId7"/>
                <a:stretch>
                  <a:fillRect t="-6349" b="-79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230F494-0A98-ABDC-B298-BA00F7E1D6F8}"/>
                  </a:ext>
                </a:extLst>
              </p:cNvPr>
              <p:cNvSpPr txBox="1"/>
              <p:nvPr/>
            </p:nvSpPr>
            <p:spPr>
              <a:xfrm>
                <a:off x="1735143" y="5721102"/>
                <a:ext cx="4911742" cy="78386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0</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00</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11</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1</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10</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101</m:t>
                              </m:r>
                            </m:e>
                          </m:d>
                        </m:num>
                        <m:den>
                          <m:rad>
                            <m:radPr>
                              <m:degHide m:val="on"/>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radPr>
                            <m:deg/>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2</m:t>
                              </m:r>
                            </m:e>
                          </m:rad>
                        </m:den>
                      </m:f>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2" name="TextBox 1">
                <a:extLst>
                  <a:ext uri="{FF2B5EF4-FFF2-40B4-BE49-F238E27FC236}">
                    <a16:creationId xmlns:a16="http://schemas.microsoft.com/office/drawing/2014/main" id="{E230F494-0A98-ABDC-B298-BA00F7E1D6F8}"/>
                  </a:ext>
                </a:extLst>
              </p:cNvPr>
              <p:cNvSpPr txBox="1">
                <a:spLocks noRot="1" noChangeAspect="1" noMove="1" noResize="1" noEditPoints="1" noAdjustHandles="1" noChangeArrowheads="1" noChangeShapeType="1" noTextEdit="1"/>
              </p:cNvSpPr>
              <p:nvPr/>
            </p:nvSpPr>
            <p:spPr>
              <a:xfrm>
                <a:off x="1735143" y="5721102"/>
                <a:ext cx="4911742" cy="783869"/>
              </a:xfrm>
              <a:prstGeom prst="rect">
                <a:avLst/>
              </a:prstGeom>
              <a:blipFill>
                <a:blip r:embed="rId8"/>
                <a:stretch>
                  <a:fillRect t="-6349" b="-7937"/>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019FDAFC-D811-1677-A286-B644DBC13517}"/>
              </a:ext>
            </a:extLst>
          </p:cNvPr>
          <p:cNvCxnSpPr>
            <a:cxnSpLocks/>
            <a:endCxn id="59" idx="0"/>
          </p:cNvCxnSpPr>
          <p:nvPr/>
        </p:nvCxnSpPr>
        <p:spPr>
          <a:xfrm>
            <a:off x="4191014" y="1054167"/>
            <a:ext cx="0" cy="2865108"/>
          </a:xfrm>
          <a:prstGeom prst="straightConnector1">
            <a:avLst/>
          </a:prstGeom>
          <a:ln>
            <a:prstDash val="dash"/>
            <a:tailEnd type="triangle" w="lg" len="lg"/>
          </a:ln>
        </p:spPr>
        <p:style>
          <a:lnRef idx="2">
            <a:schemeClr val="accent1"/>
          </a:lnRef>
          <a:fillRef idx="0">
            <a:schemeClr val="accent1"/>
          </a:fillRef>
          <a:effectRef idx="1">
            <a:schemeClr val="accent1"/>
          </a:effectRef>
          <a:fontRef idx="minor">
            <a:schemeClr val="tx1"/>
          </a:fontRef>
        </p:style>
      </p:cxnSp>
      <p:sp>
        <p:nvSpPr>
          <p:cNvPr id="9" name="Rounded Rectangle 8">
            <a:extLst>
              <a:ext uri="{FF2B5EF4-FFF2-40B4-BE49-F238E27FC236}">
                <a16:creationId xmlns:a16="http://schemas.microsoft.com/office/drawing/2014/main" id="{4BCD4AF8-4758-F872-8E25-B2CBBCE0AC94}"/>
              </a:ext>
            </a:extLst>
          </p:cNvPr>
          <p:cNvSpPr/>
          <p:nvPr/>
        </p:nvSpPr>
        <p:spPr>
          <a:xfrm>
            <a:off x="602068" y="1576503"/>
            <a:ext cx="863069" cy="369332"/>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Alice</a:t>
            </a:r>
          </a:p>
        </p:txBody>
      </p:sp>
      <p:sp>
        <p:nvSpPr>
          <p:cNvPr id="11" name="Rounded Rectangle 10">
            <a:extLst>
              <a:ext uri="{FF2B5EF4-FFF2-40B4-BE49-F238E27FC236}">
                <a16:creationId xmlns:a16="http://schemas.microsoft.com/office/drawing/2014/main" id="{7E568964-9F4A-DBB5-9C7F-03D27FAC3333}"/>
              </a:ext>
            </a:extLst>
          </p:cNvPr>
          <p:cNvSpPr/>
          <p:nvPr/>
        </p:nvSpPr>
        <p:spPr>
          <a:xfrm>
            <a:off x="596323" y="2219472"/>
            <a:ext cx="863069" cy="369332"/>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Alice</a:t>
            </a:r>
          </a:p>
        </p:txBody>
      </p:sp>
      <p:sp>
        <p:nvSpPr>
          <p:cNvPr id="12" name="Rounded Rectangle 11">
            <a:extLst>
              <a:ext uri="{FF2B5EF4-FFF2-40B4-BE49-F238E27FC236}">
                <a16:creationId xmlns:a16="http://schemas.microsoft.com/office/drawing/2014/main" id="{6D3E85A0-2BDF-E6BD-B7AD-DD8AADD8E6EC}"/>
              </a:ext>
            </a:extLst>
          </p:cNvPr>
          <p:cNvSpPr/>
          <p:nvPr/>
        </p:nvSpPr>
        <p:spPr>
          <a:xfrm>
            <a:off x="11150865" y="2932098"/>
            <a:ext cx="863069" cy="369332"/>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Bob</a:t>
            </a:r>
          </a:p>
        </p:txBody>
      </p:sp>
      <p:cxnSp>
        <p:nvCxnSpPr>
          <p:cNvPr id="13" name="Straight Arrow Connector 12">
            <a:extLst>
              <a:ext uri="{FF2B5EF4-FFF2-40B4-BE49-F238E27FC236}">
                <a16:creationId xmlns:a16="http://schemas.microsoft.com/office/drawing/2014/main" id="{F07FFEC8-A7DD-142B-334A-A0382CD9250B}"/>
              </a:ext>
            </a:extLst>
          </p:cNvPr>
          <p:cNvCxnSpPr/>
          <p:nvPr/>
        </p:nvCxnSpPr>
        <p:spPr>
          <a:xfrm>
            <a:off x="5303520" y="1054167"/>
            <a:ext cx="0" cy="4338952"/>
          </a:xfrm>
          <a:prstGeom prst="straightConnector1">
            <a:avLst/>
          </a:prstGeom>
          <a:ln>
            <a:prstDash val="dash"/>
            <a:tailEnd type="triangle" w="lg" len="lg"/>
          </a:ln>
        </p:spPr>
        <p:style>
          <a:lnRef idx="2">
            <a:schemeClr val="accent1"/>
          </a:lnRef>
          <a:fillRef idx="0">
            <a:schemeClr val="accent1"/>
          </a:fillRef>
          <a:effectRef idx="1">
            <a:schemeClr val="accent1"/>
          </a:effectRef>
          <a:fontRef idx="minor">
            <a:schemeClr val="tx1"/>
          </a:fontRef>
        </p:style>
      </p:cxnSp>
      <p:sp>
        <p:nvSpPr>
          <p:cNvPr id="14" name="Curved Down Arrow 13">
            <a:extLst>
              <a:ext uri="{FF2B5EF4-FFF2-40B4-BE49-F238E27FC236}">
                <a16:creationId xmlns:a16="http://schemas.microsoft.com/office/drawing/2014/main" id="{0C75F00D-A27B-4F45-B874-E875E8CB771F}"/>
              </a:ext>
            </a:extLst>
          </p:cNvPr>
          <p:cNvSpPr/>
          <p:nvPr/>
        </p:nvSpPr>
        <p:spPr>
          <a:xfrm>
            <a:off x="2072761" y="3664010"/>
            <a:ext cx="365640" cy="297402"/>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Curved Down Arrow 14">
            <a:extLst>
              <a:ext uri="{FF2B5EF4-FFF2-40B4-BE49-F238E27FC236}">
                <a16:creationId xmlns:a16="http://schemas.microsoft.com/office/drawing/2014/main" id="{7A533F0C-845D-6B7F-15C9-70C7F413BD61}"/>
              </a:ext>
            </a:extLst>
          </p:cNvPr>
          <p:cNvSpPr/>
          <p:nvPr/>
        </p:nvSpPr>
        <p:spPr>
          <a:xfrm>
            <a:off x="3333645" y="3662256"/>
            <a:ext cx="365640" cy="297402"/>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Curved Down Arrow 15">
            <a:extLst>
              <a:ext uri="{FF2B5EF4-FFF2-40B4-BE49-F238E27FC236}">
                <a16:creationId xmlns:a16="http://schemas.microsoft.com/office/drawing/2014/main" id="{6C98E595-EF70-C01D-6D21-80AE2CFC5DD2}"/>
              </a:ext>
            </a:extLst>
          </p:cNvPr>
          <p:cNvSpPr/>
          <p:nvPr/>
        </p:nvSpPr>
        <p:spPr>
          <a:xfrm>
            <a:off x="4634794" y="3659491"/>
            <a:ext cx="365640" cy="297402"/>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urved Down Arrow 16">
            <a:extLst>
              <a:ext uri="{FF2B5EF4-FFF2-40B4-BE49-F238E27FC236}">
                <a16:creationId xmlns:a16="http://schemas.microsoft.com/office/drawing/2014/main" id="{C697375D-F568-7083-3878-0C529073467B}"/>
              </a:ext>
            </a:extLst>
          </p:cNvPr>
          <p:cNvSpPr/>
          <p:nvPr/>
        </p:nvSpPr>
        <p:spPr>
          <a:xfrm>
            <a:off x="5914602" y="3659491"/>
            <a:ext cx="365640" cy="297402"/>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21" name="Straight Arrow Connector 20">
            <a:extLst>
              <a:ext uri="{FF2B5EF4-FFF2-40B4-BE49-F238E27FC236}">
                <a16:creationId xmlns:a16="http://schemas.microsoft.com/office/drawing/2014/main" id="{99F5D892-0DC5-340E-573E-7D93DC934729}"/>
              </a:ext>
            </a:extLst>
          </p:cNvPr>
          <p:cNvCxnSpPr>
            <a:cxnSpLocks/>
          </p:cNvCxnSpPr>
          <p:nvPr/>
        </p:nvCxnSpPr>
        <p:spPr>
          <a:xfrm>
            <a:off x="2255581" y="4335495"/>
            <a:ext cx="0" cy="1385607"/>
          </a:xfrm>
          <a:prstGeom prst="straightConnector1">
            <a:avLst/>
          </a:prstGeom>
          <a:ln>
            <a:solidFill>
              <a:srgbClr val="104210"/>
            </a:solidFill>
            <a:prstDash val="dash"/>
            <a:tailEnd type="triangle" w="lg" len="lg"/>
          </a:ln>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D82F302F-3C75-1012-ED07-24F9E8EF0358}"/>
              </a:ext>
            </a:extLst>
          </p:cNvPr>
          <p:cNvSpPr/>
          <p:nvPr/>
        </p:nvSpPr>
        <p:spPr>
          <a:xfrm>
            <a:off x="2795063" y="5770672"/>
            <a:ext cx="4215334" cy="3192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2102830-2DF2-3EE0-A6C9-83B012C54EE4}"/>
              </a:ext>
            </a:extLst>
          </p:cNvPr>
          <p:cNvSpPr/>
          <p:nvPr/>
        </p:nvSpPr>
        <p:spPr>
          <a:xfrm>
            <a:off x="4028938" y="5759403"/>
            <a:ext cx="4215334" cy="3192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FC543EA8-EE61-AC14-8087-70A811340E19}"/>
              </a:ext>
            </a:extLst>
          </p:cNvPr>
          <p:cNvCxnSpPr>
            <a:cxnSpLocks/>
          </p:cNvCxnSpPr>
          <p:nvPr/>
        </p:nvCxnSpPr>
        <p:spPr>
          <a:xfrm>
            <a:off x="3471569" y="4385065"/>
            <a:ext cx="0" cy="1385607"/>
          </a:xfrm>
          <a:prstGeom prst="straightConnector1">
            <a:avLst/>
          </a:prstGeom>
          <a:ln>
            <a:solidFill>
              <a:srgbClr val="104210"/>
            </a:solidFill>
            <a:prstDash val="dash"/>
            <a:tailEnd type="triangle" w="lg" len="lg"/>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6005813A-CEB7-9022-B5B2-60A6724C256A}"/>
              </a:ext>
            </a:extLst>
          </p:cNvPr>
          <p:cNvCxnSpPr>
            <a:cxnSpLocks/>
          </p:cNvCxnSpPr>
          <p:nvPr/>
        </p:nvCxnSpPr>
        <p:spPr>
          <a:xfrm>
            <a:off x="4819268" y="4335495"/>
            <a:ext cx="0" cy="1385607"/>
          </a:xfrm>
          <a:prstGeom prst="straightConnector1">
            <a:avLst/>
          </a:prstGeom>
          <a:ln>
            <a:solidFill>
              <a:srgbClr val="104210"/>
            </a:solidFill>
            <a:prstDash val="dash"/>
            <a:tailEnd type="triangle" w="lg" len="lg"/>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02E6D6E2-8A4E-F8F2-680A-2A9D1747C411}"/>
              </a:ext>
            </a:extLst>
          </p:cNvPr>
          <p:cNvCxnSpPr>
            <a:cxnSpLocks/>
          </p:cNvCxnSpPr>
          <p:nvPr/>
        </p:nvCxnSpPr>
        <p:spPr>
          <a:xfrm>
            <a:off x="6097538" y="4335495"/>
            <a:ext cx="0" cy="1385607"/>
          </a:xfrm>
          <a:prstGeom prst="straightConnector1">
            <a:avLst/>
          </a:prstGeom>
          <a:ln>
            <a:solidFill>
              <a:srgbClr val="104210"/>
            </a:solidFill>
            <a:prstDash val="dash"/>
            <a:tailEnd type="triangle" w="lg" len="lg"/>
          </a:ln>
        </p:spPr>
        <p:style>
          <a:lnRef idx="2">
            <a:schemeClr val="accent1"/>
          </a:lnRef>
          <a:fillRef idx="0">
            <a:schemeClr val="accent1"/>
          </a:fillRef>
          <a:effectRef idx="1">
            <a:schemeClr val="accent1"/>
          </a:effectRef>
          <a:fontRef idx="minor">
            <a:schemeClr val="tx1"/>
          </a:fontRef>
        </p:style>
      </p:cxnSp>
      <p:sp>
        <p:nvSpPr>
          <p:cNvPr id="51" name="Rectangle 50">
            <a:extLst>
              <a:ext uri="{FF2B5EF4-FFF2-40B4-BE49-F238E27FC236}">
                <a16:creationId xmlns:a16="http://schemas.microsoft.com/office/drawing/2014/main" id="{C8100416-D07B-94DC-70F3-66D1A185143F}"/>
              </a:ext>
            </a:extLst>
          </p:cNvPr>
          <p:cNvSpPr/>
          <p:nvPr/>
        </p:nvSpPr>
        <p:spPr>
          <a:xfrm>
            <a:off x="5262812" y="5732372"/>
            <a:ext cx="4215334" cy="3577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E9A2A6E5-0766-6D1A-A375-110822F06527}"/>
              </a:ext>
            </a:extLst>
          </p:cNvPr>
          <p:cNvGrpSpPr/>
          <p:nvPr/>
        </p:nvGrpSpPr>
        <p:grpSpPr>
          <a:xfrm>
            <a:off x="5019260" y="867878"/>
            <a:ext cx="536044" cy="627864"/>
            <a:chOff x="7188625" y="1909100"/>
            <a:chExt cx="536044" cy="627864"/>
          </a:xfrm>
        </p:grpSpPr>
        <p:sp>
          <p:nvSpPr>
            <p:cNvPr id="5" name="Oval 4">
              <a:extLst>
                <a:ext uri="{FF2B5EF4-FFF2-40B4-BE49-F238E27FC236}">
                  <a16:creationId xmlns:a16="http://schemas.microsoft.com/office/drawing/2014/main" id="{2F390071-84CA-5423-30B8-9D81DBD2BECE}"/>
                </a:ext>
              </a:extLst>
            </p:cNvPr>
            <p:cNvSpPr/>
            <p:nvPr/>
          </p:nvSpPr>
          <p:spPr bwMode="auto">
            <a:xfrm>
              <a:off x="7270797" y="2013115"/>
              <a:ext cx="365760" cy="365760"/>
            </a:xfrm>
            <a:prstGeom prst="ellipse">
              <a:avLst/>
            </a:prstGeom>
            <a:solidFill>
              <a:srgbClr val="01014B"/>
            </a:solidFill>
            <a:ln w="9525" cap="flat" cmpd="sng" algn="ctr">
              <a:solidFill>
                <a:srgbClr val="01014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72C6">
                    <a:lumMod val="50000"/>
                  </a:srgbClr>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0DED9805-CF74-5D3B-3297-6534279AD7B0}"/>
                </a:ext>
              </a:extLst>
            </p:cNvPr>
            <p:cNvSpPr txBox="1"/>
            <p:nvPr/>
          </p:nvSpPr>
          <p:spPr>
            <a:xfrm>
              <a:off x="7188625" y="1909100"/>
              <a:ext cx="53604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2</a:t>
              </a:r>
            </a:p>
          </p:txBody>
        </p:sp>
      </p:grpSp>
    </p:spTree>
    <p:extLst>
      <p:ext uri="{BB962C8B-B14F-4D97-AF65-F5344CB8AC3E}">
        <p14:creationId xmlns:p14="http://schemas.microsoft.com/office/powerpoint/2010/main" val="3401075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2" presetClass="entr" presetSubtype="1"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ppt_x"/>
                                          </p:val>
                                        </p:tav>
                                        <p:tav tm="100000">
                                          <p:val>
                                            <p:strVal val="#ppt_x"/>
                                          </p:val>
                                        </p:tav>
                                      </p:tavLst>
                                    </p:anim>
                                    <p:anim calcmode="lin" valueType="num">
                                      <p:cBhvr additive="base">
                                        <p:cTn id="18" dur="500" fill="hold"/>
                                        <p:tgtEl>
                                          <p:spTgt spid="21"/>
                                        </p:tgtEl>
                                        <p:attrNameLst>
                                          <p:attrName>ppt_y</p:attrName>
                                        </p:attrNameLst>
                                      </p:cBhvr>
                                      <p:tavLst>
                                        <p:tav tm="0">
                                          <p:val>
                                            <p:strVal val="0-#ppt_h/2"/>
                                          </p:val>
                                        </p:tav>
                                        <p:tav tm="100000">
                                          <p:val>
                                            <p:strVal val="#ppt_y"/>
                                          </p:val>
                                        </p:tav>
                                      </p:tavLst>
                                    </p:anim>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2" presetClass="entr" presetSubtype="1"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anim calcmode="lin" valueType="num">
                                      <p:cBhvr additive="base">
                                        <p:cTn id="29" dur="500" fill="hold"/>
                                        <p:tgtEl>
                                          <p:spTgt spid="44"/>
                                        </p:tgtEl>
                                        <p:attrNameLst>
                                          <p:attrName>ppt_x</p:attrName>
                                        </p:attrNameLst>
                                      </p:cBhvr>
                                      <p:tavLst>
                                        <p:tav tm="0">
                                          <p:val>
                                            <p:strVal val="#ppt_x"/>
                                          </p:val>
                                        </p:tav>
                                        <p:tav tm="100000">
                                          <p:val>
                                            <p:strVal val="#ppt_x"/>
                                          </p:val>
                                        </p:tav>
                                      </p:tavLst>
                                    </p:anim>
                                    <p:anim calcmode="lin" valueType="num">
                                      <p:cBhvr additive="base">
                                        <p:cTn id="30" dur="500" fill="hold"/>
                                        <p:tgtEl>
                                          <p:spTgt spid="44"/>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xit"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hidden"/>
                                      </p:to>
                                    </p:set>
                                  </p:childTnLst>
                                </p:cTn>
                              </p:par>
                              <p:par>
                                <p:cTn id="37" presetID="2" presetClass="entr" presetSubtype="1" fill="hold" nodeType="withEffect">
                                  <p:stCondLst>
                                    <p:cond delay="0"/>
                                  </p:stCondLst>
                                  <p:childTnLst>
                                    <p:set>
                                      <p:cBhvr>
                                        <p:cTn id="38" dur="1" fill="hold">
                                          <p:stCondLst>
                                            <p:cond delay="0"/>
                                          </p:stCondLst>
                                        </p:cTn>
                                        <p:tgtEl>
                                          <p:spTgt spid="45"/>
                                        </p:tgtEl>
                                        <p:attrNameLst>
                                          <p:attrName>style.visibility</p:attrName>
                                        </p:attrNameLst>
                                      </p:cBhvr>
                                      <p:to>
                                        <p:strVal val="visible"/>
                                      </p:to>
                                    </p:set>
                                    <p:anim calcmode="lin" valueType="num">
                                      <p:cBhvr additive="base">
                                        <p:cTn id="39" dur="500" fill="hold"/>
                                        <p:tgtEl>
                                          <p:spTgt spid="45"/>
                                        </p:tgtEl>
                                        <p:attrNameLst>
                                          <p:attrName>ppt_x</p:attrName>
                                        </p:attrNameLst>
                                      </p:cBhvr>
                                      <p:tavLst>
                                        <p:tav tm="0">
                                          <p:val>
                                            <p:strVal val="#ppt_x"/>
                                          </p:val>
                                        </p:tav>
                                        <p:tav tm="100000">
                                          <p:val>
                                            <p:strVal val="#ppt_x"/>
                                          </p:val>
                                        </p:tav>
                                      </p:tavLst>
                                    </p:anim>
                                    <p:anim calcmode="lin" valueType="num">
                                      <p:cBhvr additive="base">
                                        <p:cTn id="40" dur="500" fill="hold"/>
                                        <p:tgtEl>
                                          <p:spTgt spid="45"/>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2" presetClass="entr" presetSubtype="1"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anim calcmode="lin" valueType="num">
                                      <p:cBhvr additive="base">
                                        <p:cTn id="47" dur="500" fill="hold"/>
                                        <p:tgtEl>
                                          <p:spTgt spid="50"/>
                                        </p:tgtEl>
                                        <p:attrNameLst>
                                          <p:attrName>ppt_x</p:attrName>
                                        </p:attrNameLst>
                                      </p:cBhvr>
                                      <p:tavLst>
                                        <p:tav tm="0">
                                          <p:val>
                                            <p:strVal val="#ppt_x"/>
                                          </p:val>
                                        </p:tav>
                                        <p:tav tm="100000">
                                          <p:val>
                                            <p:strVal val="#ppt_x"/>
                                          </p:val>
                                        </p:tav>
                                      </p:tavLst>
                                    </p:anim>
                                    <p:anim calcmode="lin" valueType="num">
                                      <p:cBhvr additive="base">
                                        <p:cTn id="48" dur="500" fill="hold"/>
                                        <p:tgtEl>
                                          <p:spTgt spid="50"/>
                                        </p:tgtEl>
                                        <p:attrNameLst>
                                          <p:attrName>ppt_y</p:attrName>
                                        </p:attrNameLst>
                                      </p:cBhvr>
                                      <p:tavLst>
                                        <p:tav tm="0">
                                          <p:val>
                                            <p:strVal val="0-#ppt_h/2"/>
                                          </p:val>
                                        </p:tav>
                                        <p:tav tm="100000">
                                          <p:val>
                                            <p:strVal val="#ppt_y"/>
                                          </p:val>
                                        </p:tav>
                                      </p:tavLst>
                                    </p:anim>
                                  </p:childTnLst>
                                </p:cTn>
                              </p:par>
                              <p:par>
                                <p:cTn id="49" presetID="1" presetClass="exit" presetSubtype="0" fill="hold" grpId="0" nodeType="withEffect">
                                  <p:stCondLst>
                                    <p:cond delay="0"/>
                                  </p:stCondLst>
                                  <p:childTnLst>
                                    <p:set>
                                      <p:cBhvr>
                                        <p:cTn id="50" dur="1" fill="hold">
                                          <p:stCondLst>
                                            <p:cond delay="0"/>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15" grpId="0" animBg="1"/>
      <p:bldP spid="16" grpId="0" animBg="1"/>
      <p:bldP spid="17" grpId="0" animBg="1"/>
      <p:bldP spid="37" grpId="0" animBg="1"/>
      <p:bldP spid="41" grpId="0" animBg="1"/>
      <p:bldP spid="5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894368"/>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Understanding Quantum Teleportation</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C6D21D7-43E4-6C3A-45B2-0FFCF74E2546}"/>
                  </a:ext>
                </a:extLst>
              </p:cNvPr>
              <p:cNvSpPr txBox="1"/>
              <p:nvPr/>
            </p:nvSpPr>
            <p:spPr>
              <a:xfrm>
                <a:off x="1386840" y="1532068"/>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2400" i="1" smtClean="0">
                              <a:solidFill>
                                <a:schemeClr val="bg2">
                                  <a:lumMod val="50000"/>
                                </a:schemeClr>
                              </a:solidFill>
                              <a:latin typeface="Cambria Math" panose="02040503050406030204" pitchFamily="18" charset="0"/>
                              <a:ea typeface="Cambria Math" panose="02040503050406030204" pitchFamily="18" charset="0"/>
                            </a:rPr>
                          </m:ctrlPr>
                        </m:dPr>
                        <m:e>
                          <m:r>
                            <a:rPr lang="en-US" sz="2400" i="1">
                              <a:solidFill>
                                <a:schemeClr val="bg2">
                                  <a:lumMod val="50000"/>
                                </a:schemeClr>
                              </a:solidFill>
                              <a:latin typeface="Cambria Math" panose="02040503050406030204" pitchFamily="18" charset="0"/>
                              <a:ea typeface="Cambria Math" panose="02040503050406030204" pitchFamily="18" charset="0"/>
                              <a:cs typeface="Calibri" panose="020F0502020204030204" pitchFamily="34" charset="0"/>
                            </a:rPr>
                            <m:t>𝜓</m:t>
                          </m:r>
                        </m:e>
                      </m:d>
                    </m:oMath>
                  </m:oMathPara>
                </a14:m>
                <a:endParaRPr kumimoji="0" lang="en-US" sz="2400" b="0" i="0" u="none" strike="noStrike" kern="0" cap="none" spc="0" normalizeH="0" baseline="0" noProof="0" dirty="0">
                  <a:ln>
                    <a:noFill/>
                  </a:ln>
                  <a:solidFill>
                    <a:schemeClr val="bg2">
                      <a:lumMod val="50000"/>
                    </a:schemeClr>
                  </a:solidFill>
                  <a:effectLst/>
                  <a:uLnTx/>
                  <a:uFillTx/>
                  <a:latin typeface="Helvetica" pitchFamily="2" charset="0"/>
                  <a:ea typeface="+mn-ea"/>
                  <a:cs typeface="+mn-cs"/>
                </a:endParaRPr>
              </a:p>
            </p:txBody>
          </p:sp>
        </mc:Choice>
        <mc:Fallback xmlns="">
          <p:sp>
            <p:nvSpPr>
              <p:cNvPr id="22" name="TextBox 21">
                <a:extLst>
                  <a:ext uri="{FF2B5EF4-FFF2-40B4-BE49-F238E27FC236}">
                    <a16:creationId xmlns:a16="http://schemas.microsoft.com/office/drawing/2014/main" id="{0C6D21D7-43E4-6C3A-45B2-0FFCF74E2546}"/>
                  </a:ext>
                </a:extLst>
              </p:cNvPr>
              <p:cNvSpPr txBox="1">
                <a:spLocks noRot="1" noChangeAspect="1" noMove="1" noResize="1" noEditPoints="1" noAdjustHandles="1" noChangeArrowheads="1" noChangeShapeType="1" noTextEdit="1"/>
              </p:cNvSpPr>
              <p:nvPr/>
            </p:nvSpPr>
            <p:spPr>
              <a:xfrm>
                <a:off x="1386840" y="1532068"/>
                <a:ext cx="553075" cy="461665"/>
              </a:xfrm>
              <a:prstGeom prst="rect">
                <a:avLst/>
              </a:prstGeom>
              <a:blipFill>
                <a:blip r:embed="rId3"/>
                <a:stretch>
                  <a:fillRect b="-13514"/>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16FA6641-4239-0903-BBB0-48D0BF197FE7}"/>
              </a:ext>
            </a:extLst>
          </p:cNvPr>
          <p:cNvCxnSpPr>
            <a:cxnSpLocks/>
          </p:cNvCxnSpPr>
          <p:nvPr/>
        </p:nvCxnSpPr>
        <p:spPr>
          <a:xfrm>
            <a:off x="2216453" y="1762902"/>
            <a:ext cx="8314387" cy="0"/>
          </a:xfrm>
          <a:prstGeom prst="line">
            <a:avLst/>
          </a:prstGeom>
          <a:noFill/>
          <a:ln w="25400" cap="flat" cmpd="sng" algn="ctr">
            <a:solidFill>
              <a:sysClr val="windowText" lastClr="000000"/>
            </a:solidFill>
            <a:prstDash val="solid"/>
            <a:miter lim="800000"/>
          </a:ln>
          <a:effectLst/>
        </p:spPr>
      </p:cxnSp>
      <p:cxnSp>
        <p:nvCxnSpPr>
          <p:cNvPr id="24" name="Straight Connector 23">
            <a:extLst>
              <a:ext uri="{FF2B5EF4-FFF2-40B4-BE49-F238E27FC236}">
                <a16:creationId xmlns:a16="http://schemas.microsoft.com/office/drawing/2014/main" id="{8EBB1646-6E7E-2295-527D-2114E37B4570}"/>
              </a:ext>
            </a:extLst>
          </p:cNvPr>
          <p:cNvCxnSpPr>
            <a:cxnSpLocks/>
          </p:cNvCxnSpPr>
          <p:nvPr/>
        </p:nvCxnSpPr>
        <p:spPr>
          <a:xfrm>
            <a:off x="2216453" y="2480152"/>
            <a:ext cx="8314387" cy="0"/>
          </a:xfrm>
          <a:prstGeom prst="line">
            <a:avLst/>
          </a:prstGeom>
          <a:noFill/>
          <a:ln w="25400" cap="flat" cmpd="sng" algn="ctr">
            <a:solidFill>
              <a:sysClr val="windowText" lastClr="000000"/>
            </a:solidFill>
            <a:prstDash val="solid"/>
            <a:miter lim="800000"/>
          </a:ln>
          <a:effectLst/>
        </p:spPr>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99D0E6E-927F-B2D4-5F72-F203788FC0A1}"/>
                  </a:ext>
                </a:extLst>
              </p:cNvPr>
              <p:cNvSpPr txBox="1"/>
              <p:nvPr/>
            </p:nvSpPr>
            <p:spPr>
              <a:xfrm>
                <a:off x="1386840" y="2184387"/>
                <a:ext cx="76357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i="1" smtClean="0">
                              <a:solidFill>
                                <a:srgbClr val="104210"/>
                              </a:solidFill>
                              <a:latin typeface="Cambria Math" panose="02040503050406030204" pitchFamily="18" charset="0"/>
                              <a:ea typeface="Cambria Math" panose="02040503050406030204" pitchFamily="18" charset="0"/>
                            </a:rPr>
                          </m:ctrlPr>
                        </m:dPr>
                        <m:e>
                          <m:r>
                            <a:rPr lang="en-US" sz="2400" b="0" i="1" smtClean="0">
                              <a:solidFill>
                                <a:srgbClr val="104210"/>
                              </a:solidFill>
                              <a:latin typeface="Cambria Math" panose="02040503050406030204" pitchFamily="18" charset="0"/>
                              <a:ea typeface="Cambria Math" panose="02040503050406030204" pitchFamily="18" charset="0"/>
                            </a:rPr>
                            <m:t>0</m:t>
                          </m:r>
                        </m:e>
                      </m:d>
                      <m:r>
                        <a:rPr lang="en-US" sz="2400" b="0" i="1" baseline="-25000" smtClean="0">
                          <a:solidFill>
                            <a:srgbClr val="104210"/>
                          </a:solidFill>
                          <a:latin typeface="Cambria Math" panose="02040503050406030204" pitchFamily="18" charset="0"/>
                          <a:ea typeface="Cambria Math" panose="02040503050406030204" pitchFamily="18" charset="0"/>
                          <a:cs typeface="Calibri" panose="020F0502020204030204" pitchFamily="34" charset="0"/>
                        </a:rPr>
                        <m:t> </m:t>
                      </m:r>
                    </m:oMath>
                  </m:oMathPara>
                </a14:m>
                <a:endParaRPr lang="en-US" sz="2400" dirty="0"/>
              </a:p>
            </p:txBody>
          </p:sp>
        </mc:Choice>
        <mc:Fallback xmlns="">
          <p:sp>
            <p:nvSpPr>
              <p:cNvPr id="19" name="TextBox 18">
                <a:extLst>
                  <a:ext uri="{FF2B5EF4-FFF2-40B4-BE49-F238E27FC236}">
                    <a16:creationId xmlns:a16="http://schemas.microsoft.com/office/drawing/2014/main" id="{399D0E6E-927F-B2D4-5F72-F203788FC0A1}"/>
                  </a:ext>
                </a:extLst>
              </p:cNvPr>
              <p:cNvSpPr txBox="1">
                <a:spLocks noRot="1" noChangeAspect="1" noMove="1" noResize="1" noEditPoints="1" noAdjustHandles="1" noChangeArrowheads="1" noChangeShapeType="1" noTextEdit="1"/>
              </p:cNvSpPr>
              <p:nvPr/>
            </p:nvSpPr>
            <p:spPr>
              <a:xfrm>
                <a:off x="1386840" y="2184387"/>
                <a:ext cx="763570" cy="461665"/>
              </a:xfrm>
              <a:prstGeom prst="rect">
                <a:avLst/>
              </a:prstGeom>
              <a:blipFill>
                <a:blip r:embed="rId4"/>
                <a:stretch>
                  <a:fillRect b="-31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5B9B996-5E3B-DB38-F5F5-51872FDAA478}"/>
                  </a:ext>
                </a:extLst>
              </p:cNvPr>
              <p:cNvSpPr txBox="1"/>
              <p:nvPr/>
            </p:nvSpPr>
            <p:spPr>
              <a:xfrm>
                <a:off x="-1219200" y="-23657"/>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2400" i="1" smtClean="0">
                              <a:solidFill>
                                <a:schemeClr val="bg2">
                                  <a:lumMod val="50000"/>
                                </a:schemeClr>
                              </a:solidFill>
                              <a:latin typeface="Cambria Math" panose="02040503050406030204" pitchFamily="18" charset="0"/>
                              <a:ea typeface="Cambria Math" panose="02040503050406030204" pitchFamily="18" charset="0"/>
                            </a:rPr>
                          </m:ctrlPr>
                        </m:dPr>
                        <m:e>
                          <m:r>
                            <a:rPr lang="en-US" sz="2400" i="1">
                              <a:solidFill>
                                <a:schemeClr val="bg2">
                                  <a:lumMod val="50000"/>
                                </a:schemeClr>
                              </a:solidFill>
                              <a:latin typeface="Cambria Math" panose="02040503050406030204" pitchFamily="18" charset="0"/>
                              <a:ea typeface="Cambria Math" panose="02040503050406030204" pitchFamily="18" charset="0"/>
                              <a:cs typeface="Calibri" panose="020F0502020204030204" pitchFamily="34" charset="0"/>
                            </a:rPr>
                            <m:t>𝜓</m:t>
                          </m:r>
                        </m:e>
                      </m:d>
                      <m:r>
                        <a:rPr lang="en-US" sz="2400" i="1" baseline="-25000" smtClean="0">
                          <a:solidFill>
                            <a:schemeClr val="bg2">
                              <a:lumMod val="50000"/>
                            </a:schemeClr>
                          </a:solidFill>
                          <a:latin typeface="Cambria Math" panose="02040503050406030204" pitchFamily="18" charset="0"/>
                          <a:ea typeface="Cambria Math" panose="02040503050406030204" pitchFamily="18" charset="0"/>
                          <a:cs typeface="Calibri" panose="020F0502020204030204" pitchFamily="34" charset="0"/>
                        </a:rPr>
                        <m:t>𝐴</m:t>
                      </m:r>
                    </m:oMath>
                  </m:oMathPara>
                </a14:m>
                <a:endParaRPr kumimoji="0" lang="en-US" sz="2400" b="0" i="0" u="none" strike="noStrike" kern="0" cap="none" spc="0" normalizeH="0" baseline="0" noProof="0" dirty="0">
                  <a:ln>
                    <a:noFill/>
                  </a:ln>
                  <a:solidFill>
                    <a:schemeClr val="bg2">
                      <a:lumMod val="50000"/>
                    </a:schemeClr>
                  </a:solidFill>
                  <a:effectLst/>
                  <a:uLnTx/>
                  <a:uFillTx/>
                  <a:latin typeface="Helvetica" pitchFamily="2" charset="0"/>
                  <a:ea typeface="+mn-ea"/>
                  <a:cs typeface="+mn-cs"/>
                </a:endParaRPr>
              </a:p>
            </p:txBody>
          </p:sp>
        </mc:Choice>
        <mc:Fallback xmlns="">
          <p:sp>
            <p:nvSpPr>
              <p:cNvPr id="20" name="TextBox 19">
                <a:extLst>
                  <a:ext uri="{FF2B5EF4-FFF2-40B4-BE49-F238E27FC236}">
                    <a16:creationId xmlns:a16="http://schemas.microsoft.com/office/drawing/2014/main" id="{65B9B996-5E3B-DB38-F5F5-51872FDAA478}"/>
                  </a:ext>
                </a:extLst>
              </p:cNvPr>
              <p:cNvSpPr txBox="1">
                <a:spLocks noRot="1" noChangeAspect="1" noMove="1" noResize="1" noEditPoints="1" noAdjustHandles="1" noChangeArrowheads="1" noChangeShapeType="1" noTextEdit="1"/>
              </p:cNvSpPr>
              <p:nvPr/>
            </p:nvSpPr>
            <p:spPr>
              <a:xfrm>
                <a:off x="-1219200" y="-23657"/>
                <a:ext cx="553075" cy="461665"/>
              </a:xfrm>
              <a:prstGeom prst="rect">
                <a:avLst/>
              </a:prstGeom>
              <a:blipFill>
                <a:blip r:embed="rId5"/>
                <a:stretch>
                  <a:fillRect r="-29545" b="-13514"/>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752C9069-D2C1-B117-A29F-90E92591E9D5}"/>
              </a:ext>
            </a:extLst>
          </p:cNvPr>
          <p:cNvCxnSpPr>
            <a:cxnSpLocks/>
          </p:cNvCxnSpPr>
          <p:nvPr/>
        </p:nvCxnSpPr>
        <p:spPr>
          <a:xfrm>
            <a:off x="2216453" y="3116764"/>
            <a:ext cx="8314387" cy="0"/>
          </a:xfrm>
          <a:prstGeom prst="line">
            <a:avLst/>
          </a:prstGeom>
          <a:noFill/>
          <a:ln w="25400" cap="flat" cmpd="sng" algn="ctr">
            <a:solidFill>
              <a:sysClr val="windowText" lastClr="000000"/>
            </a:solidFill>
            <a:prstDash val="solid"/>
            <a:miter lim="800000"/>
          </a:ln>
          <a:effectLst/>
        </p:spPr>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A30D047-6BDD-E7AF-7503-80D01D1BEFAA}"/>
                  </a:ext>
                </a:extLst>
              </p:cNvPr>
              <p:cNvSpPr txBox="1"/>
              <p:nvPr/>
            </p:nvSpPr>
            <p:spPr>
              <a:xfrm>
                <a:off x="1386840" y="2820999"/>
                <a:ext cx="76357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i="1" smtClean="0">
                              <a:solidFill>
                                <a:srgbClr val="104210"/>
                              </a:solidFill>
                              <a:latin typeface="Cambria Math" panose="02040503050406030204" pitchFamily="18" charset="0"/>
                              <a:ea typeface="Cambria Math" panose="02040503050406030204" pitchFamily="18" charset="0"/>
                            </a:rPr>
                          </m:ctrlPr>
                        </m:dPr>
                        <m:e>
                          <m:r>
                            <a:rPr lang="en-US" sz="2400" b="0" i="1" smtClean="0">
                              <a:solidFill>
                                <a:srgbClr val="104210"/>
                              </a:solidFill>
                              <a:latin typeface="Cambria Math" panose="02040503050406030204" pitchFamily="18" charset="0"/>
                              <a:ea typeface="Cambria Math" panose="02040503050406030204" pitchFamily="18" charset="0"/>
                            </a:rPr>
                            <m:t>0</m:t>
                          </m:r>
                        </m:e>
                      </m:d>
                      <m:r>
                        <a:rPr lang="en-US" sz="2400" b="0" i="1" baseline="-25000" smtClean="0">
                          <a:solidFill>
                            <a:srgbClr val="104210"/>
                          </a:solidFill>
                          <a:latin typeface="Cambria Math" panose="02040503050406030204" pitchFamily="18" charset="0"/>
                          <a:ea typeface="Cambria Math" panose="02040503050406030204" pitchFamily="18" charset="0"/>
                          <a:cs typeface="Calibri" panose="020F0502020204030204" pitchFamily="34" charset="0"/>
                        </a:rPr>
                        <m:t> </m:t>
                      </m:r>
                    </m:oMath>
                  </m:oMathPara>
                </a14:m>
                <a:endParaRPr lang="en-US" sz="2400" dirty="0"/>
              </a:p>
            </p:txBody>
          </p:sp>
        </mc:Choice>
        <mc:Fallback xmlns="">
          <p:sp>
            <p:nvSpPr>
              <p:cNvPr id="26" name="TextBox 25">
                <a:extLst>
                  <a:ext uri="{FF2B5EF4-FFF2-40B4-BE49-F238E27FC236}">
                    <a16:creationId xmlns:a16="http://schemas.microsoft.com/office/drawing/2014/main" id="{0A30D047-6BDD-E7AF-7503-80D01D1BEFAA}"/>
                  </a:ext>
                </a:extLst>
              </p:cNvPr>
              <p:cNvSpPr txBox="1">
                <a:spLocks noRot="1" noChangeAspect="1" noMove="1" noResize="1" noEditPoints="1" noAdjustHandles="1" noChangeArrowheads="1" noChangeShapeType="1" noTextEdit="1"/>
              </p:cNvSpPr>
              <p:nvPr/>
            </p:nvSpPr>
            <p:spPr>
              <a:xfrm>
                <a:off x="1386840" y="2820999"/>
                <a:ext cx="763570" cy="461665"/>
              </a:xfrm>
              <a:prstGeom prst="rect">
                <a:avLst/>
              </a:prstGeom>
              <a:blipFill>
                <a:blip r:embed="rId6"/>
                <a:stretch>
                  <a:fillRect b="-32432"/>
                </a:stretch>
              </a:blipFill>
            </p:spPr>
            <p:txBody>
              <a:bodyPr/>
              <a:lstStyle/>
              <a:p>
                <a:r>
                  <a:rPr lang="en-US">
                    <a:noFill/>
                  </a:rPr>
                  <a:t> </a:t>
                </a:r>
              </a:p>
            </p:txBody>
          </p:sp>
        </mc:Fallback>
      </mc:AlternateContent>
      <p:grpSp>
        <p:nvGrpSpPr>
          <p:cNvPr id="27" name="Group 26">
            <a:extLst>
              <a:ext uri="{FF2B5EF4-FFF2-40B4-BE49-F238E27FC236}">
                <a16:creationId xmlns:a16="http://schemas.microsoft.com/office/drawing/2014/main" id="{616365E4-66A0-68C0-ECE9-843AEB70B590}"/>
              </a:ext>
            </a:extLst>
          </p:cNvPr>
          <p:cNvGrpSpPr/>
          <p:nvPr/>
        </p:nvGrpSpPr>
        <p:grpSpPr>
          <a:xfrm>
            <a:off x="3296923" y="2361299"/>
            <a:ext cx="548640" cy="1043335"/>
            <a:chOff x="6313164" y="5194111"/>
            <a:chExt cx="360054" cy="629212"/>
          </a:xfrm>
        </p:grpSpPr>
        <p:sp>
          <p:nvSpPr>
            <p:cNvPr id="28" name="Oval 27">
              <a:extLst>
                <a:ext uri="{FF2B5EF4-FFF2-40B4-BE49-F238E27FC236}">
                  <a16:creationId xmlns:a16="http://schemas.microsoft.com/office/drawing/2014/main" id="{FA0C8731-9615-738A-4187-CF3D43D1000E}"/>
                </a:ext>
              </a:extLst>
            </p:cNvPr>
            <p:cNvSpPr/>
            <p:nvPr/>
          </p:nvSpPr>
          <p:spPr>
            <a:xfrm>
              <a:off x="6405427" y="5194111"/>
              <a:ext cx="180027" cy="165436"/>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29" name="Straight Connector 28">
              <a:extLst>
                <a:ext uri="{FF2B5EF4-FFF2-40B4-BE49-F238E27FC236}">
                  <a16:creationId xmlns:a16="http://schemas.microsoft.com/office/drawing/2014/main" id="{27C02429-491D-747F-E49D-4C0360A716E7}"/>
                </a:ext>
              </a:extLst>
            </p:cNvPr>
            <p:cNvCxnSpPr>
              <a:cxnSpLocks/>
              <a:stCxn id="28" idx="4"/>
              <a:endCxn id="30" idx="0"/>
            </p:cNvCxnSpPr>
            <p:nvPr/>
          </p:nvCxnSpPr>
          <p:spPr>
            <a:xfrm flipH="1">
              <a:off x="6493191" y="5359547"/>
              <a:ext cx="2250" cy="132903"/>
            </a:xfrm>
            <a:prstGeom prst="line">
              <a:avLst/>
            </a:prstGeom>
            <a:noFill/>
            <a:ln w="47625" cap="flat" cmpd="sng" algn="ctr">
              <a:solidFill>
                <a:sysClr val="windowText" lastClr="000000"/>
              </a:solidFill>
              <a:prstDash val="solid"/>
              <a:miter lim="800000"/>
            </a:ln>
            <a:effectLst/>
          </p:spPr>
        </p:cxnSp>
        <p:sp>
          <p:nvSpPr>
            <p:cNvPr id="30" name="Oval 29">
              <a:extLst>
                <a:ext uri="{FF2B5EF4-FFF2-40B4-BE49-F238E27FC236}">
                  <a16:creationId xmlns:a16="http://schemas.microsoft.com/office/drawing/2014/main" id="{3CB1AC58-B1C8-8650-A4EA-C737EE855B26}"/>
                </a:ext>
              </a:extLst>
            </p:cNvPr>
            <p:cNvSpPr/>
            <p:nvPr/>
          </p:nvSpPr>
          <p:spPr>
            <a:xfrm>
              <a:off x="6313164" y="5492450"/>
              <a:ext cx="360054" cy="33087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Helvetica" pitchFamily="2" charset="0"/>
                  <a:ea typeface="+mn-ea"/>
                  <a:cs typeface="+mn-cs"/>
                </a:rPr>
                <a:t>+</a:t>
              </a:r>
            </a:p>
          </p:txBody>
        </p:sp>
      </p:grpSp>
      <p:sp>
        <p:nvSpPr>
          <p:cNvPr id="31" name="Rectangle 30">
            <a:extLst>
              <a:ext uri="{FF2B5EF4-FFF2-40B4-BE49-F238E27FC236}">
                <a16:creationId xmlns:a16="http://schemas.microsoft.com/office/drawing/2014/main" id="{1EBDFF9C-523F-65F2-2EE5-8378CE36A860}"/>
              </a:ext>
            </a:extLst>
          </p:cNvPr>
          <p:cNvSpPr/>
          <p:nvPr/>
        </p:nvSpPr>
        <p:spPr>
          <a:xfrm>
            <a:off x="2520743" y="2219472"/>
            <a:ext cx="548640" cy="548640"/>
          </a:xfrm>
          <a:prstGeom prst="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H</a:t>
            </a:r>
          </a:p>
        </p:txBody>
      </p:sp>
      <p:grpSp>
        <p:nvGrpSpPr>
          <p:cNvPr id="32" name="Group 31">
            <a:extLst>
              <a:ext uri="{FF2B5EF4-FFF2-40B4-BE49-F238E27FC236}">
                <a16:creationId xmlns:a16="http://schemas.microsoft.com/office/drawing/2014/main" id="{09622130-2915-9716-6ECD-5461C6733200}"/>
              </a:ext>
            </a:extLst>
          </p:cNvPr>
          <p:cNvGrpSpPr/>
          <p:nvPr/>
        </p:nvGrpSpPr>
        <p:grpSpPr>
          <a:xfrm>
            <a:off x="4404360" y="1614383"/>
            <a:ext cx="548640" cy="1043335"/>
            <a:chOff x="6313164" y="5194111"/>
            <a:chExt cx="360054" cy="629212"/>
          </a:xfrm>
        </p:grpSpPr>
        <p:sp>
          <p:nvSpPr>
            <p:cNvPr id="33" name="Oval 32">
              <a:extLst>
                <a:ext uri="{FF2B5EF4-FFF2-40B4-BE49-F238E27FC236}">
                  <a16:creationId xmlns:a16="http://schemas.microsoft.com/office/drawing/2014/main" id="{452A5A79-AB60-4AF9-4661-D723474B1105}"/>
                </a:ext>
              </a:extLst>
            </p:cNvPr>
            <p:cNvSpPr/>
            <p:nvPr/>
          </p:nvSpPr>
          <p:spPr>
            <a:xfrm>
              <a:off x="6405427" y="5194111"/>
              <a:ext cx="180027" cy="165436"/>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34" name="Straight Connector 33">
              <a:extLst>
                <a:ext uri="{FF2B5EF4-FFF2-40B4-BE49-F238E27FC236}">
                  <a16:creationId xmlns:a16="http://schemas.microsoft.com/office/drawing/2014/main" id="{D749A134-EA61-CDB5-66C1-31241B011073}"/>
                </a:ext>
              </a:extLst>
            </p:cNvPr>
            <p:cNvCxnSpPr>
              <a:cxnSpLocks/>
              <a:stCxn id="33" idx="4"/>
              <a:endCxn id="35" idx="0"/>
            </p:cNvCxnSpPr>
            <p:nvPr/>
          </p:nvCxnSpPr>
          <p:spPr>
            <a:xfrm flipH="1">
              <a:off x="6493191" y="5359547"/>
              <a:ext cx="2250" cy="132903"/>
            </a:xfrm>
            <a:prstGeom prst="line">
              <a:avLst/>
            </a:prstGeom>
            <a:noFill/>
            <a:ln w="47625" cap="flat" cmpd="sng" algn="ctr">
              <a:solidFill>
                <a:sysClr val="windowText" lastClr="000000"/>
              </a:solidFill>
              <a:prstDash val="solid"/>
              <a:miter lim="800000"/>
            </a:ln>
            <a:effectLst/>
          </p:spPr>
        </p:cxnSp>
        <p:sp>
          <p:nvSpPr>
            <p:cNvPr id="35" name="Oval 34">
              <a:extLst>
                <a:ext uri="{FF2B5EF4-FFF2-40B4-BE49-F238E27FC236}">
                  <a16:creationId xmlns:a16="http://schemas.microsoft.com/office/drawing/2014/main" id="{FDC035E8-FCF9-EF1F-810C-4BE833B62335}"/>
                </a:ext>
              </a:extLst>
            </p:cNvPr>
            <p:cNvSpPr/>
            <p:nvPr/>
          </p:nvSpPr>
          <p:spPr>
            <a:xfrm>
              <a:off x="6313164" y="5492450"/>
              <a:ext cx="360054" cy="33087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Helvetica" pitchFamily="2" charset="0"/>
                  <a:ea typeface="+mn-ea"/>
                  <a:cs typeface="+mn-cs"/>
                </a:rPr>
                <a:t>+</a:t>
              </a:r>
            </a:p>
          </p:txBody>
        </p:sp>
      </p:grpSp>
      <p:sp>
        <p:nvSpPr>
          <p:cNvPr id="38" name="Rectangle 37">
            <a:extLst>
              <a:ext uri="{FF2B5EF4-FFF2-40B4-BE49-F238E27FC236}">
                <a16:creationId xmlns:a16="http://schemas.microsoft.com/office/drawing/2014/main" id="{69B5B99C-D694-6C9A-E8C6-14C9BC7C901C}"/>
              </a:ext>
            </a:extLst>
          </p:cNvPr>
          <p:cNvSpPr/>
          <p:nvPr/>
        </p:nvSpPr>
        <p:spPr>
          <a:xfrm>
            <a:off x="6099326" y="1459078"/>
            <a:ext cx="548640" cy="548640"/>
          </a:xfrm>
          <a:prstGeom prst="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H</a:t>
            </a:r>
          </a:p>
        </p:txBody>
      </p:sp>
      <p:sp>
        <p:nvSpPr>
          <p:cNvPr id="39" name="Rectangle 38">
            <a:extLst>
              <a:ext uri="{FF2B5EF4-FFF2-40B4-BE49-F238E27FC236}">
                <a16:creationId xmlns:a16="http://schemas.microsoft.com/office/drawing/2014/main" id="{1EAE1181-FF21-041A-D0A5-4EAC00EA8C95}"/>
              </a:ext>
            </a:extLst>
          </p:cNvPr>
          <p:cNvSpPr/>
          <p:nvPr/>
        </p:nvSpPr>
        <p:spPr>
          <a:xfrm>
            <a:off x="7419790" y="1462848"/>
            <a:ext cx="548640" cy="548640"/>
          </a:xfrm>
          <a:prstGeom prst="rect">
            <a:avLst/>
          </a:prstGeom>
          <a:solidFill>
            <a:srgbClr val="EDF2F4"/>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M</a:t>
            </a:r>
          </a:p>
        </p:txBody>
      </p:sp>
      <p:sp>
        <p:nvSpPr>
          <p:cNvPr id="40" name="Rectangle 39">
            <a:extLst>
              <a:ext uri="{FF2B5EF4-FFF2-40B4-BE49-F238E27FC236}">
                <a16:creationId xmlns:a16="http://schemas.microsoft.com/office/drawing/2014/main" id="{B7B2D823-7878-1A0A-38A5-F023B9E8DAFA}"/>
              </a:ext>
            </a:extLst>
          </p:cNvPr>
          <p:cNvSpPr/>
          <p:nvPr/>
        </p:nvSpPr>
        <p:spPr>
          <a:xfrm>
            <a:off x="7419790" y="2140899"/>
            <a:ext cx="548640" cy="548640"/>
          </a:xfrm>
          <a:prstGeom prst="rect">
            <a:avLst/>
          </a:prstGeom>
          <a:solidFill>
            <a:srgbClr val="EDF2F4"/>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M</a:t>
            </a:r>
          </a:p>
        </p:txBody>
      </p:sp>
      <p:sp>
        <p:nvSpPr>
          <p:cNvPr id="42" name="Rectangle 41">
            <a:extLst>
              <a:ext uri="{FF2B5EF4-FFF2-40B4-BE49-F238E27FC236}">
                <a16:creationId xmlns:a16="http://schemas.microsoft.com/office/drawing/2014/main" id="{5C11B059-F1CC-3E39-157C-ADB2CC9C9A3E}"/>
              </a:ext>
            </a:extLst>
          </p:cNvPr>
          <p:cNvSpPr/>
          <p:nvPr/>
        </p:nvSpPr>
        <p:spPr>
          <a:xfrm>
            <a:off x="8702040" y="2859142"/>
            <a:ext cx="548640" cy="548640"/>
          </a:xfrm>
          <a:prstGeom prst="rect">
            <a:avLst/>
          </a:prstGeom>
          <a:solidFill>
            <a:schemeClr val="accent2">
              <a:lumMod val="20000"/>
              <a:lumOff val="80000"/>
            </a:scheme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dirty="0">
                <a:solidFill>
                  <a:prstClr val="black"/>
                </a:solidFill>
                <a:latin typeface="Helvetica" pitchFamily="2" charset="0"/>
              </a:rPr>
              <a:t>X</a:t>
            </a:r>
            <a:endPar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endParaRPr>
          </a:p>
        </p:txBody>
      </p:sp>
      <p:cxnSp>
        <p:nvCxnSpPr>
          <p:cNvPr id="43" name="Straight Connector 42">
            <a:extLst>
              <a:ext uri="{FF2B5EF4-FFF2-40B4-BE49-F238E27FC236}">
                <a16:creationId xmlns:a16="http://schemas.microsoft.com/office/drawing/2014/main" id="{2489184D-0C4A-11F9-9823-AB3BA84F1448}"/>
              </a:ext>
            </a:extLst>
          </p:cNvPr>
          <p:cNvCxnSpPr>
            <a:cxnSpLocks/>
            <a:stCxn id="42" idx="0"/>
          </p:cNvCxnSpPr>
          <p:nvPr/>
        </p:nvCxnSpPr>
        <p:spPr>
          <a:xfrm flipV="1">
            <a:off x="8976360" y="2480152"/>
            <a:ext cx="0" cy="378990"/>
          </a:xfrm>
          <a:prstGeom prst="line">
            <a:avLst/>
          </a:prstGeom>
          <a:noFill/>
          <a:ln w="25400" cap="flat" cmpd="sng" algn="ctr">
            <a:solidFill>
              <a:sysClr val="windowText" lastClr="000000"/>
            </a:solidFill>
            <a:prstDash val="solid"/>
            <a:miter lim="800000"/>
          </a:ln>
          <a:effectLst/>
        </p:spPr>
      </p:cxnSp>
      <p:cxnSp>
        <p:nvCxnSpPr>
          <p:cNvPr id="46" name="Straight Connector 45">
            <a:extLst>
              <a:ext uri="{FF2B5EF4-FFF2-40B4-BE49-F238E27FC236}">
                <a16:creationId xmlns:a16="http://schemas.microsoft.com/office/drawing/2014/main" id="{BA7927A0-6F8E-642E-3602-A94A0C5FA5C4}"/>
              </a:ext>
            </a:extLst>
          </p:cNvPr>
          <p:cNvCxnSpPr>
            <a:cxnSpLocks/>
          </p:cNvCxnSpPr>
          <p:nvPr/>
        </p:nvCxnSpPr>
        <p:spPr>
          <a:xfrm flipV="1">
            <a:off x="8930640" y="2480152"/>
            <a:ext cx="0" cy="378990"/>
          </a:xfrm>
          <a:prstGeom prst="line">
            <a:avLst/>
          </a:prstGeom>
          <a:noFill/>
          <a:ln w="25400" cap="flat" cmpd="sng" algn="ctr">
            <a:solidFill>
              <a:sysClr val="windowText" lastClr="000000"/>
            </a:solidFill>
            <a:prstDash val="solid"/>
            <a:miter lim="800000"/>
          </a:ln>
          <a:effectLst/>
        </p:spPr>
      </p:cxnSp>
      <p:sp>
        <p:nvSpPr>
          <p:cNvPr id="47" name="Rectangle 46">
            <a:extLst>
              <a:ext uri="{FF2B5EF4-FFF2-40B4-BE49-F238E27FC236}">
                <a16:creationId xmlns:a16="http://schemas.microsoft.com/office/drawing/2014/main" id="{638340B0-B24B-FD76-AA75-109621FD474A}"/>
              </a:ext>
            </a:extLst>
          </p:cNvPr>
          <p:cNvSpPr/>
          <p:nvPr/>
        </p:nvSpPr>
        <p:spPr>
          <a:xfrm>
            <a:off x="9664250" y="2859142"/>
            <a:ext cx="548640" cy="548640"/>
          </a:xfrm>
          <a:prstGeom prst="rect">
            <a:avLst/>
          </a:prstGeom>
          <a:solidFill>
            <a:schemeClr val="accent4">
              <a:lumMod val="20000"/>
              <a:lumOff val="80000"/>
            </a:scheme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dirty="0">
                <a:solidFill>
                  <a:prstClr val="black"/>
                </a:solidFill>
                <a:latin typeface="Helvetica" pitchFamily="2" charset="0"/>
              </a:rPr>
              <a:t>Z</a:t>
            </a:r>
            <a:endPar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endParaRPr>
          </a:p>
        </p:txBody>
      </p:sp>
      <p:cxnSp>
        <p:nvCxnSpPr>
          <p:cNvPr id="48" name="Straight Connector 47">
            <a:extLst>
              <a:ext uri="{FF2B5EF4-FFF2-40B4-BE49-F238E27FC236}">
                <a16:creationId xmlns:a16="http://schemas.microsoft.com/office/drawing/2014/main" id="{A507D045-3C1A-679B-6CE6-64BF57C34E89}"/>
              </a:ext>
            </a:extLst>
          </p:cNvPr>
          <p:cNvCxnSpPr>
            <a:cxnSpLocks/>
            <a:stCxn id="47" idx="0"/>
          </p:cNvCxnSpPr>
          <p:nvPr/>
        </p:nvCxnSpPr>
        <p:spPr>
          <a:xfrm flipV="1">
            <a:off x="9938570" y="1733398"/>
            <a:ext cx="0" cy="1125744"/>
          </a:xfrm>
          <a:prstGeom prst="line">
            <a:avLst/>
          </a:prstGeom>
          <a:noFill/>
          <a:ln w="25400" cap="flat" cmpd="sng" algn="ctr">
            <a:solidFill>
              <a:sysClr val="windowText" lastClr="000000"/>
            </a:solidFill>
            <a:prstDash val="solid"/>
            <a:miter lim="800000"/>
          </a:ln>
          <a:effectLst/>
        </p:spPr>
      </p:cxnSp>
      <p:cxnSp>
        <p:nvCxnSpPr>
          <p:cNvPr id="49" name="Straight Connector 48">
            <a:extLst>
              <a:ext uri="{FF2B5EF4-FFF2-40B4-BE49-F238E27FC236}">
                <a16:creationId xmlns:a16="http://schemas.microsoft.com/office/drawing/2014/main" id="{6A5005BE-CE31-EACA-332A-19FAB6CCA000}"/>
              </a:ext>
            </a:extLst>
          </p:cNvPr>
          <p:cNvCxnSpPr>
            <a:cxnSpLocks/>
          </p:cNvCxnSpPr>
          <p:nvPr/>
        </p:nvCxnSpPr>
        <p:spPr>
          <a:xfrm flipV="1">
            <a:off x="9892850" y="1733398"/>
            <a:ext cx="0" cy="1125744"/>
          </a:xfrm>
          <a:prstGeom prst="line">
            <a:avLst/>
          </a:prstGeom>
          <a:noFill/>
          <a:ln w="25400" cap="flat" cmpd="sng" algn="ctr">
            <a:solidFill>
              <a:sysClr val="windowText" lastClr="000000"/>
            </a:solidFill>
            <a:prstDash val="solid"/>
            <a:miter lim="800000"/>
          </a:ln>
          <a:effectLst/>
        </p:spPr>
      </p:cxnSp>
      <p:cxnSp>
        <p:nvCxnSpPr>
          <p:cNvPr id="52" name="Straight Connector 51">
            <a:extLst>
              <a:ext uri="{FF2B5EF4-FFF2-40B4-BE49-F238E27FC236}">
                <a16:creationId xmlns:a16="http://schemas.microsoft.com/office/drawing/2014/main" id="{70B821CD-CCCC-F36F-C9B2-993F82E04301}"/>
              </a:ext>
            </a:extLst>
          </p:cNvPr>
          <p:cNvCxnSpPr>
            <a:cxnSpLocks/>
          </p:cNvCxnSpPr>
          <p:nvPr/>
        </p:nvCxnSpPr>
        <p:spPr>
          <a:xfrm flipH="1">
            <a:off x="7988352" y="1810467"/>
            <a:ext cx="2524655" cy="0"/>
          </a:xfrm>
          <a:prstGeom prst="line">
            <a:avLst/>
          </a:prstGeom>
          <a:noFill/>
          <a:ln w="25400" cap="flat" cmpd="sng" algn="ctr">
            <a:solidFill>
              <a:sysClr val="windowText" lastClr="000000"/>
            </a:solidFill>
            <a:prstDash val="solid"/>
            <a:miter lim="800000"/>
          </a:ln>
          <a:effectLst/>
        </p:spPr>
      </p:cxnSp>
      <p:cxnSp>
        <p:nvCxnSpPr>
          <p:cNvPr id="55" name="Straight Connector 54">
            <a:extLst>
              <a:ext uri="{FF2B5EF4-FFF2-40B4-BE49-F238E27FC236}">
                <a16:creationId xmlns:a16="http://schemas.microsoft.com/office/drawing/2014/main" id="{5D79D842-9AC5-8A31-E1B9-A70C457B3A5B}"/>
              </a:ext>
            </a:extLst>
          </p:cNvPr>
          <p:cNvCxnSpPr>
            <a:cxnSpLocks/>
          </p:cNvCxnSpPr>
          <p:nvPr/>
        </p:nvCxnSpPr>
        <p:spPr>
          <a:xfrm flipH="1">
            <a:off x="7968430" y="2541987"/>
            <a:ext cx="2524655" cy="0"/>
          </a:xfrm>
          <a:prstGeom prst="line">
            <a:avLst/>
          </a:prstGeom>
          <a:noFill/>
          <a:ln w="25400" cap="flat" cmpd="sng" algn="ctr">
            <a:solidFill>
              <a:sysClr val="windowText" lastClr="000000"/>
            </a:solidFill>
            <a:prstDash val="solid"/>
            <a:miter lim="800000"/>
          </a:ln>
          <a:effectLst/>
        </p:spPr>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CF94989D-3B11-58AE-AE36-51B721AF62A5}"/>
                  </a:ext>
                </a:extLst>
              </p:cNvPr>
              <p:cNvSpPr txBox="1"/>
              <p:nvPr/>
            </p:nvSpPr>
            <p:spPr>
              <a:xfrm>
                <a:off x="896536" y="4257969"/>
                <a:ext cx="10863890" cy="1126590"/>
              </a:xfrm>
              <a:prstGeom prst="rect">
                <a:avLst/>
              </a:prstGeom>
              <a:noFill/>
            </p:spPr>
            <p:txBody>
              <a:bodyPr wrap="square" lIns="0" tIns="0" rIns="0" bIns="0" rtlCol="0" anchor="ctr">
                <a:spAutoFit/>
              </a:bodyPr>
              <a:lstStyle/>
              <a:p>
                <a:pPr lvl="0"/>
                <a14:m>
                  <m:oMathPara xmlns:m="http://schemas.openxmlformats.org/officeDocument/2006/math">
                    <m:oMathParaPr>
                      <m:jc m:val="centerGroup"/>
                    </m:oMathParaPr>
                    <m:oMath xmlns:m="http://schemas.openxmlformats.org/officeDocument/2006/math">
                      <m:f>
                        <m:fPr>
                          <m:ctrlPr>
                            <a:rPr lang="en-US" sz="2400" i="1" smtClean="0">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ea typeface="Cambria Math" panose="02040503050406030204" pitchFamily="18" charset="0"/>
                            </a:rPr>
                            <m:t>𝛼</m:t>
                          </m:r>
                          <m:r>
                            <a:rPr lang="en-US" sz="2400" b="0" i="1" smtClean="0">
                              <a:solidFill>
                                <a:srgbClr val="002060"/>
                              </a:solidFill>
                              <a:latin typeface="Cambria Math" panose="02040503050406030204" pitchFamily="18" charset="0"/>
                              <a:ea typeface="Cambria Math" panose="02040503050406030204" pitchFamily="18" charset="0"/>
                            </a:rPr>
                            <m:t>(</m:t>
                          </m:r>
                          <m:f>
                            <m:fPr>
                              <m:ctrlPr>
                                <a:rPr lang="en-US" sz="2400" b="0" i="1" smtClean="0">
                                  <a:solidFill>
                                    <a:srgbClr val="002060"/>
                                  </a:solidFill>
                                  <a:latin typeface="Cambria Math" panose="02040503050406030204" pitchFamily="18" charset="0"/>
                                  <a:ea typeface="Cambria Math" panose="02040503050406030204" pitchFamily="18" charset="0"/>
                                </a:rPr>
                              </m:ctrlPr>
                            </m:fPr>
                            <m:num>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0</m:t>
                                  </m:r>
                                </m:e>
                              </m:d>
                              <m:r>
                                <a:rPr lang="en-US" sz="2400" i="1">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1</m:t>
                                  </m:r>
                                </m:e>
                              </m:d>
                            </m:num>
                            <m:den>
                              <m:rad>
                                <m:radPr>
                                  <m:degHide m:val="on"/>
                                  <m:ctrlPr>
                                    <a:rPr lang="en-US" sz="2400" b="0" i="1" smtClean="0">
                                      <a:solidFill>
                                        <a:srgbClr val="002060"/>
                                      </a:solidFill>
                                      <a:latin typeface="Cambria Math" panose="02040503050406030204" pitchFamily="18" charset="0"/>
                                      <a:ea typeface="Cambria Math" panose="02040503050406030204" pitchFamily="18" charset="0"/>
                                    </a:rPr>
                                  </m:ctrlPr>
                                </m:radPr>
                                <m:deg/>
                                <m:e>
                                  <m:r>
                                    <a:rPr lang="en-US" sz="2400" b="0" i="1" smtClean="0">
                                      <a:solidFill>
                                        <a:srgbClr val="002060"/>
                                      </a:solidFill>
                                      <a:latin typeface="Cambria Math" panose="02040503050406030204" pitchFamily="18" charset="0"/>
                                      <a:ea typeface="Cambria Math" panose="02040503050406030204" pitchFamily="18" charset="0"/>
                                    </a:rPr>
                                    <m:t>2</m:t>
                                  </m:r>
                                </m:e>
                              </m:rad>
                            </m:den>
                          </m:f>
                          <m:r>
                            <a:rPr lang="en-US" sz="2400" b="0" i="1" smtClean="0">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00</m:t>
                              </m:r>
                            </m:e>
                          </m:d>
                          <m:r>
                            <a:rPr lang="en-US" sz="2400" i="1">
                              <a:solidFill>
                                <a:srgbClr val="002060"/>
                              </a:solidFill>
                              <a:latin typeface="Cambria Math" panose="02040503050406030204" pitchFamily="18" charset="0"/>
                              <a:ea typeface="Cambria Math" panose="02040503050406030204" pitchFamily="18" charset="0"/>
                            </a:rPr>
                            <m:t>+</m:t>
                          </m:r>
                          <m:r>
                            <a:rPr lang="en-US" sz="2400" i="1">
                              <a:solidFill>
                                <a:srgbClr val="002060"/>
                              </a:solidFill>
                              <a:latin typeface="Cambria Math" panose="02040503050406030204" pitchFamily="18" charset="0"/>
                              <a:ea typeface="Cambria Math" panose="02040503050406030204" pitchFamily="18" charset="0"/>
                            </a:rPr>
                            <m:t>𝛼</m:t>
                          </m:r>
                          <m:r>
                            <a:rPr lang="en-US" sz="2400" i="1">
                              <a:solidFill>
                                <a:srgbClr val="002060"/>
                              </a:solidFill>
                              <a:latin typeface="Cambria Math" panose="02040503050406030204" pitchFamily="18" charset="0"/>
                              <a:ea typeface="Cambria Math" panose="02040503050406030204" pitchFamily="18" charset="0"/>
                            </a:rPr>
                            <m:t>(</m:t>
                          </m:r>
                          <m:f>
                            <m:fPr>
                              <m:ctrlPr>
                                <a:rPr lang="en-US" sz="2400" i="1">
                                  <a:solidFill>
                                    <a:srgbClr val="002060"/>
                                  </a:solidFill>
                                  <a:latin typeface="Cambria Math" panose="02040503050406030204" pitchFamily="18" charset="0"/>
                                  <a:ea typeface="Cambria Math" panose="02040503050406030204" pitchFamily="18" charset="0"/>
                                </a:rPr>
                              </m:ctrlPr>
                            </m:fPr>
                            <m:num>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0</m:t>
                                  </m:r>
                                </m:e>
                              </m:d>
                              <m:r>
                                <a:rPr lang="en-US" sz="2400" i="1">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1</m:t>
                                  </m:r>
                                </m:e>
                              </m:d>
                            </m:num>
                            <m:den>
                              <m:rad>
                                <m:radPr>
                                  <m:degHide m:val="on"/>
                                  <m:ctrlPr>
                                    <a:rPr lang="en-US" sz="2400" i="1" smtClean="0">
                                      <a:solidFill>
                                        <a:srgbClr val="002060"/>
                                      </a:solidFill>
                                      <a:latin typeface="Cambria Math" panose="02040503050406030204" pitchFamily="18" charset="0"/>
                                      <a:ea typeface="Cambria Math" panose="02040503050406030204" pitchFamily="18" charset="0"/>
                                    </a:rPr>
                                  </m:ctrlPr>
                                </m:radPr>
                                <m:deg/>
                                <m:e>
                                  <m:r>
                                    <a:rPr lang="en-US" sz="2400" b="0" i="1" smtClean="0">
                                      <a:solidFill>
                                        <a:srgbClr val="002060"/>
                                      </a:solidFill>
                                      <a:latin typeface="Cambria Math" panose="02040503050406030204" pitchFamily="18" charset="0"/>
                                      <a:ea typeface="Cambria Math" panose="02040503050406030204" pitchFamily="18" charset="0"/>
                                    </a:rPr>
                                    <m:t>2</m:t>
                                  </m:r>
                                </m:e>
                              </m:rad>
                            </m:den>
                          </m:f>
                          <m:r>
                            <a:rPr lang="en-US" sz="2400" i="1">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1</m:t>
                              </m:r>
                              <m:r>
                                <a:rPr lang="en-US" sz="2400" b="0" i="1" smtClean="0">
                                  <a:solidFill>
                                    <a:srgbClr val="002060"/>
                                  </a:solidFill>
                                  <a:latin typeface="Cambria Math" panose="02040503050406030204" pitchFamily="18" charset="0"/>
                                  <a:ea typeface="Cambria Math" panose="02040503050406030204" pitchFamily="18" charset="0"/>
                                </a:rPr>
                                <m:t>1</m:t>
                              </m:r>
                            </m:e>
                          </m:d>
                          <m:r>
                            <a:rPr lang="en-US" sz="2400" i="1">
                              <a:solidFill>
                                <a:srgbClr val="002060"/>
                              </a:solidFill>
                              <a:latin typeface="Cambria Math" panose="02040503050406030204" pitchFamily="18" charset="0"/>
                              <a:ea typeface="Cambria Math" panose="02040503050406030204" pitchFamily="18" charset="0"/>
                            </a:rPr>
                            <m:t>+</m:t>
                          </m:r>
                          <m:r>
                            <a:rPr lang="en-US" sz="2400" i="1">
                              <a:solidFill>
                                <a:srgbClr val="002060"/>
                              </a:solidFill>
                              <a:latin typeface="Cambria Math" panose="02040503050406030204" pitchFamily="18" charset="0"/>
                              <a:ea typeface="Cambria Math" panose="02040503050406030204" pitchFamily="18" charset="0"/>
                            </a:rPr>
                            <m:t>𝛽</m:t>
                          </m:r>
                          <m:r>
                            <a:rPr lang="en-US" sz="2400" i="1">
                              <a:solidFill>
                                <a:srgbClr val="002060"/>
                              </a:solidFill>
                              <a:latin typeface="Cambria Math" panose="02040503050406030204" pitchFamily="18" charset="0"/>
                              <a:ea typeface="Cambria Math" panose="02040503050406030204" pitchFamily="18" charset="0"/>
                            </a:rPr>
                            <m:t>(</m:t>
                          </m:r>
                          <m:f>
                            <m:fPr>
                              <m:ctrlPr>
                                <a:rPr lang="en-US" sz="2400" i="1">
                                  <a:solidFill>
                                    <a:srgbClr val="002060"/>
                                  </a:solidFill>
                                  <a:latin typeface="Cambria Math" panose="02040503050406030204" pitchFamily="18" charset="0"/>
                                  <a:ea typeface="Cambria Math" panose="02040503050406030204" pitchFamily="18" charset="0"/>
                                </a:rPr>
                              </m:ctrlPr>
                            </m:fPr>
                            <m:num>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0</m:t>
                                  </m:r>
                                </m:e>
                              </m:d>
                              <m:r>
                                <a:rPr lang="en-US" sz="2400" b="0" i="1" smtClean="0">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1</m:t>
                                  </m:r>
                                </m:e>
                              </m:d>
                            </m:num>
                            <m:den>
                              <m:rad>
                                <m:radPr>
                                  <m:degHide m:val="on"/>
                                  <m:ctrlPr>
                                    <a:rPr lang="en-US" sz="2400" i="1" smtClean="0">
                                      <a:solidFill>
                                        <a:srgbClr val="002060"/>
                                      </a:solidFill>
                                      <a:latin typeface="Cambria Math" panose="02040503050406030204" pitchFamily="18" charset="0"/>
                                      <a:ea typeface="Cambria Math" panose="02040503050406030204" pitchFamily="18" charset="0"/>
                                    </a:rPr>
                                  </m:ctrlPr>
                                </m:radPr>
                                <m:deg/>
                                <m:e>
                                  <m:r>
                                    <a:rPr lang="en-US" sz="2400" b="0" i="1" smtClean="0">
                                      <a:solidFill>
                                        <a:srgbClr val="002060"/>
                                      </a:solidFill>
                                      <a:latin typeface="Cambria Math" panose="02040503050406030204" pitchFamily="18" charset="0"/>
                                      <a:ea typeface="Cambria Math" panose="02040503050406030204" pitchFamily="18" charset="0"/>
                                    </a:rPr>
                                    <m:t>2</m:t>
                                  </m:r>
                                </m:e>
                              </m:rad>
                            </m:den>
                          </m:f>
                          <m:r>
                            <a:rPr lang="en-US" sz="2400" i="1">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1</m:t>
                              </m:r>
                              <m:r>
                                <a:rPr lang="en-US" sz="2400" i="1">
                                  <a:solidFill>
                                    <a:srgbClr val="002060"/>
                                  </a:solidFill>
                                  <a:latin typeface="Cambria Math" panose="02040503050406030204" pitchFamily="18" charset="0"/>
                                  <a:ea typeface="Cambria Math" panose="02040503050406030204" pitchFamily="18" charset="0"/>
                                </a:rPr>
                                <m:t>0</m:t>
                              </m:r>
                            </m:e>
                          </m:d>
                          <m:r>
                            <a:rPr lang="en-US" sz="2400" i="1">
                              <a:solidFill>
                                <a:srgbClr val="002060"/>
                              </a:solidFill>
                              <a:latin typeface="Cambria Math" panose="02040503050406030204" pitchFamily="18" charset="0"/>
                              <a:ea typeface="Cambria Math" panose="02040503050406030204" pitchFamily="18" charset="0"/>
                            </a:rPr>
                            <m:t>+ </m:t>
                          </m:r>
                          <m:r>
                            <a:rPr lang="en-US" sz="2400" i="1">
                              <a:solidFill>
                                <a:srgbClr val="002060"/>
                              </a:solidFill>
                              <a:latin typeface="Cambria Math" panose="02040503050406030204" pitchFamily="18" charset="0"/>
                              <a:ea typeface="Cambria Math" panose="02040503050406030204" pitchFamily="18" charset="0"/>
                            </a:rPr>
                            <m:t>𝛽</m:t>
                          </m:r>
                          <m:r>
                            <a:rPr lang="en-US" sz="2400" i="1">
                              <a:solidFill>
                                <a:srgbClr val="002060"/>
                              </a:solidFill>
                              <a:latin typeface="Cambria Math" panose="02040503050406030204" pitchFamily="18" charset="0"/>
                              <a:ea typeface="Cambria Math" panose="02040503050406030204" pitchFamily="18" charset="0"/>
                            </a:rPr>
                            <m:t>(</m:t>
                          </m:r>
                          <m:f>
                            <m:fPr>
                              <m:ctrlPr>
                                <a:rPr lang="en-US" sz="2400" i="1">
                                  <a:solidFill>
                                    <a:srgbClr val="002060"/>
                                  </a:solidFill>
                                  <a:latin typeface="Cambria Math" panose="02040503050406030204" pitchFamily="18" charset="0"/>
                                  <a:ea typeface="Cambria Math" panose="02040503050406030204" pitchFamily="18" charset="0"/>
                                </a:rPr>
                              </m:ctrlPr>
                            </m:fPr>
                            <m:num>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0</m:t>
                                  </m:r>
                                </m:e>
                              </m:d>
                              <m:r>
                                <a:rPr lang="en-US" sz="2400" i="1">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1</m:t>
                                  </m:r>
                                </m:e>
                              </m:d>
                            </m:num>
                            <m:den>
                              <m:rad>
                                <m:radPr>
                                  <m:degHide m:val="on"/>
                                  <m:ctrlPr>
                                    <a:rPr lang="en-US" sz="2400" i="1">
                                      <a:solidFill>
                                        <a:srgbClr val="002060"/>
                                      </a:solidFill>
                                      <a:latin typeface="Cambria Math" panose="02040503050406030204" pitchFamily="18" charset="0"/>
                                      <a:ea typeface="Cambria Math" panose="02040503050406030204" pitchFamily="18" charset="0"/>
                                    </a:rPr>
                                  </m:ctrlPr>
                                </m:radPr>
                                <m:deg/>
                                <m:e>
                                  <m:r>
                                    <a:rPr lang="en-US" sz="2400" i="1">
                                      <a:solidFill>
                                        <a:srgbClr val="002060"/>
                                      </a:solidFill>
                                      <a:latin typeface="Cambria Math" panose="02040503050406030204" pitchFamily="18" charset="0"/>
                                      <a:ea typeface="Cambria Math" panose="02040503050406030204" pitchFamily="18" charset="0"/>
                                    </a:rPr>
                                    <m:t>2</m:t>
                                  </m:r>
                                </m:e>
                              </m:rad>
                            </m:den>
                          </m:f>
                          <m:r>
                            <a:rPr lang="en-US" sz="2400" i="1">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0</m:t>
                              </m:r>
                              <m:r>
                                <a:rPr lang="en-US" sz="2400" i="1">
                                  <a:solidFill>
                                    <a:srgbClr val="002060"/>
                                  </a:solidFill>
                                  <a:latin typeface="Cambria Math" panose="02040503050406030204" pitchFamily="18" charset="0"/>
                                  <a:ea typeface="Cambria Math" panose="02040503050406030204" pitchFamily="18" charset="0"/>
                                </a:rPr>
                                <m:t>1</m:t>
                              </m:r>
                            </m:e>
                          </m:d>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oMath>
                  </m:oMathPara>
                </a14:m>
                <a:endParaRPr kumimoji="0" lang="en-US" sz="2400" b="0" i="0" u="none" strike="noStrike" kern="1200" cap="none" spc="0" normalizeH="0" baseline="0" noProof="0" dirty="0">
                  <a:ln>
                    <a:noFill/>
                  </a:ln>
                  <a:solidFill>
                    <a:srgbClr val="002060"/>
                  </a:solidFill>
                  <a:effectLst/>
                  <a:uLnTx/>
                  <a:uFillTx/>
                  <a:latin typeface="Calibri"/>
                </a:endParaRPr>
              </a:p>
            </p:txBody>
          </p:sp>
        </mc:Choice>
        <mc:Fallback xmlns="">
          <p:sp>
            <p:nvSpPr>
              <p:cNvPr id="60" name="TextBox 59">
                <a:extLst>
                  <a:ext uri="{FF2B5EF4-FFF2-40B4-BE49-F238E27FC236}">
                    <a16:creationId xmlns:a16="http://schemas.microsoft.com/office/drawing/2014/main" id="{CF94989D-3B11-58AE-AE36-51B721AF62A5}"/>
                  </a:ext>
                </a:extLst>
              </p:cNvPr>
              <p:cNvSpPr txBox="1">
                <a:spLocks noRot="1" noChangeAspect="1" noMove="1" noResize="1" noEditPoints="1" noAdjustHandles="1" noChangeArrowheads="1" noChangeShapeType="1" noTextEdit="1"/>
              </p:cNvSpPr>
              <p:nvPr/>
            </p:nvSpPr>
            <p:spPr>
              <a:xfrm>
                <a:off x="896536" y="4257969"/>
                <a:ext cx="10863890" cy="1126590"/>
              </a:xfrm>
              <a:prstGeom prst="rect">
                <a:avLst/>
              </a:prstGeom>
              <a:blipFill>
                <a:blip r:embed="rId7"/>
                <a:stretch>
                  <a:fillRect b="-67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FA9F3D5D-B3CB-D369-A2D1-06566D5E7CFB}"/>
                  </a:ext>
                </a:extLst>
              </p:cNvPr>
              <p:cNvSpPr txBox="1"/>
              <p:nvPr/>
            </p:nvSpPr>
            <p:spPr>
              <a:xfrm>
                <a:off x="1063619" y="5270773"/>
                <a:ext cx="10529725" cy="691471"/>
              </a:xfrm>
              <a:prstGeom prst="rect">
                <a:avLst/>
              </a:prstGeom>
              <a:noFill/>
            </p:spPr>
            <p:txBody>
              <a:bodyPr wrap="square" lIns="0" tIns="0" rIns="0" bIns="0" rtlCol="0" anchor="ctr">
                <a:spAutoFit/>
              </a:bodyPr>
              <a:lstStyle/>
              <a:p>
                <a:pPr lvl="0"/>
                <a14:m>
                  <m:oMathPara xmlns:m="http://schemas.openxmlformats.org/officeDocument/2006/math">
                    <m:oMathParaPr>
                      <m:jc m:val="centerGroup"/>
                    </m:oMathParaPr>
                    <m:oMath xmlns:m="http://schemas.openxmlformats.org/officeDocument/2006/math">
                      <m:f>
                        <m:fPr>
                          <m:ctrlPr>
                            <a:rPr lang="en-US" sz="2400" i="1" smtClean="0">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1</m:t>
                          </m:r>
                        </m:num>
                        <m:den>
                          <m:r>
                            <a:rPr lang="en-US" sz="2400" b="0" i="1" smtClean="0">
                              <a:solidFill>
                                <a:srgbClr val="002060"/>
                              </a:solidFill>
                              <a:latin typeface="Cambria Math" panose="02040503050406030204" pitchFamily="18" charset="0"/>
                            </a:rPr>
                            <m:t>2</m:t>
                          </m:r>
                        </m:den>
                      </m:f>
                      <m:d>
                        <m:dPr>
                          <m:begChr m:val="["/>
                          <m:endChr m:val="]"/>
                          <m:ctrlPr>
                            <a:rPr lang="en-US" sz="2400" b="0" i="1" smtClean="0">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𝛼</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00</m:t>
                              </m:r>
                              <m:r>
                                <a:rPr lang="en-US" sz="2400" b="0" i="1" smtClean="0">
                                  <a:solidFill>
                                    <a:srgbClr val="002060"/>
                                  </a:solidFill>
                                  <a:latin typeface="Cambria Math" panose="02040503050406030204" pitchFamily="18" charset="0"/>
                                  <a:ea typeface="Cambria Math" panose="02040503050406030204" pitchFamily="18" charset="0"/>
                                </a:rPr>
                                <m:t>0</m:t>
                              </m:r>
                            </m:e>
                          </m:d>
                          <m:r>
                            <a:rPr lang="en-US" sz="2400" b="0" i="1" smtClean="0">
                              <a:solidFill>
                                <a:srgbClr val="002060"/>
                              </a:solidFill>
                              <a:latin typeface="Cambria Math" panose="02040503050406030204" pitchFamily="18" charset="0"/>
                              <a:ea typeface="Cambria Math" panose="02040503050406030204" pitchFamily="18" charset="0"/>
                            </a:rPr>
                            <m:t>+</m:t>
                          </m:r>
                          <m:r>
                            <a:rPr lang="en-US" sz="2400" i="1">
                              <a:solidFill>
                                <a:srgbClr val="002060"/>
                              </a:solidFill>
                              <a:latin typeface="Cambria Math" panose="02040503050406030204" pitchFamily="18" charset="0"/>
                              <a:ea typeface="Cambria Math" panose="02040503050406030204" pitchFamily="18" charset="0"/>
                            </a:rPr>
                            <m:t>𝛼</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1</m:t>
                              </m:r>
                              <m:r>
                                <a:rPr lang="en-US" sz="2400" i="1">
                                  <a:solidFill>
                                    <a:srgbClr val="002060"/>
                                  </a:solidFill>
                                  <a:latin typeface="Cambria Math" panose="02040503050406030204" pitchFamily="18" charset="0"/>
                                  <a:ea typeface="Cambria Math" panose="02040503050406030204" pitchFamily="18" charset="0"/>
                                </a:rPr>
                                <m:t>00</m:t>
                              </m:r>
                            </m:e>
                          </m:d>
                          <m:r>
                            <a:rPr lang="en-US" sz="2400" i="1">
                              <a:solidFill>
                                <a:srgbClr val="002060"/>
                              </a:solidFill>
                              <a:latin typeface="Cambria Math" panose="02040503050406030204" pitchFamily="18" charset="0"/>
                              <a:ea typeface="Cambria Math" panose="02040503050406030204" pitchFamily="18" charset="0"/>
                            </a:rPr>
                            <m:t>+</m:t>
                          </m:r>
                          <m:r>
                            <a:rPr lang="en-US" sz="2400" i="1">
                              <a:solidFill>
                                <a:srgbClr val="002060"/>
                              </a:solidFill>
                              <a:latin typeface="Cambria Math" panose="02040503050406030204" pitchFamily="18" charset="0"/>
                              <a:ea typeface="Cambria Math" panose="02040503050406030204" pitchFamily="18" charset="0"/>
                            </a:rPr>
                            <m:t>𝛼</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0</m:t>
                              </m:r>
                              <m:r>
                                <a:rPr lang="en-US" sz="2400" i="1">
                                  <a:solidFill>
                                    <a:srgbClr val="002060"/>
                                  </a:solidFill>
                                  <a:latin typeface="Cambria Math" panose="02040503050406030204" pitchFamily="18" charset="0"/>
                                  <a:ea typeface="Cambria Math" panose="02040503050406030204" pitchFamily="18" charset="0"/>
                                </a:rPr>
                                <m:t>11</m:t>
                              </m:r>
                            </m:e>
                          </m:d>
                          <m:r>
                            <a:rPr lang="en-US" sz="2400" b="0" i="1" smtClean="0">
                              <a:solidFill>
                                <a:srgbClr val="002060"/>
                              </a:solidFill>
                              <a:latin typeface="Cambria Math" panose="02040503050406030204" pitchFamily="18" charset="0"/>
                              <a:ea typeface="Cambria Math" panose="02040503050406030204" pitchFamily="18" charset="0"/>
                            </a:rPr>
                            <m:t>+</m:t>
                          </m:r>
                          <m:r>
                            <a:rPr lang="en-US" sz="2400" i="1">
                              <a:solidFill>
                                <a:srgbClr val="002060"/>
                              </a:solidFill>
                              <a:latin typeface="Cambria Math" panose="02040503050406030204" pitchFamily="18" charset="0"/>
                              <a:ea typeface="Cambria Math" panose="02040503050406030204" pitchFamily="18" charset="0"/>
                            </a:rPr>
                            <m:t>𝛼</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1</m:t>
                              </m:r>
                              <m:r>
                                <a:rPr lang="en-US" sz="2400" i="1">
                                  <a:solidFill>
                                    <a:srgbClr val="002060"/>
                                  </a:solidFill>
                                  <a:latin typeface="Cambria Math" panose="02040503050406030204" pitchFamily="18" charset="0"/>
                                  <a:ea typeface="Cambria Math" panose="02040503050406030204" pitchFamily="18" charset="0"/>
                                </a:rPr>
                                <m:t>11</m:t>
                              </m:r>
                            </m:e>
                          </m:d>
                          <m:r>
                            <a:rPr lang="en-US" sz="2400" i="1">
                              <a:solidFill>
                                <a:srgbClr val="002060"/>
                              </a:solidFill>
                              <a:latin typeface="Cambria Math" panose="02040503050406030204" pitchFamily="18" charset="0"/>
                              <a:ea typeface="Cambria Math" panose="02040503050406030204" pitchFamily="18" charset="0"/>
                            </a:rPr>
                            <m:t>+</m:t>
                          </m:r>
                          <m:r>
                            <a:rPr lang="en-US" sz="2400" i="1">
                              <a:solidFill>
                                <a:srgbClr val="002060"/>
                              </a:solidFill>
                              <a:latin typeface="Cambria Math" panose="02040503050406030204" pitchFamily="18" charset="0"/>
                              <a:ea typeface="Cambria Math" panose="02040503050406030204" pitchFamily="18" charset="0"/>
                            </a:rPr>
                            <m:t>𝛽</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0</m:t>
                              </m:r>
                              <m:r>
                                <a:rPr lang="en-US" sz="2400" i="1">
                                  <a:solidFill>
                                    <a:srgbClr val="002060"/>
                                  </a:solidFill>
                                  <a:latin typeface="Cambria Math" panose="02040503050406030204" pitchFamily="18" charset="0"/>
                                  <a:ea typeface="Cambria Math" panose="02040503050406030204" pitchFamily="18" charset="0"/>
                                </a:rPr>
                                <m:t>10</m:t>
                              </m:r>
                            </m:e>
                          </m:d>
                          <m:r>
                            <a:rPr lang="en-US" sz="2400" b="0" i="1" smtClean="0">
                              <a:solidFill>
                                <a:srgbClr val="002060"/>
                              </a:solidFill>
                              <a:latin typeface="Cambria Math" panose="02040503050406030204" pitchFamily="18" charset="0"/>
                              <a:ea typeface="Cambria Math" panose="02040503050406030204" pitchFamily="18" charset="0"/>
                            </a:rPr>
                            <m:t>−</m:t>
                          </m:r>
                          <m:r>
                            <a:rPr lang="en-US" sz="2400" i="1">
                              <a:solidFill>
                                <a:srgbClr val="002060"/>
                              </a:solidFill>
                              <a:latin typeface="Cambria Math" panose="02040503050406030204" pitchFamily="18" charset="0"/>
                              <a:ea typeface="Cambria Math" panose="02040503050406030204" pitchFamily="18" charset="0"/>
                            </a:rPr>
                            <m:t>𝛽</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1</m:t>
                              </m:r>
                              <m:r>
                                <a:rPr lang="en-US" sz="2400" i="1">
                                  <a:solidFill>
                                    <a:srgbClr val="002060"/>
                                  </a:solidFill>
                                  <a:latin typeface="Cambria Math" panose="02040503050406030204" pitchFamily="18" charset="0"/>
                                  <a:ea typeface="Cambria Math" panose="02040503050406030204" pitchFamily="18" charset="0"/>
                                </a:rPr>
                                <m:t>10</m:t>
                              </m:r>
                            </m:e>
                          </m:d>
                          <m:r>
                            <a:rPr lang="en-US" sz="2400" i="1">
                              <a:solidFill>
                                <a:srgbClr val="002060"/>
                              </a:solidFill>
                              <a:latin typeface="Cambria Math" panose="02040503050406030204" pitchFamily="18" charset="0"/>
                              <a:ea typeface="Cambria Math" panose="02040503050406030204" pitchFamily="18" charset="0"/>
                            </a:rPr>
                            <m:t>+ </m:t>
                          </m:r>
                          <m:r>
                            <a:rPr lang="en-US" sz="2400" i="1">
                              <a:solidFill>
                                <a:srgbClr val="002060"/>
                              </a:solidFill>
                              <a:latin typeface="Cambria Math" panose="02040503050406030204" pitchFamily="18" charset="0"/>
                              <a:ea typeface="Cambria Math" panose="02040503050406030204" pitchFamily="18" charset="0"/>
                            </a:rPr>
                            <m:t>𝛽</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0</m:t>
                              </m:r>
                              <m:r>
                                <a:rPr lang="en-US" sz="2400" i="1">
                                  <a:solidFill>
                                    <a:srgbClr val="002060"/>
                                  </a:solidFill>
                                  <a:latin typeface="Cambria Math" panose="02040503050406030204" pitchFamily="18" charset="0"/>
                                  <a:ea typeface="Cambria Math" panose="02040503050406030204" pitchFamily="18" charset="0"/>
                                </a:rPr>
                                <m:t>01</m:t>
                              </m:r>
                            </m:e>
                          </m:d>
                          <m:r>
                            <a:rPr lang="en-US" sz="2400" i="1">
                              <a:solidFill>
                                <a:srgbClr val="002060"/>
                              </a:solidFill>
                              <a:latin typeface="Cambria Math" panose="02040503050406030204" pitchFamily="18" charset="0"/>
                              <a:ea typeface="Cambria Math" panose="02040503050406030204" pitchFamily="18" charset="0"/>
                            </a:rPr>
                            <m:t>−</m:t>
                          </m:r>
                          <m:r>
                            <a:rPr lang="en-US" sz="2400" i="1">
                              <a:solidFill>
                                <a:srgbClr val="002060"/>
                              </a:solidFill>
                              <a:latin typeface="Cambria Math" panose="02040503050406030204" pitchFamily="18" charset="0"/>
                              <a:ea typeface="Cambria Math" panose="02040503050406030204" pitchFamily="18" charset="0"/>
                            </a:rPr>
                            <m:t>𝛽</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1</m:t>
                              </m:r>
                              <m:r>
                                <a:rPr lang="en-US" sz="2400" b="0" i="1" smtClean="0">
                                  <a:solidFill>
                                    <a:srgbClr val="002060"/>
                                  </a:solidFill>
                                  <a:latin typeface="Cambria Math" panose="02040503050406030204" pitchFamily="18" charset="0"/>
                                  <a:ea typeface="Cambria Math" panose="02040503050406030204" pitchFamily="18" charset="0"/>
                                </a:rPr>
                                <m:t>0</m:t>
                              </m:r>
                              <m:r>
                                <a:rPr lang="en-US" sz="2400" i="1">
                                  <a:solidFill>
                                    <a:srgbClr val="002060"/>
                                  </a:solidFill>
                                  <a:latin typeface="Cambria Math" panose="02040503050406030204" pitchFamily="18" charset="0"/>
                                  <a:ea typeface="Cambria Math" panose="02040503050406030204" pitchFamily="18" charset="0"/>
                                </a:rPr>
                                <m:t>1</m:t>
                              </m:r>
                            </m:e>
                          </m:d>
                        </m:e>
                      </m:d>
                    </m:oMath>
                  </m:oMathPara>
                </a14:m>
                <a:endParaRPr kumimoji="0" lang="en-US" sz="2400" b="0" i="0" u="none" strike="noStrike" kern="1200" cap="none" spc="0" normalizeH="0" baseline="0" noProof="0" dirty="0">
                  <a:ln>
                    <a:noFill/>
                  </a:ln>
                  <a:solidFill>
                    <a:srgbClr val="002060"/>
                  </a:solidFill>
                  <a:effectLst/>
                  <a:uLnTx/>
                  <a:uFillTx/>
                  <a:latin typeface="Calibri"/>
                </a:endParaRPr>
              </a:p>
            </p:txBody>
          </p:sp>
        </mc:Choice>
        <mc:Fallback xmlns="">
          <p:sp>
            <p:nvSpPr>
              <p:cNvPr id="62" name="TextBox 61">
                <a:extLst>
                  <a:ext uri="{FF2B5EF4-FFF2-40B4-BE49-F238E27FC236}">
                    <a16:creationId xmlns:a16="http://schemas.microsoft.com/office/drawing/2014/main" id="{FA9F3D5D-B3CB-D369-A2D1-06566D5E7CFB}"/>
                  </a:ext>
                </a:extLst>
              </p:cNvPr>
              <p:cNvSpPr txBox="1">
                <a:spLocks noRot="1" noChangeAspect="1" noMove="1" noResize="1" noEditPoints="1" noAdjustHandles="1" noChangeArrowheads="1" noChangeShapeType="1" noTextEdit="1"/>
              </p:cNvSpPr>
              <p:nvPr/>
            </p:nvSpPr>
            <p:spPr>
              <a:xfrm>
                <a:off x="1063619" y="5270773"/>
                <a:ext cx="10529725" cy="691471"/>
              </a:xfrm>
              <a:prstGeom prst="rect">
                <a:avLst/>
              </a:prstGeom>
              <a:blipFill>
                <a:blip r:embed="rId8"/>
                <a:stretch>
                  <a:fillRect t="-1818" b="-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7C722E27-8CCD-4D71-6887-EA67B15A6084}"/>
                  </a:ext>
                </a:extLst>
              </p:cNvPr>
              <p:cNvSpPr txBox="1"/>
              <p:nvPr/>
            </p:nvSpPr>
            <p:spPr>
              <a:xfrm>
                <a:off x="3640128" y="3340429"/>
                <a:ext cx="4911742" cy="78386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0</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00</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11</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1</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10</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101</m:t>
                              </m:r>
                            </m:e>
                          </m:d>
                        </m:num>
                        <m:den>
                          <m:rad>
                            <m:radPr>
                              <m:degHide m:val="on"/>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radPr>
                            <m:deg/>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2</m:t>
                              </m:r>
                            </m:e>
                          </m:rad>
                        </m:den>
                      </m:f>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63" name="TextBox 62">
                <a:extLst>
                  <a:ext uri="{FF2B5EF4-FFF2-40B4-BE49-F238E27FC236}">
                    <a16:creationId xmlns:a16="http://schemas.microsoft.com/office/drawing/2014/main" id="{7C722E27-8CCD-4D71-6887-EA67B15A6084}"/>
                  </a:ext>
                </a:extLst>
              </p:cNvPr>
              <p:cNvSpPr txBox="1">
                <a:spLocks noRot="1" noChangeAspect="1" noMove="1" noResize="1" noEditPoints="1" noAdjustHandles="1" noChangeArrowheads="1" noChangeShapeType="1" noTextEdit="1"/>
              </p:cNvSpPr>
              <p:nvPr/>
            </p:nvSpPr>
            <p:spPr>
              <a:xfrm>
                <a:off x="3640128" y="3340429"/>
                <a:ext cx="4911742" cy="783869"/>
              </a:xfrm>
              <a:prstGeom prst="rect">
                <a:avLst/>
              </a:prstGeom>
              <a:blipFill>
                <a:blip r:embed="rId9"/>
                <a:stretch>
                  <a:fillRect t="-6452"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4" name="TextBox 1023">
                <a:extLst>
                  <a:ext uri="{FF2B5EF4-FFF2-40B4-BE49-F238E27FC236}">
                    <a16:creationId xmlns:a16="http://schemas.microsoft.com/office/drawing/2014/main" id="{95D66F97-6CA3-E050-3B62-64D66C308B0B}"/>
                  </a:ext>
                </a:extLst>
              </p:cNvPr>
              <p:cNvSpPr txBox="1"/>
              <p:nvPr/>
            </p:nvSpPr>
            <p:spPr>
              <a:xfrm>
                <a:off x="713199" y="6036094"/>
                <a:ext cx="11320894" cy="691471"/>
              </a:xfrm>
              <a:prstGeom prst="rect">
                <a:avLst/>
              </a:prstGeom>
              <a:noFill/>
            </p:spPr>
            <p:txBody>
              <a:bodyPr wrap="square" lIns="0" tIns="0" rIns="0" bIns="0" rtlCol="0" anchor="ctr">
                <a:spAutoFit/>
              </a:bodyPr>
              <a:lstStyle/>
              <a:p>
                <a:pPr lvl="0"/>
                <a14:m>
                  <m:oMathPara xmlns:m="http://schemas.openxmlformats.org/officeDocument/2006/math">
                    <m:oMathParaPr>
                      <m:jc m:val="centerGroup"/>
                    </m:oMathParaPr>
                    <m:oMath xmlns:m="http://schemas.openxmlformats.org/officeDocument/2006/math">
                      <m:f>
                        <m:fPr>
                          <m:ctrlPr>
                            <a:rPr lang="en-US" sz="2400" i="1" smtClean="0">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1</m:t>
                          </m:r>
                        </m:num>
                        <m:den>
                          <m:r>
                            <a:rPr lang="en-US" sz="2400" b="0" i="1" smtClean="0">
                              <a:solidFill>
                                <a:srgbClr val="002060"/>
                              </a:solidFill>
                              <a:latin typeface="Cambria Math" panose="02040503050406030204" pitchFamily="18" charset="0"/>
                            </a:rPr>
                            <m:t>2</m:t>
                          </m:r>
                        </m:den>
                      </m:f>
                      <m:d>
                        <m:dPr>
                          <m:begChr m:val="["/>
                          <m:endChr m:val="]"/>
                          <m:ctrlPr>
                            <a:rPr lang="en-US" sz="2400" b="0" i="1" smtClean="0">
                              <a:solidFill>
                                <a:srgbClr val="002060"/>
                              </a:solidFill>
                              <a:latin typeface="Cambria Math" panose="02040503050406030204" pitchFamily="18" charset="0"/>
                              <a:ea typeface="Cambria Math" panose="02040503050406030204" pitchFamily="18" charset="0"/>
                            </a:rPr>
                          </m:ctrlPr>
                        </m:dPr>
                        <m:e>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00</m:t>
                              </m:r>
                            </m:e>
                          </m:d>
                          <m:d>
                            <m:dPr>
                              <m:ctrlPr>
                                <a:rPr lang="en-US" sz="2400" b="0" i="1" smtClean="0">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𝛼</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0</m:t>
                                  </m:r>
                                </m:e>
                              </m:d>
                              <m:r>
                                <a:rPr lang="en-US" sz="2400" b="0" i="1" smtClean="0">
                                  <a:solidFill>
                                    <a:srgbClr val="002060"/>
                                  </a:solidFill>
                                  <a:latin typeface="Cambria Math" panose="02040503050406030204" pitchFamily="18" charset="0"/>
                                  <a:ea typeface="Cambria Math" panose="02040503050406030204" pitchFamily="18" charset="0"/>
                                </a:rPr>
                                <m:t>+</m:t>
                              </m:r>
                              <m:r>
                                <a:rPr lang="en-US" sz="2400" i="1">
                                  <a:solidFill>
                                    <a:srgbClr val="002060"/>
                                  </a:solidFill>
                                  <a:latin typeface="Cambria Math" panose="02040503050406030204" pitchFamily="18" charset="0"/>
                                  <a:ea typeface="Cambria Math" panose="02040503050406030204" pitchFamily="18" charset="0"/>
                                </a:rPr>
                                <m:t>𝛽</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1</m:t>
                                  </m:r>
                                </m:e>
                              </m:d>
                            </m:e>
                          </m:d>
                          <m:r>
                            <a:rPr lang="en-US" sz="2400" b="0" i="1" smtClean="0">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0</m:t>
                              </m:r>
                              <m:r>
                                <a:rPr lang="en-US" sz="2400" b="0" i="1" smtClean="0">
                                  <a:solidFill>
                                    <a:srgbClr val="002060"/>
                                  </a:solidFill>
                                  <a:latin typeface="Cambria Math" panose="02040503050406030204" pitchFamily="18" charset="0"/>
                                  <a:ea typeface="Cambria Math" panose="02040503050406030204" pitchFamily="18" charset="0"/>
                                </a:rPr>
                                <m:t>1</m:t>
                              </m:r>
                            </m:e>
                          </m:d>
                          <m:d>
                            <m:dPr>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𝛼</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1</m:t>
                                  </m:r>
                                </m:e>
                              </m:d>
                              <m:r>
                                <a:rPr lang="en-US" sz="2400" i="1">
                                  <a:solidFill>
                                    <a:srgbClr val="002060"/>
                                  </a:solidFill>
                                  <a:latin typeface="Cambria Math" panose="02040503050406030204" pitchFamily="18" charset="0"/>
                                  <a:ea typeface="Cambria Math" panose="02040503050406030204" pitchFamily="18" charset="0"/>
                                </a:rPr>
                                <m:t>+</m:t>
                              </m:r>
                              <m:r>
                                <a:rPr lang="en-US" sz="2400" i="1">
                                  <a:solidFill>
                                    <a:srgbClr val="002060"/>
                                  </a:solidFill>
                                  <a:latin typeface="Cambria Math" panose="02040503050406030204" pitchFamily="18" charset="0"/>
                                  <a:ea typeface="Cambria Math" panose="02040503050406030204" pitchFamily="18" charset="0"/>
                                </a:rPr>
                                <m:t>𝛽</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0</m:t>
                                  </m:r>
                                </m:e>
                              </m:d>
                            </m:e>
                          </m:d>
                          <m:r>
                            <a:rPr lang="en-US" sz="2400" b="0" i="1" smtClean="0">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10</m:t>
                              </m:r>
                            </m:e>
                          </m:d>
                          <m:r>
                            <a:rPr lang="en-US" sz="2400" b="0" i="1" smtClean="0">
                              <a:solidFill>
                                <a:srgbClr val="002060"/>
                              </a:solidFill>
                              <a:latin typeface="Cambria Math" panose="02040503050406030204" pitchFamily="18" charset="0"/>
                              <a:ea typeface="Cambria Math" panose="02040503050406030204" pitchFamily="18" charset="0"/>
                            </a:rPr>
                            <m:t>(</m:t>
                          </m:r>
                          <m:r>
                            <a:rPr lang="en-US" sz="2400" i="1">
                              <a:solidFill>
                                <a:srgbClr val="002060"/>
                              </a:solidFill>
                              <a:latin typeface="Cambria Math" panose="02040503050406030204" pitchFamily="18" charset="0"/>
                              <a:ea typeface="Cambria Math" panose="02040503050406030204" pitchFamily="18" charset="0"/>
                            </a:rPr>
                            <m:t>𝛼</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0</m:t>
                              </m:r>
                            </m:e>
                          </m:d>
                          <m:r>
                            <a:rPr lang="en-US" sz="2400" i="1">
                              <a:solidFill>
                                <a:srgbClr val="002060"/>
                              </a:solidFill>
                              <a:latin typeface="Cambria Math" panose="02040503050406030204" pitchFamily="18" charset="0"/>
                              <a:ea typeface="Cambria Math" panose="02040503050406030204" pitchFamily="18" charset="0"/>
                            </a:rPr>
                            <m:t>−</m:t>
                          </m:r>
                          <m:r>
                            <a:rPr lang="en-US" sz="2400" i="1">
                              <a:solidFill>
                                <a:srgbClr val="002060"/>
                              </a:solidFill>
                              <a:latin typeface="Cambria Math" panose="02040503050406030204" pitchFamily="18" charset="0"/>
                              <a:ea typeface="Cambria Math" panose="02040503050406030204" pitchFamily="18" charset="0"/>
                            </a:rPr>
                            <m:t>𝛽</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1</m:t>
                              </m:r>
                            </m:e>
                          </m:d>
                          <m:r>
                            <a:rPr lang="en-US" sz="2400" b="0" i="1" smtClean="0">
                              <a:solidFill>
                                <a:srgbClr val="002060"/>
                              </a:solidFill>
                              <a:latin typeface="Cambria Math" panose="02040503050406030204" pitchFamily="18" charset="0"/>
                              <a:ea typeface="Cambria Math" panose="02040503050406030204" pitchFamily="18" charset="0"/>
                            </a:rPr>
                            <m:t>)</m:t>
                          </m:r>
                          <m:r>
                            <a:rPr lang="en-US" sz="2400" i="1">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11</m:t>
                              </m:r>
                            </m:e>
                          </m:d>
                          <m:r>
                            <a:rPr lang="en-US" sz="2400" b="0" i="1" smtClean="0">
                              <a:solidFill>
                                <a:srgbClr val="002060"/>
                              </a:solidFill>
                              <a:latin typeface="Cambria Math" panose="02040503050406030204" pitchFamily="18" charset="0"/>
                              <a:ea typeface="Cambria Math" panose="02040503050406030204" pitchFamily="18" charset="0"/>
                            </a:rPr>
                            <m:t>(</m:t>
                          </m:r>
                          <m:r>
                            <a:rPr lang="en-US" sz="2400" i="1">
                              <a:solidFill>
                                <a:srgbClr val="002060"/>
                              </a:solidFill>
                              <a:latin typeface="Cambria Math" panose="02040503050406030204" pitchFamily="18" charset="0"/>
                              <a:ea typeface="Cambria Math" panose="02040503050406030204" pitchFamily="18" charset="0"/>
                            </a:rPr>
                            <m:t>𝛼</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1</m:t>
                              </m:r>
                            </m:e>
                          </m:d>
                          <m:r>
                            <a:rPr lang="en-US" sz="2400" b="0" i="1" smtClean="0">
                              <a:solidFill>
                                <a:srgbClr val="002060"/>
                              </a:solidFill>
                              <a:latin typeface="Cambria Math" panose="02040503050406030204" pitchFamily="18" charset="0"/>
                              <a:ea typeface="Cambria Math" panose="02040503050406030204" pitchFamily="18" charset="0"/>
                            </a:rPr>
                            <m:t>−</m:t>
                          </m:r>
                          <m:r>
                            <a:rPr lang="en-US" sz="2400" i="1">
                              <a:solidFill>
                                <a:srgbClr val="002060"/>
                              </a:solidFill>
                              <a:latin typeface="Cambria Math" panose="02040503050406030204" pitchFamily="18" charset="0"/>
                              <a:ea typeface="Cambria Math" panose="02040503050406030204" pitchFamily="18" charset="0"/>
                            </a:rPr>
                            <m:t>𝛽</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0</m:t>
                              </m:r>
                            </m:e>
                          </m:d>
                          <m:r>
                            <a:rPr lang="en-US" sz="2400" b="0" i="1" smtClean="0">
                              <a:solidFill>
                                <a:srgbClr val="002060"/>
                              </a:solidFill>
                              <a:latin typeface="Cambria Math" panose="02040503050406030204" pitchFamily="18" charset="0"/>
                              <a:ea typeface="Cambria Math" panose="02040503050406030204" pitchFamily="18" charset="0"/>
                            </a:rPr>
                            <m:t>)</m:t>
                          </m:r>
                        </m:e>
                      </m:d>
                    </m:oMath>
                  </m:oMathPara>
                </a14:m>
                <a:endParaRPr kumimoji="0" lang="en-US" sz="2400" b="0" i="0" u="none" strike="noStrike" kern="1200" cap="none" spc="0" normalizeH="0" baseline="0" noProof="0" dirty="0">
                  <a:ln>
                    <a:noFill/>
                  </a:ln>
                  <a:solidFill>
                    <a:srgbClr val="002060"/>
                  </a:solidFill>
                  <a:effectLst/>
                  <a:uLnTx/>
                  <a:uFillTx/>
                  <a:latin typeface="Calibri"/>
                </a:endParaRPr>
              </a:p>
            </p:txBody>
          </p:sp>
        </mc:Choice>
        <mc:Fallback xmlns="">
          <p:sp>
            <p:nvSpPr>
              <p:cNvPr id="1024" name="TextBox 1023">
                <a:extLst>
                  <a:ext uri="{FF2B5EF4-FFF2-40B4-BE49-F238E27FC236}">
                    <a16:creationId xmlns:a16="http://schemas.microsoft.com/office/drawing/2014/main" id="{95D66F97-6CA3-E050-3B62-64D66C308B0B}"/>
                  </a:ext>
                </a:extLst>
              </p:cNvPr>
              <p:cNvSpPr txBox="1">
                <a:spLocks noRot="1" noChangeAspect="1" noMove="1" noResize="1" noEditPoints="1" noAdjustHandles="1" noChangeArrowheads="1" noChangeShapeType="1" noTextEdit="1"/>
              </p:cNvSpPr>
              <p:nvPr/>
            </p:nvSpPr>
            <p:spPr>
              <a:xfrm>
                <a:off x="713199" y="6036094"/>
                <a:ext cx="11320894" cy="691471"/>
              </a:xfrm>
              <a:prstGeom prst="rect">
                <a:avLst/>
              </a:prstGeom>
              <a:blipFill>
                <a:blip r:embed="rId10"/>
                <a:stretch>
                  <a:fillRect b="-16364"/>
                </a:stretch>
              </a:blipFill>
            </p:spPr>
            <p:txBody>
              <a:bodyPr/>
              <a:lstStyle/>
              <a:p>
                <a:r>
                  <a:rPr lang="en-US">
                    <a:noFill/>
                  </a:rPr>
                  <a:t> </a:t>
                </a:r>
              </a:p>
            </p:txBody>
          </p:sp>
        </mc:Fallback>
      </mc:AlternateContent>
      <p:sp>
        <p:nvSpPr>
          <p:cNvPr id="1034" name="Rounded Rectangle 1033">
            <a:extLst>
              <a:ext uri="{FF2B5EF4-FFF2-40B4-BE49-F238E27FC236}">
                <a16:creationId xmlns:a16="http://schemas.microsoft.com/office/drawing/2014/main" id="{62E19F0F-D9D5-B813-DBD6-22D4AE0D150D}"/>
              </a:ext>
            </a:extLst>
          </p:cNvPr>
          <p:cNvSpPr/>
          <p:nvPr/>
        </p:nvSpPr>
        <p:spPr>
          <a:xfrm>
            <a:off x="602068" y="1576503"/>
            <a:ext cx="863069" cy="369332"/>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Alice</a:t>
            </a:r>
          </a:p>
        </p:txBody>
      </p:sp>
      <p:sp>
        <p:nvSpPr>
          <p:cNvPr id="1035" name="Rounded Rectangle 1034">
            <a:extLst>
              <a:ext uri="{FF2B5EF4-FFF2-40B4-BE49-F238E27FC236}">
                <a16:creationId xmlns:a16="http://schemas.microsoft.com/office/drawing/2014/main" id="{F0E60A23-1ECB-CB2D-25D9-591980674158}"/>
              </a:ext>
            </a:extLst>
          </p:cNvPr>
          <p:cNvSpPr/>
          <p:nvPr/>
        </p:nvSpPr>
        <p:spPr>
          <a:xfrm>
            <a:off x="596323" y="2219472"/>
            <a:ext cx="863069" cy="369332"/>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Alice</a:t>
            </a:r>
          </a:p>
        </p:txBody>
      </p:sp>
      <p:sp>
        <p:nvSpPr>
          <p:cNvPr id="1036" name="Rounded Rectangle 1035">
            <a:extLst>
              <a:ext uri="{FF2B5EF4-FFF2-40B4-BE49-F238E27FC236}">
                <a16:creationId xmlns:a16="http://schemas.microsoft.com/office/drawing/2014/main" id="{88F4FE82-4CD1-AE61-7CAC-FAEEFC43FAFA}"/>
              </a:ext>
            </a:extLst>
          </p:cNvPr>
          <p:cNvSpPr/>
          <p:nvPr/>
        </p:nvSpPr>
        <p:spPr>
          <a:xfrm>
            <a:off x="11150865" y="2932098"/>
            <a:ext cx="863069" cy="369332"/>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Bob</a:t>
            </a:r>
          </a:p>
        </p:txBody>
      </p:sp>
      <p:cxnSp>
        <p:nvCxnSpPr>
          <p:cNvPr id="1038" name="Straight Arrow Connector 1037">
            <a:extLst>
              <a:ext uri="{FF2B5EF4-FFF2-40B4-BE49-F238E27FC236}">
                <a16:creationId xmlns:a16="http://schemas.microsoft.com/office/drawing/2014/main" id="{FAB4C803-FF6B-E0C9-C7A3-356A487FE713}"/>
              </a:ext>
            </a:extLst>
          </p:cNvPr>
          <p:cNvCxnSpPr>
            <a:cxnSpLocks/>
          </p:cNvCxnSpPr>
          <p:nvPr/>
        </p:nvCxnSpPr>
        <p:spPr>
          <a:xfrm>
            <a:off x="5181600" y="1142024"/>
            <a:ext cx="0" cy="2198405"/>
          </a:xfrm>
          <a:prstGeom prst="straightConnector1">
            <a:avLst/>
          </a:prstGeom>
          <a:ln>
            <a:prstDash val="dash"/>
            <a:tailEnd type="triangle" w="lg" len="lg"/>
          </a:ln>
        </p:spPr>
        <p:style>
          <a:lnRef idx="2">
            <a:schemeClr val="accent1"/>
          </a:lnRef>
          <a:fillRef idx="0">
            <a:schemeClr val="accent1"/>
          </a:fillRef>
          <a:effectRef idx="1">
            <a:schemeClr val="accent1"/>
          </a:effectRef>
          <a:fontRef idx="minor">
            <a:schemeClr val="tx1"/>
          </a:fontRef>
        </p:style>
      </p:cxnSp>
      <p:cxnSp>
        <p:nvCxnSpPr>
          <p:cNvPr id="1040" name="Straight Arrow Connector 1039">
            <a:extLst>
              <a:ext uri="{FF2B5EF4-FFF2-40B4-BE49-F238E27FC236}">
                <a16:creationId xmlns:a16="http://schemas.microsoft.com/office/drawing/2014/main" id="{7FC0FB4D-6C12-93F8-C861-78C7A579EE8E}"/>
              </a:ext>
            </a:extLst>
          </p:cNvPr>
          <p:cNvCxnSpPr>
            <a:cxnSpLocks/>
          </p:cNvCxnSpPr>
          <p:nvPr/>
        </p:nvCxnSpPr>
        <p:spPr>
          <a:xfrm>
            <a:off x="7010400" y="1084259"/>
            <a:ext cx="0" cy="3173710"/>
          </a:xfrm>
          <a:prstGeom prst="straightConnector1">
            <a:avLst/>
          </a:prstGeom>
          <a:ln>
            <a:prstDash val="dash"/>
            <a:tailEnd type="triangle" w="lg" len="lg"/>
          </a:ln>
        </p:spPr>
        <p:style>
          <a:lnRef idx="2">
            <a:schemeClr val="accent1"/>
          </a:lnRef>
          <a:fillRef idx="0">
            <a:schemeClr val="accent1"/>
          </a:fillRef>
          <a:effectRef idx="1">
            <a:schemeClr val="accent1"/>
          </a:effectRef>
          <a:fontRef idx="minor">
            <a:schemeClr val="tx1"/>
          </a:fontRef>
        </p:style>
      </p:cxnSp>
      <p:cxnSp>
        <p:nvCxnSpPr>
          <p:cNvPr id="1042" name="Straight Arrow Connector 1041">
            <a:extLst>
              <a:ext uri="{FF2B5EF4-FFF2-40B4-BE49-F238E27FC236}">
                <a16:creationId xmlns:a16="http://schemas.microsoft.com/office/drawing/2014/main" id="{7871BCDD-62A1-359D-21AF-8613D252689A}"/>
              </a:ext>
            </a:extLst>
          </p:cNvPr>
          <p:cNvCxnSpPr>
            <a:cxnSpLocks/>
          </p:cNvCxnSpPr>
          <p:nvPr/>
        </p:nvCxnSpPr>
        <p:spPr>
          <a:xfrm flipH="1">
            <a:off x="2216453" y="3551231"/>
            <a:ext cx="1870861" cy="612845"/>
          </a:xfrm>
          <a:prstGeom prst="straightConnector1">
            <a:avLst/>
          </a:prstGeom>
          <a:ln>
            <a:solidFill>
              <a:srgbClr val="104210"/>
            </a:solidFill>
            <a:prstDash val="dash"/>
            <a:tailEnd type="triangle" w="lg" len="lg"/>
          </a:ln>
        </p:spPr>
        <p:style>
          <a:lnRef idx="2">
            <a:schemeClr val="accent1"/>
          </a:lnRef>
          <a:fillRef idx="0">
            <a:schemeClr val="accent1"/>
          </a:fillRef>
          <a:effectRef idx="1">
            <a:schemeClr val="accent1"/>
          </a:effectRef>
          <a:fontRef idx="minor">
            <a:schemeClr val="tx1"/>
          </a:fontRef>
        </p:style>
      </p:cxnSp>
      <p:sp>
        <p:nvSpPr>
          <p:cNvPr id="1047" name="Rectangle 1046">
            <a:extLst>
              <a:ext uri="{FF2B5EF4-FFF2-40B4-BE49-F238E27FC236}">
                <a16:creationId xmlns:a16="http://schemas.microsoft.com/office/drawing/2014/main" id="{F17AC805-C5F4-52C5-3648-23AAE301C63E}"/>
              </a:ext>
            </a:extLst>
          </p:cNvPr>
          <p:cNvSpPr/>
          <p:nvPr/>
        </p:nvSpPr>
        <p:spPr>
          <a:xfrm>
            <a:off x="3964660" y="4251777"/>
            <a:ext cx="2152944" cy="6975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48" name="Straight Arrow Connector 1047">
            <a:extLst>
              <a:ext uri="{FF2B5EF4-FFF2-40B4-BE49-F238E27FC236}">
                <a16:creationId xmlns:a16="http://schemas.microsoft.com/office/drawing/2014/main" id="{73A35102-3783-470B-8D55-081B6866DB7C}"/>
              </a:ext>
            </a:extLst>
          </p:cNvPr>
          <p:cNvCxnSpPr>
            <a:cxnSpLocks/>
          </p:cNvCxnSpPr>
          <p:nvPr/>
        </p:nvCxnSpPr>
        <p:spPr>
          <a:xfrm flipH="1">
            <a:off x="4781400" y="3503028"/>
            <a:ext cx="543864" cy="695120"/>
          </a:xfrm>
          <a:prstGeom prst="straightConnector1">
            <a:avLst/>
          </a:prstGeom>
          <a:ln>
            <a:solidFill>
              <a:srgbClr val="104210"/>
            </a:solidFill>
            <a:prstDash val="dash"/>
            <a:tailEnd type="triangle" w="lg" len="lg"/>
          </a:ln>
        </p:spPr>
        <p:style>
          <a:lnRef idx="2">
            <a:schemeClr val="accent1"/>
          </a:lnRef>
          <a:fillRef idx="0">
            <a:schemeClr val="accent1"/>
          </a:fillRef>
          <a:effectRef idx="1">
            <a:schemeClr val="accent1"/>
          </a:effectRef>
          <a:fontRef idx="minor">
            <a:schemeClr val="tx1"/>
          </a:fontRef>
        </p:style>
      </p:cxnSp>
      <p:cxnSp>
        <p:nvCxnSpPr>
          <p:cNvPr id="1051" name="Straight Arrow Connector 1050">
            <a:extLst>
              <a:ext uri="{FF2B5EF4-FFF2-40B4-BE49-F238E27FC236}">
                <a16:creationId xmlns:a16="http://schemas.microsoft.com/office/drawing/2014/main" id="{7B4EA35B-8B6F-3DCA-241B-9F9178B25465}"/>
              </a:ext>
            </a:extLst>
          </p:cNvPr>
          <p:cNvCxnSpPr>
            <a:cxnSpLocks/>
          </p:cNvCxnSpPr>
          <p:nvPr/>
        </p:nvCxnSpPr>
        <p:spPr>
          <a:xfrm>
            <a:off x="6601011" y="3585319"/>
            <a:ext cx="752595" cy="612829"/>
          </a:xfrm>
          <a:prstGeom prst="straightConnector1">
            <a:avLst/>
          </a:prstGeom>
          <a:ln>
            <a:solidFill>
              <a:srgbClr val="104210"/>
            </a:solidFill>
            <a:prstDash val="dash"/>
            <a:tailEnd type="triangle" w="lg" len="lg"/>
          </a:ln>
        </p:spPr>
        <p:style>
          <a:lnRef idx="2">
            <a:schemeClr val="accent1"/>
          </a:lnRef>
          <a:fillRef idx="0">
            <a:schemeClr val="accent1"/>
          </a:fillRef>
          <a:effectRef idx="1">
            <a:schemeClr val="accent1"/>
          </a:effectRef>
          <a:fontRef idx="minor">
            <a:schemeClr val="tx1"/>
          </a:fontRef>
        </p:style>
      </p:cxnSp>
      <p:cxnSp>
        <p:nvCxnSpPr>
          <p:cNvPr id="1055" name="Straight Arrow Connector 1054">
            <a:extLst>
              <a:ext uri="{FF2B5EF4-FFF2-40B4-BE49-F238E27FC236}">
                <a16:creationId xmlns:a16="http://schemas.microsoft.com/office/drawing/2014/main" id="{E683E27F-9D24-BDA8-B055-E0BFFBC0B942}"/>
              </a:ext>
            </a:extLst>
          </p:cNvPr>
          <p:cNvCxnSpPr>
            <a:cxnSpLocks/>
          </p:cNvCxnSpPr>
          <p:nvPr/>
        </p:nvCxnSpPr>
        <p:spPr>
          <a:xfrm>
            <a:off x="7903197" y="3606434"/>
            <a:ext cx="1924420" cy="664627"/>
          </a:xfrm>
          <a:prstGeom prst="straightConnector1">
            <a:avLst/>
          </a:prstGeom>
          <a:ln>
            <a:solidFill>
              <a:srgbClr val="104210"/>
            </a:solidFill>
            <a:prstDash val="dash"/>
            <a:tailEnd type="triangle" w="lg" len="lg"/>
          </a:ln>
        </p:spPr>
        <p:style>
          <a:lnRef idx="2">
            <a:schemeClr val="accent1"/>
          </a:lnRef>
          <a:fillRef idx="0">
            <a:schemeClr val="accent1"/>
          </a:fillRef>
          <a:effectRef idx="1">
            <a:schemeClr val="accent1"/>
          </a:effectRef>
          <a:fontRef idx="minor">
            <a:schemeClr val="tx1"/>
          </a:fontRef>
        </p:style>
      </p:cxnSp>
      <p:sp>
        <p:nvSpPr>
          <p:cNvPr id="1058" name="Rectangle 1057">
            <a:extLst>
              <a:ext uri="{FF2B5EF4-FFF2-40B4-BE49-F238E27FC236}">
                <a16:creationId xmlns:a16="http://schemas.microsoft.com/office/drawing/2014/main" id="{59824DFA-BFF8-9B99-E532-059B6A13D46E}"/>
              </a:ext>
            </a:extLst>
          </p:cNvPr>
          <p:cNvSpPr/>
          <p:nvPr/>
        </p:nvSpPr>
        <p:spPr>
          <a:xfrm>
            <a:off x="6124966" y="4297867"/>
            <a:ext cx="2426899" cy="6975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0" name="Rectangle 1059">
            <a:extLst>
              <a:ext uri="{FF2B5EF4-FFF2-40B4-BE49-F238E27FC236}">
                <a16:creationId xmlns:a16="http://schemas.microsoft.com/office/drawing/2014/main" id="{82C4F577-A7F7-8D76-59ED-27935259C2FD}"/>
              </a:ext>
            </a:extLst>
          </p:cNvPr>
          <p:cNvSpPr/>
          <p:nvPr/>
        </p:nvSpPr>
        <p:spPr>
          <a:xfrm>
            <a:off x="8542423" y="4276942"/>
            <a:ext cx="3029115" cy="6975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2" name="Frame 1061">
            <a:extLst>
              <a:ext uri="{FF2B5EF4-FFF2-40B4-BE49-F238E27FC236}">
                <a16:creationId xmlns:a16="http://schemas.microsoft.com/office/drawing/2014/main" id="{08B8648F-D7A3-C265-B8C0-1B8C4E98B156}"/>
              </a:ext>
            </a:extLst>
          </p:cNvPr>
          <p:cNvSpPr/>
          <p:nvPr/>
        </p:nvSpPr>
        <p:spPr>
          <a:xfrm>
            <a:off x="1442599" y="5368402"/>
            <a:ext cx="1061351" cy="577685"/>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63" name="Frame 1062">
            <a:extLst>
              <a:ext uri="{FF2B5EF4-FFF2-40B4-BE49-F238E27FC236}">
                <a16:creationId xmlns:a16="http://schemas.microsoft.com/office/drawing/2014/main" id="{16179CB8-E0AD-F916-656C-94B2AD20A627}"/>
              </a:ext>
            </a:extLst>
          </p:cNvPr>
          <p:cNvSpPr/>
          <p:nvPr/>
        </p:nvSpPr>
        <p:spPr>
          <a:xfrm>
            <a:off x="9098280" y="5337177"/>
            <a:ext cx="1061351" cy="577685"/>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64" name="Rectangle 1063">
            <a:extLst>
              <a:ext uri="{FF2B5EF4-FFF2-40B4-BE49-F238E27FC236}">
                <a16:creationId xmlns:a16="http://schemas.microsoft.com/office/drawing/2014/main" id="{769B8701-94A8-7AF3-819F-05D9AE71ED0D}"/>
              </a:ext>
            </a:extLst>
          </p:cNvPr>
          <p:cNvSpPr/>
          <p:nvPr/>
        </p:nvSpPr>
        <p:spPr>
          <a:xfrm>
            <a:off x="1205923" y="6007353"/>
            <a:ext cx="2545289" cy="6975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5" name="Frame 1064">
            <a:extLst>
              <a:ext uri="{FF2B5EF4-FFF2-40B4-BE49-F238E27FC236}">
                <a16:creationId xmlns:a16="http://schemas.microsoft.com/office/drawing/2014/main" id="{097453A1-AAB9-11C3-B465-4C9729748948}"/>
              </a:ext>
            </a:extLst>
          </p:cNvPr>
          <p:cNvSpPr/>
          <p:nvPr/>
        </p:nvSpPr>
        <p:spPr>
          <a:xfrm>
            <a:off x="1299708" y="6108520"/>
            <a:ext cx="2412123" cy="577685"/>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66" name="Frame 1065">
            <a:extLst>
              <a:ext uri="{FF2B5EF4-FFF2-40B4-BE49-F238E27FC236}">
                <a16:creationId xmlns:a16="http://schemas.microsoft.com/office/drawing/2014/main" id="{8990CE67-C7DD-79E3-2FAA-F80436AF760F}"/>
              </a:ext>
            </a:extLst>
          </p:cNvPr>
          <p:cNvSpPr/>
          <p:nvPr/>
        </p:nvSpPr>
        <p:spPr>
          <a:xfrm>
            <a:off x="3964660" y="5364207"/>
            <a:ext cx="1061351" cy="577685"/>
          </a:xfrm>
          <a:prstGeom prst="frame">
            <a:avLst/>
          </a:prstGeom>
          <a:gradFill>
            <a:gsLst>
              <a:gs pos="100000">
                <a:schemeClr val="accent3"/>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69" name="Frame 1068">
            <a:extLst>
              <a:ext uri="{FF2B5EF4-FFF2-40B4-BE49-F238E27FC236}">
                <a16:creationId xmlns:a16="http://schemas.microsoft.com/office/drawing/2014/main" id="{F5D8398E-0B8C-A6D9-ED1A-1D3ABA8DED86}"/>
              </a:ext>
            </a:extLst>
          </p:cNvPr>
          <p:cNvSpPr/>
          <p:nvPr/>
        </p:nvSpPr>
        <p:spPr>
          <a:xfrm>
            <a:off x="6479724" y="5358102"/>
            <a:ext cx="1061351" cy="577685"/>
          </a:xfrm>
          <a:prstGeom prst="frame">
            <a:avLst/>
          </a:prstGeom>
          <a:gradFill>
            <a:gsLst>
              <a:gs pos="100000">
                <a:schemeClr val="accent3"/>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70" name="Frame 1069">
            <a:extLst>
              <a:ext uri="{FF2B5EF4-FFF2-40B4-BE49-F238E27FC236}">
                <a16:creationId xmlns:a16="http://schemas.microsoft.com/office/drawing/2014/main" id="{21EC69A5-5E1E-C600-7715-8D1D86B13C3E}"/>
              </a:ext>
            </a:extLst>
          </p:cNvPr>
          <p:cNvSpPr/>
          <p:nvPr/>
        </p:nvSpPr>
        <p:spPr>
          <a:xfrm>
            <a:off x="3961523" y="6108520"/>
            <a:ext cx="2412123" cy="577685"/>
          </a:xfrm>
          <a:prstGeom prst="frame">
            <a:avLst/>
          </a:prstGeom>
          <a:gradFill>
            <a:gsLst>
              <a:gs pos="100000">
                <a:schemeClr val="accent3"/>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71" name="Frame 1070">
            <a:extLst>
              <a:ext uri="{FF2B5EF4-FFF2-40B4-BE49-F238E27FC236}">
                <a16:creationId xmlns:a16="http://schemas.microsoft.com/office/drawing/2014/main" id="{177E03DE-16CE-3665-30F6-E31FE8C9CF93}"/>
              </a:ext>
            </a:extLst>
          </p:cNvPr>
          <p:cNvSpPr/>
          <p:nvPr/>
        </p:nvSpPr>
        <p:spPr>
          <a:xfrm>
            <a:off x="2677555" y="5360524"/>
            <a:ext cx="1061351" cy="577685"/>
          </a:xfrm>
          <a:prstGeom prst="frame">
            <a:avLst/>
          </a:prstGeom>
          <a:gradFill>
            <a:gsLst>
              <a:gs pos="100000">
                <a:schemeClr val="bg2">
                  <a:lumMod val="40000"/>
                  <a:lumOff val="6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72" name="Frame 1071">
            <a:extLst>
              <a:ext uri="{FF2B5EF4-FFF2-40B4-BE49-F238E27FC236}">
                <a16:creationId xmlns:a16="http://schemas.microsoft.com/office/drawing/2014/main" id="{EC9EAB56-5A2C-0315-78D4-FFC8F40E5F31}"/>
              </a:ext>
            </a:extLst>
          </p:cNvPr>
          <p:cNvSpPr/>
          <p:nvPr/>
        </p:nvSpPr>
        <p:spPr>
          <a:xfrm>
            <a:off x="10159631" y="5322988"/>
            <a:ext cx="1411907" cy="577685"/>
          </a:xfrm>
          <a:prstGeom prst="frame">
            <a:avLst/>
          </a:prstGeom>
          <a:gradFill>
            <a:gsLst>
              <a:gs pos="100000">
                <a:schemeClr val="bg2">
                  <a:lumMod val="40000"/>
                  <a:lumOff val="6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73" name="Frame 1072">
            <a:extLst>
              <a:ext uri="{FF2B5EF4-FFF2-40B4-BE49-F238E27FC236}">
                <a16:creationId xmlns:a16="http://schemas.microsoft.com/office/drawing/2014/main" id="{3A55CBDF-950D-9826-CD98-099E33728E1C}"/>
              </a:ext>
            </a:extLst>
          </p:cNvPr>
          <p:cNvSpPr/>
          <p:nvPr/>
        </p:nvSpPr>
        <p:spPr>
          <a:xfrm>
            <a:off x="6623338" y="6108519"/>
            <a:ext cx="2412123" cy="577685"/>
          </a:xfrm>
          <a:prstGeom prst="frame">
            <a:avLst/>
          </a:prstGeom>
          <a:gradFill>
            <a:gsLst>
              <a:gs pos="100000">
                <a:schemeClr val="bg2">
                  <a:lumMod val="40000"/>
                  <a:lumOff val="6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74" name="Frame 1073">
            <a:extLst>
              <a:ext uri="{FF2B5EF4-FFF2-40B4-BE49-F238E27FC236}">
                <a16:creationId xmlns:a16="http://schemas.microsoft.com/office/drawing/2014/main" id="{EED59198-FBAA-EE3B-5209-B579C7E554BF}"/>
              </a:ext>
            </a:extLst>
          </p:cNvPr>
          <p:cNvSpPr/>
          <p:nvPr/>
        </p:nvSpPr>
        <p:spPr>
          <a:xfrm>
            <a:off x="7535632" y="5353774"/>
            <a:ext cx="1411907" cy="577685"/>
          </a:xfrm>
          <a:prstGeom prst="frame">
            <a:avLst/>
          </a:prstGeom>
          <a:gradFill>
            <a:gsLst>
              <a:gs pos="100000">
                <a:schemeClr val="accent6">
                  <a:lumMod val="40000"/>
                  <a:lumOff val="6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75" name="Frame 1074">
            <a:extLst>
              <a:ext uri="{FF2B5EF4-FFF2-40B4-BE49-F238E27FC236}">
                <a16:creationId xmlns:a16="http://schemas.microsoft.com/office/drawing/2014/main" id="{C4F65F86-19A6-8F41-05A2-67C67E6E2207}"/>
              </a:ext>
            </a:extLst>
          </p:cNvPr>
          <p:cNvSpPr/>
          <p:nvPr/>
        </p:nvSpPr>
        <p:spPr>
          <a:xfrm>
            <a:off x="5236059" y="5368401"/>
            <a:ext cx="1076583" cy="577685"/>
          </a:xfrm>
          <a:prstGeom prst="frame">
            <a:avLst/>
          </a:prstGeom>
          <a:gradFill>
            <a:gsLst>
              <a:gs pos="100000">
                <a:schemeClr val="accent6">
                  <a:lumMod val="40000"/>
                  <a:lumOff val="6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76" name="Frame 1075">
            <a:extLst>
              <a:ext uri="{FF2B5EF4-FFF2-40B4-BE49-F238E27FC236}">
                <a16:creationId xmlns:a16="http://schemas.microsoft.com/office/drawing/2014/main" id="{3894D497-74A5-49BE-003D-EE53B673D46D}"/>
              </a:ext>
            </a:extLst>
          </p:cNvPr>
          <p:cNvSpPr/>
          <p:nvPr/>
        </p:nvSpPr>
        <p:spPr>
          <a:xfrm>
            <a:off x="9245772" y="6092986"/>
            <a:ext cx="2529669" cy="577685"/>
          </a:xfrm>
          <a:prstGeom prst="frame">
            <a:avLst/>
          </a:prstGeom>
          <a:gradFill>
            <a:gsLst>
              <a:gs pos="100000">
                <a:schemeClr val="accent6">
                  <a:lumMod val="40000"/>
                  <a:lumOff val="6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77" name="Rectangle 1076">
            <a:extLst>
              <a:ext uri="{FF2B5EF4-FFF2-40B4-BE49-F238E27FC236}">
                <a16:creationId xmlns:a16="http://schemas.microsoft.com/office/drawing/2014/main" id="{3AFE3854-DD67-CE1B-E922-0F13DD2C1B66}"/>
              </a:ext>
            </a:extLst>
          </p:cNvPr>
          <p:cNvSpPr/>
          <p:nvPr/>
        </p:nvSpPr>
        <p:spPr>
          <a:xfrm>
            <a:off x="3725056" y="6045310"/>
            <a:ext cx="2661815" cy="6975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8" name="Rectangle 1077">
            <a:extLst>
              <a:ext uri="{FF2B5EF4-FFF2-40B4-BE49-F238E27FC236}">
                <a16:creationId xmlns:a16="http://schemas.microsoft.com/office/drawing/2014/main" id="{51596ED8-4459-8B53-7C81-1FE994073176}"/>
              </a:ext>
            </a:extLst>
          </p:cNvPr>
          <p:cNvSpPr/>
          <p:nvPr/>
        </p:nvSpPr>
        <p:spPr>
          <a:xfrm>
            <a:off x="6386871" y="6062944"/>
            <a:ext cx="2661815" cy="6975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9" name="Rectangle 1078">
            <a:extLst>
              <a:ext uri="{FF2B5EF4-FFF2-40B4-BE49-F238E27FC236}">
                <a16:creationId xmlns:a16="http://schemas.microsoft.com/office/drawing/2014/main" id="{74C4F38C-78A6-5554-9E8C-ABD793E2C3A7}"/>
              </a:ext>
            </a:extLst>
          </p:cNvPr>
          <p:cNvSpPr/>
          <p:nvPr/>
        </p:nvSpPr>
        <p:spPr>
          <a:xfrm>
            <a:off x="9043189" y="6071904"/>
            <a:ext cx="2970745" cy="6975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455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40"/>
                                        </p:tgtEl>
                                        <p:attrNameLst>
                                          <p:attrName>style.visibility</p:attrName>
                                        </p:attrNameLst>
                                      </p:cBhvr>
                                      <p:to>
                                        <p:strVal val="visible"/>
                                      </p:to>
                                    </p:set>
                                    <p:anim calcmode="lin" valueType="num">
                                      <p:cBhvr additive="base">
                                        <p:cTn id="7" dur="500" fill="hold"/>
                                        <p:tgtEl>
                                          <p:spTgt spid="1040"/>
                                        </p:tgtEl>
                                        <p:attrNameLst>
                                          <p:attrName>ppt_x</p:attrName>
                                        </p:attrNameLst>
                                      </p:cBhvr>
                                      <p:tavLst>
                                        <p:tav tm="0">
                                          <p:val>
                                            <p:strVal val="#ppt_x"/>
                                          </p:val>
                                        </p:tav>
                                        <p:tav tm="100000">
                                          <p:val>
                                            <p:strVal val="#ppt_x"/>
                                          </p:val>
                                        </p:tav>
                                      </p:tavLst>
                                    </p:anim>
                                    <p:anim calcmode="lin" valueType="num">
                                      <p:cBhvr additive="base">
                                        <p:cTn id="8" dur="500" fill="hold"/>
                                        <p:tgtEl>
                                          <p:spTgt spid="104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9" presetClass="entr" presetSubtype="0" fill="hold" nodeType="withEffect">
                                  <p:stCondLst>
                                    <p:cond delay="0"/>
                                  </p:stCondLst>
                                  <p:childTnLst>
                                    <p:set>
                                      <p:cBhvr>
                                        <p:cTn id="14" dur="1" fill="hold">
                                          <p:stCondLst>
                                            <p:cond delay="0"/>
                                          </p:stCondLst>
                                        </p:cTn>
                                        <p:tgtEl>
                                          <p:spTgt spid="1042"/>
                                        </p:tgtEl>
                                        <p:attrNameLst>
                                          <p:attrName>style.visibility</p:attrName>
                                        </p:attrNameLst>
                                      </p:cBhvr>
                                      <p:to>
                                        <p:strVal val="visible"/>
                                      </p:to>
                                    </p:set>
                                    <p:animEffect transition="in" filter="dissolve">
                                      <p:cBhvr>
                                        <p:cTn id="15" dur="500"/>
                                        <p:tgtEl>
                                          <p:spTgt spid="104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048"/>
                                        </p:tgtEl>
                                        <p:attrNameLst>
                                          <p:attrName>style.visibility</p:attrName>
                                        </p:attrNameLst>
                                      </p:cBhvr>
                                      <p:to>
                                        <p:strVal val="visible"/>
                                      </p:to>
                                    </p:set>
                                    <p:animEffect transition="in" filter="dissolve">
                                      <p:cBhvr>
                                        <p:cTn id="20" dur="500"/>
                                        <p:tgtEl>
                                          <p:spTgt spid="1048"/>
                                        </p:tgtEl>
                                      </p:cBhvr>
                                    </p:animEffect>
                                  </p:childTnLst>
                                </p:cTn>
                              </p:par>
                              <p:par>
                                <p:cTn id="21" presetID="1" presetClass="exit" presetSubtype="0" fill="hold" grpId="0" nodeType="withEffect">
                                  <p:stCondLst>
                                    <p:cond delay="0"/>
                                  </p:stCondLst>
                                  <p:childTnLst>
                                    <p:set>
                                      <p:cBhvr>
                                        <p:cTn id="22" dur="1" fill="hold">
                                          <p:stCondLst>
                                            <p:cond delay="0"/>
                                          </p:stCondLst>
                                        </p:cTn>
                                        <p:tgtEl>
                                          <p:spTgt spid="104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51"/>
                                        </p:tgtEl>
                                        <p:attrNameLst>
                                          <p:attrName>style.visibility</p:attrName>
                                        </p:attrNameLst>
                                      </p:cBhvr>
                                      <p:to>
                                        <p:strVal val="visible"/>
                                      </p:to>
                                    </p:set>
                                    <p:animEffect transition="in" filter="dissolve">
                                      <p:cBhvr>
                                        <p:cTn id="27" dur="500"/>
                                        <p:tgtEl>
                                          <p:spTgt spid="1051"/>
                                        </p:tgtEl>
                                      </p:cBhvr>
                                    </p:animEffect>
                                  </p:childTnLst>
                                </p:cTn>
                              </p:par>
                              <p:par>
                                <p:cTn id="28" presetID="1" presetClass="exit" presetSubtype="0" fill="hold" grpId="0" nodeType="withEffect">
                                  <p:stCondLst>
                                    <p:cond delay="0"/>
                                  </p:stCondLst>
                                  <p:childTnLst>
                                    <p:set>
                                      <p:cBhvr>
                                        <p:cTn id="29" dur="1" fill="hold">
                                          <p:stCondLst>
                                            <p:cond delay="0"/>
                                          </p:stCondLst>
                                        </p:cTn>
                                        <p:tgtEl>
                                          <p:spTgt spid="1058"/>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1055"/>
                                        </p:tgtEl>
                                        <p:attrNameLst>
                                          <p:attrName>style.visibility</p:attrName>
                                        </p:attrNameLst>
                                      </p:cBhvr>
                                      <p:to>
                                        <p:strVal val="visible"/>
                                      </p:to>
                                    </p:set>
                                    <p:animEffect transition="in" filter="dissolve">
                                      <p:cBhvr>
                                        <p:cTn id="34" dur="500"/>
                                        <p:tgtEl>
                                          <p:spTgt spid="1055"/>
                                        </p:tgtEl>
                                      </p:cBhvr>
                                    </p:animEffect>
                                  </p:childTnLst>
                                </p:cTn>
                              </p:par>
                              <p:par>
                                <p:cTn id="35" presetID="1" presetClass="exit" presetSubtype="0" fill="hold" grpId="0" nodeType="withEffect">
                                  <p:stCondLst>
                                    <p:cond delay="0"/>
                                  </p:stCondLst>
                                  <p:childTnLst>
                                    <p:set>
                                      <p:cBhvr>
                                        <p:cTn id="36" dur="1" fill="hold">
                                          <p:stCondLst>
                                            <p:cond delay="0"/>
                                          </p:stCondLst>
                                        </p:cTn>
                                        <p:tgtEl>
                                          <p:spTgt spid="1060"/>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6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6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6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24"/>
                                        </p:tgtEl>
                                        <p:attrNameLst>
                                          <p:attrName>style.visibility</p:attrName>
                                        </p:attrNameLst>
                                      </p:cBhvr>
                                      <p:to>
                                        <p:strVal val="visible"/>
                                      </p:to>
                                    </p:set>
                                  </p:childTnLst>
                                </p:cTn>
                              </p:par>
                              <p:par>
                                <p:cTn id="53" presetID="1" presetClass="exit" presetSubtype="0" fill="hold" grpId="0" nodeType="withEffect">
                                  <p:stCondLst>
                                    <p:cond delay="0"/>
                                  </p:stCondLst>
                                  <p:childTnLst>
                                    <p:set>
                                      <p:cBhvr>
                                        <p:cTn id="54" dur="1" fill="hold">
                                          <p:stCondLst>
                                            <p:cond delay="0"/>
                                          </p:stCondLst>
                                        </p:cTn>
                                        <p:tgtEl>
                                          <p:spTgt spid="1064"/>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1062"/>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063"/>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065"/>
                                        </p:tgtEl>
                                        <p:attrNameLst>
                                          <p:attrName>style.visibility</p:attrName>
                                        </p:attrNameLst>
                                      </p:cBhvr>
                                      <p:to>
                                        <p:strVal val="hidden"/>
                                      </p:to>
                                    </p:set>
                                  </p:childTnLst>
                                </p:cTn>
                              </p:par>
                              <p:par>
                                <p:cTn id="63" presetID="1" presetClass="entr" presetSubtype="0" fill="hold" grpId="0" nodeType="withEffect">
                                  <p:stCondLst>
                                    <p:cond delay="0"/>
                                  </p:stCondLst>
                                  <p:childTnLst>
                                    <p:set>
                                      <p:cBhvr>
                                        <p:cTn id="64" dur="1" fill="hold">
                                          <p:stCondLst>
                                            <p:cond delay="0"/>
                                          </p:stCondLst>
                                        </p:cTn>
                                        <p:tgtEl>
                                          <p:spTgt spid="106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6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70"/>
                                        </p:tgtEl>
                                        <p:attrNameLst>
                                          <p:attrName>style.visibility</p:attrName>
                                        </p:attrNameLst>
                                      </p:cBhvr>
                                      <p:to>
                                        <p:strVal val="visible"/>
                                      </p:to>
                                    </p:set>
                                  </p:childTnLst>
                                </p:cTn>
                              </p:par>
                              <p:par>
                                <p:cTn id="71" presetID="1" presetClass="exit" presetSubtype="0" fill="hold" grpId="0" nodeType="withEffect">
                                  <p:stCondLst>
                                    <p:cond delay="0"/>
                                  </p:stCondLst>
                                  <p:childTnLst>
                                    <p:set>
                                      <p:cBhvr>
                                        <p:cTn id="72" dur="1" fill="hold">
                                          <p:stCondLst>
                                            <p:cond delay="0"/>
                                          </p:stCondLst>
                                        </p:cTn>
                                        <p:tgtEl>
                                          <p:spTgt spid="1077"/>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071"/>
                                        </p:tgtEl>
                                        <p:attrNameLst>
                                          <p:attrName>style.visibility</p:attrName>
                                        </p:attrNameLst>
                                      </p:cBhvr>
                                      <p:to>
                                        <p:strVal val="visible"/>
                                      </p:to>
                                    </p:set>
                                  </p:childTnLst>
                                </p:cTn>
                              </p:par>
                              <p:par>
                                <p:cTn id="77" presetID="1" presetClass="exit" presetSubtype="0" fill="hold" grpId="1" nodeType="withEffect">
                                  <p:stCondLst>
                                    <p:cond delay="0"/>
                                  </p:stCondLst>
                                  <p:childTnLst>
                                    <p:set>
                                      <p:cBhvr>
                                        <p:cTn id="78" dur="1" fill="hold">
                                          <p:stCondLst>
                                            <p:cond delay="0"/>
                                          </p:stCondLst>
                                        </p:cTn>
                                        <p:tgtEl>
                                          <p:spTgt spid="1070"/>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1066"/>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1069"/>
                                        </p:tgtEl>
                                        <p:attrNameLst>
                                          <p:attrName>style.visibility</p:attrName>
                                        </p:attrNameLst>
                                      </p:cBhvr>
                                      <p:to>
                                        <p:strVal val="hidden"/>
                                      </p:to>
                                    </p:set>
                                  </p:childTnLst>
                                </p:cTn>
                              </p:par>
                              <p:par>
                                <p:cTn id="83" presetID="1" presetClass="entr" presetSubtype="0" fill="hold" grpId="0" nodeType="withEffect">
                                  <p:stCondLst>
                                    <p:cond delay="0"/>
                                  </p:stCondLst>
                                  <p:childTnLst>
                                    <p:set>
                                      <p:cBhvr>
                                        <p:cTn id="84" dur="1" fill="hold">
                                          <p:stCondLst>
                                            <p:cond delay="0"/>
                                          </p:stCondLst>
                                        </p:cTn>
                                        <p:tgtEl>
                                          <p:spTgt spid="107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073"/>
                                        </p:tgtEl>
                                        <p:attrNameLst>
                                          <p:attrName>style.visibility</p:attrName>
                                        </p:attrNameLst>
                                      </p:cBhvr>
                                      <p:to>
                                        <p:strVal val="visible"/>
                                      </p:to>
                                    </p:set>
                                  </p:childTnLst>
                                </p:cTn>
                              </p:par>
                              <p:par>
                                <p:cTn id="89" presetID="1" presetClass="exit" presetSubtype="0" fill="hold" grpId="0" nodeType="withEffect">
                                  <p:stCondLst>
                                    <p:cond delay="0"/>
                                  </p:stCondLst>
                                  <p:childTnLst>
                                    <p:set>
                                      <p:cBhvr>
                                        <p:cTn id="90" dur="1" fill="hold">
                                          <p:stCondLst>
                                            <p:cond delay="0"/>
                                          </p:stCondLst>
                                        </p:cTn>
                                        <p:tgtEl>
                                          <p:spTgt spid="1078"/>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1071"/>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1073"/>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1072"/>
                                        </p:tgtEl>
                                        <p:attrNameLst>
                                          <p:attrName>style.visibility</p:attrName>
                                        </p:attrNameLst>
                                      </p:cBhvr>
                                      <p:to>
                                        <p:strVal val="hidden"/>
                                      </p:to>
                                    </p:set>
                                  </p:childTnLst>
                                </p:cTn>
                              </p:par>
                              <p:par>
                                <p:cTn id="99" presetID="1" presetClass="entr" presetSubtype="0" fill="hold" grpId="0" nodeType="withEffect">
                                  <p:stCondLst>
                                    <p:cond delay="0"/>
                                  </p:stCondLst>
                                  <p:childTnLst>
                                    <p:set>
                                      <p:cBhvr>
                                        <p:cTn id="100" dur="1" fill="hold">
                                          <p:stCondLst>
                                            <p:cond delay="0"/>
                                          </p:stCondLst>
                                        </p:cTn>
                                        <p:tgtEl>
                                          <p:spTgt spid="1074"/>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075"/>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1076"/>
                                        </p:tgtEl>
                                        <p:attrNameLst>
                                          <p:attrName>style.visibility</p:attrName>
                                        </p:attrNameLst>
                                      </p:cBhvr>
                                      <p:to>
                                        <p:strVal val="visible"/>
                                      </p:to>
                                    </p:set>
                                  </p:childTnLst>
                                </p:cTn>
                              </p:par>
                              <p:par>
                                <p:cTn id="107" presetID="1" presetClass="exit" presetSubtype="0" fill="hold" grpId="0" nodeType="withEffect">
                                  <p:stCondLst>
                                    <p:cond delay="0"/>
                                  </p:stCondLst>
                                  <p:childTnLst>
                                    <p:set>
                                      <p:cBhvr>
                                        <p:cTn id="108" dur="1" fill="hold">
                                          <p:stCondLst>
                                            <p:cond delay="0"/>
                                          </p:stCondLst>
                                        </p:cTn>
                                        <p:tgtEl>
                                          <p:spTgt spid="1079"/>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1" presetClass="exit" presetSubtype="0" fill="hold" grpId="1" nodeType="clickEffect">
                                  <p:stCondLst>
                                    <p:cond delay="0"/>
                                  </p:stCondLst>
                                  <p:childTnLst>
                                    <p:set>
                                      <p:cBhvr>
                                        <p:cTn id="112" dur="1" fill="hold">
                                          <p:stCondLst>
                                            <p:cond delay="0"/>
                                          </p:stCondLst>
                                        </p:cTn>
                                        <p:tgtEl>
                                          <p:spTgt spid="1075"/>
                                        </p:tgtEl>
                                        <p:attrNameLst>
                                          <p:attrName>style.visibility</p:attrName>
                                        </p:attrNameLst>
                                      </p:cBhvr>
                                      <p:to>
                                        <p:strVal val="hidden"/>
                                      </p:to>
                                    </p:set>
                                  </p:childTnLst>
                                </p:cTn>
                              </p:par>
                              <p:par>
                                <p:cTn id="113" presetID="1" presetClass="exit" presetSubtype="0" fill="hold" grpId="1" nodeType="withEffect">
                                  <p:stCondLst>
                                    <p:cond delay="0"/>
                                  </p:stCondLst>
                                  <p:childTnLst>
                                    <p:set>
                                      <p:cBhvr>
                                        <p:cTn id="114" dur="1" fill="hold">
                                          <p:stCondLst>
                                            <p:cond delay="0"/>
                                          </p:stCondLst>
                                        </p:cTn>
                                        <p:tgtEl>
                                          <p:spTgt spid="1074"/>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10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2" grpId="0"/>
      <p:bldP spid="1024" grpId="0"/>
      <p:bldP spid="1047" grpId="0" animBg="1"/>
      <p:bldP spid="1058" grpId="0" animBg="1"/>
      <p:bldP spid="1060" grpId="0" animBg="1"/>
      <p:bldP spid="1062" grpId="0" animBg="1"/>
      <p:bldP spid="1062" grpId="1" animBg="1"/>
      <p:bldP spid="1063" grpId="0" animBg="1"/>
      <p:bldP spid="1063" grpId="1" animBg="1"/>
      <p:bldP spid="1064" grpId="0" animBg="1"/>
      <p:bldP spid="1065" grpId="0" animBg="1"/>
      <p:bldP spid="1065" grpId="1" animBg="1"/>
      <p:bldP spid="1066" grpId="0" animBg="1"/>
      <p:bldP spid="1066" grpId="1" animBg="1"/>
      <p:bldP spid="1069" grpId="0" animBg="1"/>
      <p:bldP spid="1069" grpId="1" animBg="1"/>
      <p:bldP spid="1070" grpId="0" animBg="1"/>
      <p:bldP spid="1070" grpId="1" animBg="1"/>
      <p:bldP spid="1071" grpId="0" animBg="1"/>
      <p:bldP spid="1071" grpId="1" animBg="1"/>
      <p:bldP spid="1072" grpId="0" animBg="1"/>
      <p:bldP spid="1072" grpId="1" animBg="1"/>
      <p:bldP spid="1073" grpId="0" animBg="1"/>
      <p:bldP spid="1073" grpId="1" animBg="1"/>
      <p:bldP spid="1074" grpId="0" animBg="1"/>
      <p:bldP spid="1074" grpId="1" animBg="1"/>
      <p:bldP spid="1075" grpId="0" animBg="1"/>
      <p:bldP spid="1075" grpId="1" animBg="1"/>
      <p:bldP spid="1076" grpId="0" animBg="1"/>
      <p:bldP spid="1076" grpId="1" animBg="1"/>
      <p:bldP spid="1077" grpId="0" animBg="1"/>
      <p:bldP spid="1078" grpId="0" animBg="1"/>
      <p:bldP spid="107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894368"/>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Understanding Quantum Teleportation</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C6D21D7-43E4-6C3A-45B2-0FFCF74E2546}"/>
                  </a:ext>
                </a:extLst>
              </p:cNvPr>
              <p:cNvSpPr txBox="1"/>
              <p:nvPr/>
            </p:nvSpPr>
            <p:spPr>
              <a:xfrm>
                <a:off x="1386840" y="1532068"/>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333F48">
                                  <a:lumMod val="50000"/>
                                </a:srgbClr>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333F48">
                                  <a:lumMod val="50000"/>
                                </a:srgbClr>
                              </a:solidFill>
                              <a:effectLst/>
                              <a:uLnTx/>
                              <a:uFillTx/>
                              <a:latin typeface="Cambria Math" panose="02040503050406030204" pitchFamily="18" charset="0"/>
                              <a:ea typeface="Cambria Math" panose="02040503050406030204" pitchFamily="18" charset="0"/>
                              <a:cs typeface="Calibri" panose="020F0502020204030204" pitchFamily="34" charset="0"/>
                            </a:rPr>
                            <m:t>𝜓</m:t>
                          </m:r>
                        </m:e>
                      </m:d>
                    </m:oMath>
                  </m:oMathPara>
                </a14:m>
                <a:endParaRPr kumimoji="0" lang="en-US" sz="2400" b="0" i="0" u="none" strike="noStrike" kern="0" cap="none" spc="0" normalizeH="0" baseline="0" noProof="0" dirty="0">
                  <a:ln>
                    <a:noFill/>
                  </a:ln>
                  <a:solidFill>
                    <a:srgbClr val="333F48">
                      <a:lumMod val="50000"/>
                    </a:srgbClr>
                  </a:solidFill>
                  <a:effectLst/>
                  <a:uLnTx/>
                  <a:uFillTx/>
                  <a:latin typeface="Helvetica" pitchFamily="2" charset="0"/>
                  <a:ea typeface="+mn-ea"/>
                  <a:cs typeface="+mn-cs"/>
                </a:endParaRPr>
              </a:p>
            </p:txBody>
          </p:sp>
        </mc:Choice>
        <mc:Fallback xmlns="">
          <p:sp>
            <p:nvSpPr>
              <p:cNvPr id="22" name="TextBox 21">
                <a:extLst>
                  <a:ext uri="{FF2B5EF4-FFF2-40B4-BE49-F238E27FC236}">
                    <a16:creationId xmlns:a16="http://schemas.microsoft.com/office/drawing/2014/main" id="{0C6D21D7-43E4-6C3A-45B2-0FFCF74E2546}"/>
                  </a:ext>
                </a:extLst>
              </p:cNvPr>
              <p:cNvSpPr txBox="1">
                <a:spLocks noRot="1" noChangeAspect="1" noMove="1" noResize="1" noEditPoints="1" noAdjustHandles="1" noChangeArrowheads="1" noChangeShapeType="1" noTextEdit="1"/>
              </p:cNvSpPr>
              <p:nvPr/>
            </p:nvSpPr>
            <p:spPr>
              <a:xfrm>
                <a:off x="1386840" y="1532068"/>
                <a:ext cx="553075" cy="461665"/>
              </a:xfrm>
              <a:prstGeom prst="rect">
                <a:avLst/>
              </a:prstGeom>
              <a:blipFill>
                <a:blip r:embed="rId3"/>
                <a:stretch>
                  <a:fillRect b="-13514"/>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16FA6641-4239-0903-BBB0-48D0BF197FE7}"/>
              </a:ext>
            </a:extLst>
          </p:cNvPr>
          <p:cNvCxnSpPr>
            <a:cxnSpLocks/>
          </p:cNvCxnSpPr>
          <p:nvPr/>
        </p:nvCxnSpPr>
        <p:spPr>
          <a:xfrm>
            <a:off x="2216453" y="1762902"/>
            <a:ext cx="8314387" cy="0"/>
          </a:xfrm>
          <a:prstGeom prst="line">
            <a:avLst/>
          </a:prstGeom>
          <a:noFill/>
          <a:ln w="25400" cap="flat" cmpd="sng" algn="ctr">
            <a:solidFill>
              <a:sysClr val="windowText" lastClr="000000"/>
            </a:solidFill>
            <a:prstDash val="solid"/>
            <a:miter lim="800000"/>
          </a:ln>
          <a:effectLst/>
        </p:spPr>
      </p:cxnSp>
      <p:cxnSp>
        <p:nvCxnSpPr>
          <p:cNvPr id="24" name="Straight Connector 23">
            <a:extLst>
              <a:ext uri="{FF2B5EF4-FFF2-40B4-BE49-F238E27FC236}">
                <a16:creationId xmlns:a16="http://schemas.microsoft.com/office/drawing/2014/main" id="{8EBB1646-6E7E-2295-527D-2114E37B4570}"/>
              </a:ext>
            </a:extLst>
          </p:cNvPr>
          <p:cNvCxnSpPr>
            <a:cxnSpLocks/>
          </p:cNvCxnSpPr>
          <p:nvPr/>
        </p:nvCxnSpPr>
        <p:spPr>
          <a:xfrm>
            <a:off x="2216453" y="2480152"/>
            <a:ext cx="8314387" cy="0"/>
          </a:xfrm>
          <a:prstGeom prst="line">
            <a:avLst/>
          </a:prstGeom>
          <a:noFill/>
          <a:ln w="25400" cap="flat" cmpd="sng" algn="ctr">
            <a:solidFill>
              <a:sysClr val="windowText" lastClr="000000"/>
            </a:solidFill>
            <a:prstDash val="solid"/>
            <a:miter lim="800000"/>
          </a:ln>
          <a:effectLst/>
        </p:spPr>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99D0E6E-927F-B2D4-5F72-F203788FC0A1}"/>
                  </a:ext>
                </a:extLst>
              </p:cNvPr>
              <p:cNvSpPr txBox="1"/>
              <p:nvPr/>
            </p:nvSpPr>
            <p:spPr>
              <a:xfrm>
                <a:off x="1386840" y="2184387"/>
                <a:ext cx="76357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0</m:t>
                          </m:r>
                        </m:e>
                      </m:d>
                      <m:r>
                        <a:rPr kumimoji="0" lang="en-US" sz="2400" b="0" i="1" u="none" strike="noStrike" kern="1200" cap="none" spc="0" normalizeH="0" baseline="-25000" noProof="0" smtClean="0">
                          <a:ln>
                            <a:noFill/>
                          </a:ln>
                          <a:solidFill>
                            <a:srgbClr val="104210"/>
                          </a:solidFill>
                          <a:effectLst/>
                          <a:uLnTx/>
                          <a:uFillTx/>
                          <a:latin typeface="Cambria Math" panose="02040503050406030204" pitchFamily="18" charset="0"/>
                          <a:ea typeface="Cambria Math" panose="02040503050406030204" pitchFamily="18" charset="0"/>
                          <a:cs typeface="Calibri" panose="020F0502020204030204" pitchFamily="34" charset="0"/>
                        </a:rPr>
                        <m:t> </m:t>
                      </m:r>
                    </m:oMath>
                  </m:oMathPara>
                </a14:m>
                <a:endParaRPr kumimoji="0" lang="en-US" sz="2400" b="0" i="0" u="none" strike="noStrike" kern="1200" cap="none" spc="0" normalizeH="0" baseline="0" noProof="0" dirty="0">
                  <a:ln>
                    <a:noFill/>
                  </a:ln>
                  <a:solidFill>
                    <a:srgbClr val="BE5700"/>
                  </a:solidFill>
                  <a:effectLst/>
                  <a:uLnTx/>
                  <a:uFillTx/>
                  <a:latin typeface="Calibri"/>
                  <a:ea typeface="+mn-ea"/>
                  <a:cs typeface="+mn-cs"/>
                </a:endParaRPr>
              </a:p>
            </p:txBody>
          </p:sp>
        </mc:Choice>
        <mc:Fallback xmlns="">
          <p:sp>
            <p:nvSpPr>
              <p:cNvPr id="19" name="TextBox 18">
                <a:extLst>
                  <a:ext uri="{FF2B5EF4-FFF2-40B4-BE49-F238E27FC236}">
                    <a16:creationId xmlns:a16="http://schemas.microsoft.com/office/drawing/2014/main" id="{399D0E6E-927F-B2D4-5F72-F203788FC0A1}"/>
                  </a:ext>
                </a:extLst>
              </p:cNvPr>
              <p:cNvSpPr txBox="1">
                <a:spLocks noRot="1" noChangeAspect="1" noMove="1" noResize="1" noEditPoints="1" noAdjustHandles="1" noChangeArrowheads="1" noChangeShapeType="1" noTextEdit="1"/>
              </p:cNvSpPr>
              <p:nvPr/>
            </p:nvSpPr>
            <p:spPr>
              <a:xfrm>
                <a:off x="1386840" y="2184387"/>
                <a:ext cx="763570" cy="461665"/>
              </a:xfrm>
              <a:prstGeom prst="rect">
                <a:avLst/>
              </a:prstGeom>
              <a:blipFill>
                <a:blip r:embed="rId4"/>
                <a:stretch>
                  <a:fillRect b="-31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5B9B996-5E3B-DB38-F5F5-51872FDAA478}"/>
                  </a:ext>
                </a:extLst>
              </p:cNvPr>
              <p:cNvSpPr txBox="1"/>
              <p:nvPr/>
            </p:nvSpPr>
            <p:spPr>
              <a:xfrm>
                <a:off x="-1219200" y="-23657"/>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333F48">
                                  <a:lumMod val="50000"/>
                                </a:srgbClr>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333F48">
                                  <a:lumMod val="50000"/>
                                </a:srgbClr>
                              </a:solidFill>
                              <a:effectLst/>
                              <a:uLnTx/>
                              <a:uFillTx/>
                              <a:latin typeface="Cambria Math" panose="02040503050406030204" pitchFamily="18" charset="0"/>
                              <a:ea typeface="Cambria Math" panose="02040503050406030204" pitchFamily="18" charset="0"/>
                              <a:cs typeface="Calibri" panose="020F0502020204030204" pitchFamily="34" charset="0"/>
                            </a:rPr>
                            <m:t>𝜓</m:t>
                          </m:r>
                        </m:e>
                      </m:d>
                      <m:r>
                        <a:rPr kumimoji="0" lang="en-US" sz="2400" b="0" i="1" u="none" strike="noStrike" kern="1200" cap="none" spc="0" normalizeH="0" baseline="-25000" noProof="0" smtClean="0">
                          <a:ln>
                            <a:noFill/>
                          </a:ln>
                          <a:solidFill>
                            <a:srgbClr val="333F48">
                              <a:lumMod val="50000"/>
                            </a:srgbClr>
                          </a:solidFill>
                          <a:effectLst/>
                          <a:uLnTx/>
                          <a:uFillTx/>
                          <a:latin typeface="Cambria Math" panose="02040503050406030204" pitchFamily="18" charset="0"/>
                          <a:ea typeface="Cambria Math" panose="02040503050406030204" pitchFamily="18" charset="0"/>
                          <a:cs typeface="Calibri" panose="020F0502020204030204" pitchFamily="34" charset="0"/>
                        </a:rPr>
                        <m:t>𝐴</m:t>
                      </m:r>
                    </m:oMath>
                  </m:oMathPara>
                </a14:m>
                <a:endParaRPr kumimoji="0" lang="en-US" sz="2400" b="0" i="0" u="none" strike="noStrike" kern="0" cap="none" spc="0" normalizeH="0" baseline="0" noProof="0" dirty="0">
                  <a:ln>
                    <a:noFill/>
                  </a:ln>
                  <a:solidFill>
                    <a:srgbClr val="333F48">
                      <a:lumMod val="50000"/>
                    </a:srgbClr>
                  </a:solidFill>
                  <a:effectLst/>
                  <a:uLnTx/>
                  <a:uFillTx/>
                  <a:latin typeface="Helvetica" pitchFamily="2" charset="0"/>
                  <a:ea typeface="+mn-ea"/>
                  <a:cs typeface="+mn-cs"/>
                </a:endParaRPr>
              </a:p>
            </p:txBody>
          </p:sp>
        </mc:Choice>
        <mc:Fallback xmlns="">
          <p:sp>
            <p:nvSpPr>
              <p:cNvPr id="20" name="TextBox 19">
                <a:extLst>
                  <a:ext uri="{FF2B5EF4-FFF2-40B4-BE49-F238E27FC236}">
                    <a16:creationId xmlns:a16="http://schemas.microsoft.com/office/drawing/2014/main" id="{65B9B996-5E3B-DB38-F5F5-51872FDAA478}"/>
                  </a:ext>
                </a:extLst>
              </p:cNvPr>
              <p:cNvSpPr txBox="1">
                <a:spLocks noRot="1" noChangeAspect="1" noMove="1" noResize="1" noEditPoints="1" noAdjustHandles="1" noChangeArrowheads="1" noChangeShapeType="1" noTextEdit="1"/>
              </p:cNvSpPr>
              <p:nvPr/>
            </p:nvSpPr>
            <p:spPr>
              <a:xfrm>
                <a:off x="-1219200" y="-23657"/>
                <a:ext cx="553075" cy="461665"/>
              </a:xfrm>
              <a:prstGeom prst="rect">
                <a:avLst/>
              </a:prstGeom>
              <a:blipFill>
                <a:blip r:embed="rId5"/>
                <a:stretch>
                  <a:fillRect r="-29545" b="-13514"/>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752C9069-D2C1-B117-A29F-90E92591E9D5}"/>
              </a:ext>
            </a:extLst>
          </p:cNvPr>
          <p:cNvCxnSpPr>
            <a:cxnSpLocks/>
          </p:cNvCxnSpPr>
          <p:nvPr/>
        </p:nvCxnSpPr>
        <p:spPr>
          <a:xfrm>
            <a:off x="2216453" y="3116764"/>
            <a:ext cx="8314387" cy="0"/>
          </a:xfrm>
          <a:prstGeom prst="line">
            <a:avLst/>
          </a:prstGeom>
          <a:noFill/>
          <a:ln w="25400" cap="flat" cmpd="sng" algn="ctr">
            <a:solidFill>
              <a:sysClr val="windowText" lastClr="000000"/>
            </a:solidFill>
            <a:prstDash val="solid"/>
            <a:miter lim="800000"/>
          </a:ln>
          <a:effectLst/>
        </p:spPr>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A30D047-6BDD-E7AF-7503-80D01D1BEFAA}"/>
                  </a:ext>
                </a:extLst>
              </p:cNvPr>
              <p:cNvSpPr txBox="1"/>
              <p:nvPr/>
            </p:nvSpPr>
            <p:spPr>
              <a:xfrm>
                <a:off x="1386840" y="2820999"/>
                <a:ext cx="76357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0</m:t>
                          </m:r>
                        </m:e>
                      </m:d>
                      <m:r>
                        <a:rPr kumimoji="0" lang="en-US" sz="2400" b="0" i="1" u="none" strike="noStrike" kern="1200" cap="none" spc="0" normalizeH="0" baseline="-25000" noProof="0" smtClean="0">
                          <a:ln>
                            <a:noFill/>
                          </a:ln>
                          <a:solidFill>
                            <a:srgbClr val="104210"/>
                          </a:solidFill>
                          <a:effectLst/>
                          <a:uLnTx/>
                          <a:uFillTx/>
                          <a:latin typeface="Cambria Math" panose="02040503050406030204" pitchFamily="18" charset="0"/>
                          <a:ea typeface="Cambria Math" panose="02040503050406030204" pitchFamily="18" charset="0"/>
                          <a:cs typeface="Calibri" panose="020F0502020204030204" pitchFamily="34" charset="0"/>
                        </a:rPr>
                        <m:t> </m:t>
                      </m:r>
                    </m:oMath>
                  </m:oMathPara>
                </a14:m>
                <a:endParaRPr kumimoji="0" lang="en-US" sz="2400" b="0" i="0" u="none" strike="noStrike" kern="1200" cap="none" spc="0" normalizeH="0" baseline="0" noProof="0" dirty="0">
                  <a:ln>
                    <a:noFill/>
                  </a:ln>
                  <a:solidFill>
                    <a:srgbClr val="BE5700"/>
                  </a:solidFill>
                  <a:effectLst/>
                  <a:uLnTx/>
                  <a:uFillTx/>
                  <a:latin typeface="Calibri"/>
                  <a:ea typeface="+mn-ea"/>
                  <a:cs typeface="+mn-cs"/>
                </a:endParaRPr>
              </a:p>
            </p:txBody>
          </p:sp>
        </mc:Choice>
        <mc:Fallback xmlns="">
          <p:sp>
            <p:nvSpPr>
              <p:cNvPr id="26" name="TextBox 25">
                <a:extLst>
                  <a:ext uri="{FF2B5EF4-FFF2-40B4-BE49-F238E27FC236}">
                    <a16:creationId xmlns:a16="http://schemas.microsoft.com/office/drawing/2014/main" id="{0A30D047-6BDD-E7AF-7503-80D01D1BEFAA}"/>
                  </a:ext>
                </a:extLst>
              </p:cNvPr>
              <p:cNvSpPr txBox="1">
                <a:spLocks noRot="1" noChangeAspect="1" noMove="1" noResize="1" noEditPoints="1" noAdjustHandles="1" noChangeArrowheads="1" noChangeShapeType="1" noTextEdit="1"/>
              </p:cNvSpPr>
              <p:nvPr/>
            </p:nvSpPr>
            <p:spPr>
              <a:xfrm>
                <a:off x="1386840" y="2820999"/>
                <a:ext cx="763570" cy="461665"/>
              </a:xfrm>
              <a:prstGeom prst="rect">
                <a:avLst/>
              </a:prstGeom>
              <a:blipFill>
                <a:blip r:embed="rId6"/>
                <a:stretch>
                  <a:fillRect b="-32432"/>
                </a:stretch>
              </a:blipFill>
            </p:spPr>
            <p:txBody>
              <a:bodyPr/>
              <a:lstStyle/>
              <a:p>
                <a:r>
                  <a:rPr lang="en-US">
                    <a:noFill/>
                  </a:rPr>
                  <a:t> </a:t>
                </a:r>
              </a:p>
            </p:txBody>
          </p:sp>
        </mc:Fallback>
      </mc:AlternateContent>
      <p:grpSp>
        <p:nvGrpSpPr>
          <p:cNvPr id="27" name="Group 26">
            <a:extLst>
              <a:ext uri="{FF2B5EF4-FFF2-40B4-BE49-F238E27FC236}">
                <a16:creationId xmlns:a16="http://schemas.microsoft.com/office/drawing/2014/main" id="{616365E4-66A0-68C0-ECE9-843AEB70B590}"/>
              </a:ext>
            </a:extLst>
          </p:cNvPr>
          <p:cNvGrpSpPr/>
          <p:nvPr/>
        </p:nvGrpSpPr>
        <p:grpSpPr>
          <a:xfrm>
            <a:off x="3296923" y="2361299"/>
            <a:ext cx="548640" cy="1043335"/>
            <a:chOff x="6313164" y="5194111"/>
            <a:chExt cx="360054" cy="629212"/>
          </a:xfrm>
        </p:grpSpPr>
        <p:sp>
          <p:nvSpPr>
            <p:cNvPr id="28" name="Oval 27">
              <a:extLst>
                <a:ext uri="{FF2B5EF4-FFF2-40B4-BE49-F238E27FC236}">
                  <a16:creationId xmlns:a16="http://schemas.microsoft.com/office/drawing/2014/main" id="{FA0C8731-9615-738A-4187-CF3D43D1000E}"/>
                </a:ext>
              </a:extLst>
            </p:cNvPr>
            <p:cNvSpPr/>
            <p:nvPr/>
          </p:nvSpPr>
          <p:spPr>
            <a:xfrm>
              <a:off x="6405427" y="5194111"/>
              <a:ext cx="180027" cy="165436"/>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29" name="Straight Connector 28">
              <a:extLst>
                <a:ext uri="{FF2B5EF4-FFF2-40B4-BE49-F238E27FC236}">
                  <a16:creationId xmlns:a16="http://schemas.microsoft.com/office/drawing/2014/main" id="{27C02429-491D-747F-E49D-4C0360A716E7}"/>
                </a:ext>
              </a:extLst>
            </p:cNvPr>
            <p:cNvCxnSpPr>
              <a:cxnSpLocks/>
              <a:stCxn id="28" idx="4"/>
              <a:endCxn id="30" idx="0"/>
            </p:cNvCxnSpPr>
            <p:nvPr/>
          </p:nvCxnSpPr>
          <p:spPr>
            <a:xfrm flipH="1">
              <a:off x="6493191" y="5359547"/>
              <a:ext cx="2250" cy="132903"/>
            </a:xfrm>
            <a:prstGeom prst="line">
              <a:avLst/>
            </a:prstGeom>
            <a:noFill/>
            <a:ln w="47625" cap="flat" cmpd="sng" algn="ctr">
              <a:solidFill>
                <a:sysClr val="windowText" lastClr="000000"/>
              </a:solidFill>
              <a:prstDash val="solid"/>
              <a:miter lim="800000"/>
            </a:ln>
            <a:effectLst/>
          </p:spPr>
        </p:cxnSp>
        <p:sp>
          <p:nvSpPr>
            <p:cNvPr id="30" name="Oval 29">
              <a:extLst>
                <a:ext uri="{FF2B5EF4-FFF2-40B4-BE49-F238E27FC236}">
                  <a16:creationId xmlns:a16="http://schemas.microsoft.com/office/drawing/2014/main" id="{3CB1AC58-B1C8-8650-A4EA-C737EE855B26}"/>
                </a:ext>
              </a:extLst>
            </p:cNvPr>
            <p:cNvSpPr/>
            <p:nvPr/>
          </p:nvSpPr>
          <p:spPr>
            <a:xfrm>
              <a:off x="6313164" y="5492450"/>
              <a:ext cx="360054" cy="33087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Helvetica" pitchFamily="2" charset="0"/>
                  <a:ea typeface="+mn-ea"/>
                  <a:cs typeface="+mn-cs"/>
                </a:rPr>
                <a:t>+</a:t>
              </a:r>
            </a:p>
          </p:txBody>
        </p:sp>
      </p:grpSp>
      <p:sp>
        <p:nvSpPr>
          <p:cNvPr id="31" name="Rectangle 30">
            <a:extLst>
              <a:ext uri="{FF2B5EF4-FFF2-40B4-BE49-F238E27FC236}">
                <a16:creationId xmlns:a16="http://schemas.microsoft.com/office/drawing/2014/main" id="{1EBDFF9C-523F-65F2-2EE5-8378CE36A860}"/>
              </a:ext>
            </a:extLst>
          </p:cNvPr>
          <p:cNvSpPr/>
          <p:nvPr/>
        </p:nvSpPr>
        <p:spPr>
          <a:xfrm>
            <a:off x="2520743" y="2219472"/>
            <a:ext cx="548640" cy="548640"/>
          </a:xfrm>
          <a:prstGeom prst="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H</a:t>
            </a:r>
          </a:p>
        </p:txBody>
      </p:sp>
      <p:grpSp>
        <p:nvGrpSpPr>
          <p:cNvPr id="32" name="Group 31">
            <a:extLst>
              <a:ext uri="{FF2B5EF4-FFF2-40B4-BE49-F238E27FC236}">
                <a16:creationId xmlns:a16="http://schemas.microsoft.com/office/drawing/2014/main" id="{09622130-2915-9716-6ECD-5461C6733200}"/>
              </a:ext>
            </a:extLst>
          </p:cNvPr>
          <p:cNvGrpSpPr/>
          <p:nvPr/>
        </p:nvGrpSpPr>
        <p:grpSpPr>
          <a:xfrm>
            <a:off x="4404360" y="1614383"/>
            <a:ext cx="548640" cy="1043335"/>
            <a:chOff x="6313164" y="5194111"/>
            <a:chExt cx="360054" cy="629212"/>
          </a:xfrm>
        </p:grpSpPr>
        <p:sp>
          <p:nvSpPr>
            <p:cNvPr id="33" name="Oval 32">
              <a:extLst>
                <a:ext uri="{FF2B5EF4-FFF2-40B4-BE49-F238E27FC236}">
                  <a16:creationId xmlns:a16="http://schemas.microsoft.com/office/drawing/2014/main" id="{452A5A79-AB60-4AF9-4661-D723474B1105}"/>
                </a:ext>
              </a:extLst>
            </p:cNvPr>
            <p:cNvSpPr/>
            <p:nvPr/>
          </p:nvSpPr>
          <p:spPr>
            <a:xfrm>
              <a:off x="6405427" y="5194111"/>
              <a:ext cx="180027" cy="165436"/>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34" name="Straight Connector 33">
              <a:extLst>
                <a:ext uri="{FF2B5EF4-FFF2-40B4-BE49-F238E27FC236}">
                  <a16:creationId xmlns:a16="http://schemas.microsoft.com/office/drawing/2014/main" id="{D749A134-EA61-CDB5-66C1-31241B011073}"/>
                </a:ext>
              </a:extLst>
            </p:cNvPr>
            <p:cNvCxnSpPr>
              <a:cxnSpLocks/>
              <a:stCxn id="33" idx="4"/>
              <a:endCxn id="35" idx="0"/>
            </p:cNvCxnSpPr>
            <p:nvPr/>
          </p:nvCxnSpPr>
          <p:spPr>
            <a:xfrm flipH="1">
              <a:off x="6493191" y="5359547"/>
              <a:ext cx="2250" cy="132903"/>
            </a:xfrm>
            <a:prstGeom prst="line">
              <a:avLst/>
            </a:prstGeom>
            <a:noFill/>
            <a:ln w="47625" cap="flat" cmpd="sng" algn="ctr">
              <a:solidFill>
                <a:sysClr val="windowText" lastClr="000000"/>
              </a:solidFill>
              <a:prstDash val="solid"/>
              <a:miter lim="800000"/>
            </a:ln>
            <a:effectLst/>
          </p:spPr>
        </p:cxnSp>
        <p:sp>
          <p:nvSpPr>
            <p:cNvPr id="35" name="Oval 34">
              <a:extLst>
                <a:ext uri="{FF2B5EF4-FFF2-40B4-BE49-F238E27FC236}">
                  <a16:creationId xmlns:a16="http://schemas.microsoft.com/office/drawing/2014/main" id="{FDC035E8-FCF9-EF1F-810C-4BE833B62335}"/>
                </a:ext>
              </a:extLst>
            </p:cNvPr>
            <p:cNvSpPr/>
            <p:nvPr/>
          </p:nvSpPr>
          <p:spPr>
            <a:xfrm>
              <a:off x="6313164" y="5492450"/>
              <a:ext cx="360054" cy="33087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Helvetica" pitchFamily="2" charset="0"/>
                  <a:ea typeface="+mn-ea"/>
                  <a:cs typeface="+mn-cs"/>
                </a:rPr>
                <a:t>+</a:t>
              </a:r>
            </a:p>
          </p:txBody>
        </p:sp>
      </p:grpSp>
      <p:sp>
        <p:nvSpPr>
          <p:cNvPr id="38" name="Rectangle 37">
            <a:extLst>
              <a:ext uri="{FF2B5EF4-FFF2-40B4-BE49-F238E27FC236}">
                <a16:creationId xmlns:a16="http://schemas.microsoft.com/office/drawing/2014/main" id="{69B5B99C-D694-6C9A-E8C6-14C9BC7C901C}"/>
              </a:ext>
            </a:extLst>
          </p:cNvPr>
          <p:cNvSpPr/>
          <p:nvPr/>
        </p:nvSpPr>
        <p:spPr>
          <a:xfrm>
            <a:off x="6099326" y="1459078"/>
            <a:ext cx="548640" cy="548640"/>
          </a:xfrm>
          <a:prstGeom prst="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H</a:t>
            </a:r>
          </a:p>
        </p:txBody>
      </p:sp>
      <p:sp>
        <p:nvSpPr>
          <p:cNvPr id="39" name="Rectangle 38">
            <a:extLst>
              <a:ext uri="{FF2B5EF4-FFF2-40B4-BE49-F238E27FC236}">
                <a16:creationId xmlns:a16="http://schemas.microsoft.com/office/drawing/2014/main" id="{1EAE1181-FF21-041A-D0A5-4EAC00EA8C95}"/>
              </a:ext>
            </a:extLst>
          </p:cNvPr>
          <p:cNvSpPr/>
          <p:nvPr/>
        </p:nvSpPr>
        <p:spPr>
          <a:xfrm>
            <a:off x="7419790" y="1462848"/>
            <a:ext cx="548640" cy="548640"/>
          </a:xfrm>
          <a:prstGeom prst="rect">
            <a:avLst/>
          </a:prstGeom>
          <a:solidFill>
            <a:srgbClr val="EDF2F4"/>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M</a:t>
            </a:r>
          </a:p>
        </p:txBody>
      </p:sp>
      <p:sp>
        <p:nvSpPr>
          <p:cNvPr id="40" name="Rectangle 39">
            <a:extLst>
              <a:ext uri="{FF2B5EF4-FFF2-40B4-BE49-F238E27FC236}">
                <a16:creationId xmlns:a16="http://schemas.microsoft.com/office/drawing/2014/main" id="{B7B2D823-7878-1A0A-38A5-F023B9E8DAFA}"/>
              </a:ext>
            </a:extLst>
          </p:cNvPr>
          <p:cNvSpPr/>
          <p:nvPr/>
        </p:nvSpPr>
        <p:spPr>
          <a:xfrm>
            <a:off x="7419790" y="2140899"/>
            <a:ext cx="548640" cy="548640"/>
          </a:xfrm>
          <a:prstGeom prst="rect">
            <a:avLst/>
          </a:prstGeom>
          <a:solidFill>
            <a:srgbClr val="EDF2F4"/>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M</a:t>
            </a:r>
          </a:p>
        </p:txBody>
      </p:sp>
      <p:sp>
        <p:nvSpPr>
          <p:cNvPr id="42" name="Rectangle 41">
            <a:extLst>
              <a:ext uri="{FF2B5EF4-FFF2-40B4-BE49-F238E27FC236}">
                <a16:creationId xmlns:a16="http://schemas.microsoft.com/office/drawing/2014/main" id="{5C11B059-F1CC-3E39-157C-ADB2CC9C9A3E}"/>
              </a:ext>
            </a:extLst>
          </p:cNvPr>
          <p:cNvSpPr/>
          <p:nvPr/>
        </p:nvSpPr>
        <p:spPr>
          <a:xfrm>
            <a:off x="8702040" y="2859142"/>
            <a:ext cx="548640" cy="548640"/>
          </a:xfrm>
          <a:prstGeom prst="rect">
            <a:avLst/>
          </a:prstGeom>
          <a:solidFill>
            <a:schemeClr val="accent2">
              <a:lumMod val="20000"/>
              <a:lumOff val="80000"/>
            </a:schemeClr>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X</a:t>
            </a:r>
          </a:p>
        </p:txBody>
      </p:sp>
      <p:cxnSp>
        <p:nvCxnSpPr>
          <p:cNvPr id="43" name="Straight Connector 42">
            <a:extLst>
              <a:ext uri="{FF2B5EF4-FFF2-40B4-BE49-F238E27FC236}">
                <a16:creationId xmlns:a16="http://schemas.microsoft.com/office/drawing/2014/main" id="{2489184D-0C4A-11F9-9823-AB3BA84F1448}"/>
              </a:ext>
            </a:extLst>
          </p:cNvPr>
          <p:cNvCxnSpPr>
            <a:cxnSpLocks/>
            <a:stCxn id="42" idx="0"/>
          </p:cNvCxnSpPr>
          <p:nvPr/>
        </p:nvCxnSpPr>
        <p:spPr>
          <a:xfrm flipV="1">
            <a:off x="8976360" y="2480152"/>
            <a:ext cx="0" cy="378990"/>
          </a:xfrm>
          <a:prstGeom prst="line">
            <a:avLst/>
          </a:prstGeom>
          <a:noFill/>
          <a:ln w="25400" cap="flat" cmpd="sng" algn="ctr">
            <a:solidFill>
              <a:sysClr val="windowText" lastClr="000000"/>
            </a:solidFill>
            <a:prstDash val="solid"/>
            <a:miter lim="800000"/>
          </a:ln>
          <a:effectLst/>
        </p:spPr>
      </p:cxnSp>
      <p:cxnSp>
        <p:nvCxnSpPr>
          <p:cNvPr id="46" name="Straight Connector 45">
            <a:extLst>
              <a:ext uri="{FF2B5EF4-FFF2-40B4-BE49-F238E27FC236}">
                <a16:creationId xmlns:a16="http://schemas.microsoft.com/office/drawing/2014/main" id="{BA7927A0-6F8E-642E-3602-A94A0C5FA5C4}"/>
              </a:ext>
            </a:extLst>
          </p:cNvPr>
          <p:cNvCxnSpPr>
            <a:cxnSpLocks/>
          </p:cNvCxnSpPr>
          <p:nvPr/>
        </p:nvCxnSpPr>
        <p:spPr>
          <a:xfrm flipV="1">
            <a:off x="8930640" y="2480152"/>
            <a:ext cx="0" cy="378990"/>
          </a:xfrm>
          <a:prstGeom prst="line">
            <a:avLst/>
          </a:prstGeom>
          <a:noFill/>
          <a:ln w="25400" cap="flat" cmpd="sng" algn="ctr">
            <a:solidFill>
              <a:sysClr val="windowText" lastClr="000000"/>
            </a:solidFill>
            <a:prstDash val="solid"/>
            <a:miter lim="800000"/>
          </a:ln>
          <a:effectLst/>
        </p:spPr>
      </p:cxnSp>
      <p:sp>
        <p:nvSpPr>
          <p:cNvPr id="47" name="Rectangle 46">
            <a:extLst>
              <a:ext uri="{FF2B5EF4-FFF2-40B4-BE49-F238E27FC236}">
                <a16:creationId xmlns:a16="http://schemas.microsoft.com/office/drawing/2014/main" id="{638340B0-B24B-FD76-AA75-109621FD474A}"/>
              </a:ext>
            </a:extLst>
          </p:cNvPr>
          <p:cNvSpPr/>
          <p:nvPr/>
        </p:nvSpPr>
        <p:spPr>
          <a:xfrm>
            <a:off x="9664250" y="2859142"/>
            <a:ext cx="548640" cy="548640"/>
          </a:xfrm>
          <a:prstGeom prst="rect">
            <a:avLst/>
          </a:prstGeom>
          <a:solidFill>
            <a:schemeClr val="accent4">
              <a:lumMod val="20000"/>
              <a:lumOff val="80000"/>
            </a:schemeClr>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Z</a:t>
            </a:r>
          </a:p>
        </p:txBody>
      </p:sp>
      <p:cxnSp>
        <p:nvCxnSpPr>
          <p:cNvPr id="48" name="Straight Connector 47">
            <a:extLst>
              <a:ext uri="{FF2B5EF4-FFF2-40B4-BE49-F238E27FC236}">
                <a16:creationId xmlns:a16="http://schemas.microsoft.com/office/drawing/2014/main" id="{A507D045-3C1A-679B-6CE6-64BF57C34E89}"/>
              </a:ext>
            </a:extLst>
          </p:cNvPr>
          <p:cNvCxnSpPr>
            <a:cxnSpLocks/>
            <a:stCxn id="47" idx="0"/>
          </p:cNvCxnSpPr>
          <p:nvPr/>
        </p:nvCxnSpPr>
        <p:spPr>
          <a:xfrm flipV="1">
            <a:off x="9938570" y="1733398"/>
            <a:ext cx="0" cy="1125744"/>
          </a:xfrm>
          <a:prstGeom prst="line">
            <a:avLst/>
          </a:prstGeom>
          <a:noFill/>
          <a:ln w="25400" cap="flat" cmpd="sng" algn="ctr">
            <a:solidFill>
              <a:sysClr val="windowText" lastClr="000000"/>
            </a:solidFill>
            <a:prstDash val="solid"/>
            <a:miter lim="800000"/>
          </a:ln>
          <a:effectLst/>
        </p:spPr>
      </p:cxnSp>
      <p:cxnSp>
        <p:nvCxnSpPr>
          <p:cNvPr id="49" name="Straight Connector 48">
            <a:extLst>
              <a:ext uri="{FF2B5EF4-FFF2-40B4-BE49-F238E27FC236}">
                <a16:creationId xmlns:a16="http://schemas.microsoft.com/office/drawing/2014/main" id="{6A5005BE-CE31-EACA-332A-19FAB6CCA000}"/>
              </a:ext>
            </a:extLst>
          </p:cNvPr>
          <p:cNvCxnSpPr>
            <a:cxnSpLocks/>
          </p:cNvCxnSpPr>
          <p:nvPr/>
        </p:nvCxnSpPr>
        <p:spPr>
          <a:xfrm flipV="1">
            <a:off x="9892850" y="1733398"/>
            <a:ext cx="0" cy="1125744"/>
          </a:xfrm>
          <a:prstGeom prst="line">
            <a:avLst/>
          </a:prstGeom>
          <a:noFill/>
          <a:ln w="25400" cap="flat" cmpd="sng" algn="ctr">
            <a:solidFill>
              <a:sysClr val="windowText" lastClr="000000"/>
            </a:solidFill>
            <a:prstDash val="solid"/>
            <a:miter lim="800000"/>
          </a:ln>
          <a:effectLst/>
        </p:spPr>
      </p:cxnSp>
      <p:cxnSp>
        <p:nvCxnSpPr>
          <p:cNvPr id="52" name="Straight Connector 51">
            <a:extLst>
              <a:ext uri="{FF2B5EF4-FFF2-40B4-BE49-F238E27FC236}">
                <a16:creationId xmlns:a16="http://schemas.microsoft.com/office/drawing/2014/main" id="{70B821CD-CCCC-F36F-C9B2-993F82E04301}"/>
              </a:ext>
            </a:extLst>
          </p:cNvPr>
          <p:cNvCxnSpPr>
            <a:cxnSpLocks/>
          </p:cNvCxnSpPr>
          <p:nvPr/>
        </p:nvCxnSpPr>
        <p:spPr>
          <a:xfrm flipH="1">
            <a:off x="7988352" y="1810467"/>
            <a:ext cx="2524655" cy="0"/>
          </a:xfrm>
          <a:prstGeom prst="line">
            <a:avLst/>
          </a:prstGeom>
          <a:noFill/>
          <a:ln w="25400" cap="flat" cmpd="sng" algn="ctr">
            <a:solidFill>
              <a:sysClr val="windowText" lastClr="000000"/>
            </a:solidFill>
            <a:prstDash val="solid"/>
            <a:miter lim="800000"/>
          </a:ln>
          <a:effectLst/>
        </p:spPr>
      </p:cxnSp>
      <p:cxnSp>
        <p:nvCxnSpPr>
          <p:cNvPr id="55" name="Straight Connector 54">
            <a:extLst>
              <a:ext uri="{FF2B5EF4-FFF2-40B4-BE49-F238E27FC236}">
                <a16:creationId xmlns:a16="http://schemas.microsoft.com/office/drawing/2014/main" id="{5D79D842-9AC5-8A31-E1B9-A70C457B3A5B}"/>
              </a:ext>
            </a:extLst>
          </p:cNvPr>
          <p:cNvCxnSpPr>
            <a:cxnSpLocks/>
          </p:cNvCxnSpPr>
          <p:nvPr/>
        </p:nvCxnSpPr>
        <p:spPr>
          <a:xfrm flipH="1">
            <a:off x="7968430" y="2541987"/>
            <a:ext cx="2524655" cy="0"/>
          </a:xfrm>
          <a:prstGeom prst="line">
            <a:avLst/>
          </a:prstGeom>
          <a:noFill/>
          <a:ln w="25400" cap="flat" cmpd="sng" algn="ctr">
            <a:solidFill>
              <a:sysClr val="windowText" lastClr="000000"/>
            </a:solidFill>
            <a:prstDash val="solid"/>
            <a:miter lim="800000"/>
          </a:ln>
          <a:effectLst/>
        </p:spPr>
      </p:cxnSp>
      <mc:AlternateContent xmlns:mc="http://schemas.openxmlformats.org/markup-compatibility/2006" xmlns:a14="http://schemas.microsoft.com/office/drawing/2010/main">
        <mc:Choice Requires="a14">
          <p:sp>
            <p:nvSpPr>
              <p:cNvPr id="1024" name="TextBox 1023">
                <a:extLst>
                  <a:ext uri="{FF2B5EF4-FFF2-40B4-BE49-F238E27FC236}">
                    <a16:creationId xmlns:a16="http://schemas.microsoft.com/office/drawing/2014/main" id="{95D66F97-6CA3-E050-3B62-64D66C308B0B}"/>
                  </a:ext>
                </a:extLst>
              </p:cNvPr>
              <p:cNvSpPr txBox="1"/>
              <p:nvPr/>
            </p:nvSpPr>
            <p:spPr>
              <a:xfrm>
                <a:off x="627266" y="3575337"/>
                <a:ext cx="11320894" cy="691471"/>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num>
                        <m:den>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2</m:t>
                          </m:r>
                        </m:den>
                      </m:f>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ctrlPr>
                        </m:dPr>
                        <m:e>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00</m:t>
                              </m:r>
                            </m:e>
                          </m:d>
                          <m:d>
                            <m:d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1</m:t>
                                  </m:r>
                                </m:e>
                              </m:d>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1</m:t>
                              </m:r>
                            </m:e>
                          </m:d>
                          <m:d>
                            <m:d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1</m:t>
                                  </m:r>
                                </m:e>
                              </m:d>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0</m:t>
                                  </m:r>
                                </m:e>
                              </m:d>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10</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m:t>
                              </m:r>
                            </m:e>
                          </m:d>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1</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11</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1</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1024" name="TextBox 1023">
                <a:extLst>
                  <a:ext uri="{FF2B5EF4-FFF2-40B4-BE49-F238E27FC236}">
                    <a16:creationId xmlns:a16="http://schemas.microsoft.com/office/drawing/2014/main" id="{95D66F97-6CA3-E050-3B62-64D66C308B0B}"/>
                  </a:ext>
                </a:extLst>
              </p:cNvPr>
              <p:cNvSpPr txBox="1">
                <a:spLocks noRot="1" noChangeAspect="1" noMove="1" noResize="1" noEditPoints="1" noAdjustHandles="1" noChangeArrowheads="1" noChangeShapeType="1" noTextEdit="1"/>
              </p:cNvSpPr>
              <p:nvPr/>
            </p:nvSpPr>
            <p:spPr>
              <a:xfrm>
                <a:off x="627266" y="3575337"/>
                <a:ext cx="11320894" cy="691471"/>
              </a:xfrm>
              <a:prstGeom prst="rect">
                <a:avLst/>
              </a:prstGeom>
              <a:blipFill>
                <a:blip r:embed="rId7"/>
                <a:stretch>
                  <a:fillRect b="-16364"/>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96BDAE51-C961-D656-0AE3-F52FC3040C92}"/>
              </a:ext>
            </a:extLst>
          </p:cNvPr>
          <p:cNvSpPr/>
          <p:nvPr/>
        </p:nvSpPr>
        <p:spPr>
          <a:xfrm>
            <a:off x="904912" y="4458486"/>
            <a:ext cx="5468734" cy="640080"/>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Case-1: Measurement outcome is 00</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ED64000-D2A5-C8D3-0497-CC0786917736}"/>
                  </a:ext>
                </a:extLst>
              </p:cNvPr>
              <p:cNvSpPr txBox="1"/>
              <p:nvPr/>
            </p:nvSpPr>
            <p:spPr>
              <a:xfrm>
                <a:off x="10028307" y="4458486"/>
                <a:ext cx="1811134" cy="369332"/>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1</m:t>
                          </m:r>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5" name="TextBox 4">
                <a:extLst>
                  <a:ext uri="{FF2B5EF4-FFF2-40B4-BE49-F238E27FC236}">
                    <a16:creationId xmlns:a16="http://schemas.microsoft.com/office/drawing/2014/main" id="{9ED64000-D2A5-C8D3-0497-CC0786917736}"/>
                  </a:ext>
                </a:extLst>
              </p:cNvPr>
              <p:cNvSpPr txBox="1">
                <a:spLocks noRot="1" noChangeAspect="1" noMove="1" noResize="1" noEditPoints="1" noAdjustHandles="1" noChangeArrowheads="1" noChangeShapeType="1" noTextEdit="1"/>
              </p:cNvSpPr>
              <p:nvPr/>
            </p:nvSpPr>
            <p:spPr>
              <a:xfrm>
                <a:off x="10028307" y="4458486"/>
                <a:ext cx="1811134" cy="369332"/>
              </a:xfrm>
              <a:prstGeom prst="rect">
                <a:avLst/>
              </a:prstGeom>
              <a:blipFill>
                <a:blip r:embed="rId8"/>
                <a:stretch>
                  <a:fillRect b="-32258"/>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73BEF335-3856-78DB-D8B7-C14EA469EAA7}"/>
              </a:ext>
            </a:extLst>
          </p:cNvPr>
          <p:cNvSpPr/>
          <p:nvPr/>
        </p:nvSpPr>
        <p:spPr>
          <a:xfrm>
            <a:off x="904912" y="5325932"/>
            <a:ext cx="4278735"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02060"/>
                </a:solidFill>
                <a:effectLst/>
                <a:uLnTx/>
                <a:uFillTx/>
              </a:rPr>
              <a:t>‘0’ is the control for Controlled</a:t>
            </a:r>
            <a:r>
              <a:rPr lang="en-US" altLang="zh-CN" sz="2400" kern="0" dirty="0">
                <a:solidFill>
                  <a:srgbClr val="002060"/>
                </a:solidFill>
              </a:rPr>
              <a:t>-X</a:t>
            </a:r>
            <a:endParaRPr kumimoji="0" lang="en-US" altLang="zh-CN" sz="2400" b="0" i="0" u="none" strike="noStrike" kern="0" cap="none" spc="0" normalizeH="0" baseline="0" noProof="0" dirty="0">
              <a:ln>
                <a:noFill/>
              </a:ln>
              <a:solidFill>
                <a:srgbClr val="002060"/>
              </a:solidFill>
              <a:effectLst/>
              <a:uLnTx/>
              <a:uFillTx/>
            </a:endParaRPr>
          </a:p>
        </p:txBody>
      </p:sp>
      <p:sp>
        <p:nvSpPr>
          <p:cNvPr id="7" name="Rectangle 6">
            <a:extLst>
              <a:ext uri="{FF2B5EF4-FFF2-40B4-BE49-F238E27FC236}">
                <a16:creationId xmlns:a16="http://schemas.microsoft.com/office/drawing/2014/main" id="{E7BB0AA2-B649-6633-2485-EBC2FDCA9DF1}"/>
              </a:ext>
            </a:extLst>
          </p:cNvPr>
          <p:cNvSpPr/>
          <p:nvPr/>
        </p:nvSpPr>
        <p:spPr>
          <a:xfrm>
            <a:off x="876478" y="5802146"/>
            <a:ext cx="4278735"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02060"/>
                </a:solidFill>
                <a:effectLst/>
                <a:uLnTx/>
                <a:uFillTx/>
              </a:rPr>
              <a:t>‘0’ is the control for Controlled</a:t>
            </a:r>
            <a:r>
              <a:rPr lang="en-US" altLang="zh-CN" sz="2400" kern="0" dirty="0">
                <a:solidFill>
                  <a:srgbClr val="002060"/>
                </a:solidFill>
              </a:rPr>
              <a:t>-Z</a:t>
            </a:r>
            <a:endParaRPr kumimoji="0" lang="en-US" altLang="zh-CN" sz="2400" b="0" i="0" u="none" strike="noStrike" kern="0" cap="none" spc="0" normalizeH="0" baseline="0" noProof="0" dirty="0">
              <a:ln>
                <a:noFill/>
              </a:ln>
              <a:solidFill>
                <a:srgbClr val="002060"/>
              </a:solidFill>
              <a:effectLst/>
              <a:uLnTx/>
              <a:uFillTx/>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984530E-8404-EDE5-BD01-FB73CD054121}"/>
                  </a:ext>
                </a:extLst>
              </p:cNvPr>
              <p:cNvSpPr txBox="1"/>
              <p:nvPr/>
            </p:nvSpPr>
            <p:spPr>
              <a:xfrm>
                <a:off x="10028307" y="5848412"/>
                <a:ext cx="1811134" cy="369332"/>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1</m:t>
                          </m:r>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9" name="TextBox 8">
                <a:extLst>
                  <a:ext uri="{FF2B5EF4-FFF2-40B4-BE49-F238E27FC236}">
                    <a16:creationId xmlns:a16="http://schemas.microsoft.com/office/drawing/2014/main" id="{8984530E-8404-EDE5-BD01-FB73CD054121}"/>
                  </a:ext>
                </a:extLst>
              </p:cNvPr>
              <p:cNvSpPr txBox="1">
                <a:spLocks noRot="1" noChangeAspect="1" noMove="1" noResize="1" noEditPoints="1" noAdjustHandles="1" noChangeArrowheads="1" noChangeShapeType="1" noTextEdit="1"/>
              </p:cNvSpPr>
              <p:nvPr/>
            </p:nvSpPr>
            <p:spPr>
              <a:xfrm>
                <a:off x="10028307" y="5848412"/>
                <a:ext cx="1811134" cy="369332"/>
              </a:xfrm>
              <a:prstGeom prst="rect">
                <a:avLst/>
              </a:prstGeom>
              <a:blipFill>
                <a:blip r:embed="rId9"/>
                <a:stretch>
                  <a:fillRect b="-33333"/>
                </a:stretch>
              </a:blipFill>
            </p:spPr>
            <p:txBody>
              <a:bodyPr/>
              <a:lstStyle/>
              <a:p>
                <a:r>
                  <a:rPr lang="en-US">
                    <a:noFill/>
                  </a:rPr>
                  <a:t> </a:t>
                </a:r>
              </a:p>
            </p:txBody>
          </p:sp>
        </mc:Fallback>
      </mc:AlternateContent>
      <p:sp>
        <p:nvSpPr>
          <p:cNvPr id="15" name="Rounded Rectangle 14">
            <a:extLst>
              <a:ext uri="{FF2B5EF4-FFF2-40B4-BE49-F238E27FC236}">
                <a16:creationId xmlns:a16="http://schemas.microsoft.com/office/drawing/2014/main" id="{99FB754E-6D8C-3552-1D36-A80501A264C3}"/>
              </a:ext>
            </a:extLst>
          </p:cNvPr>
          <p:cNvSpPr/>
          <p:nvPr/>
        </p:nvSpPr>
        <p:spPr>
          <a:xfrm>
            <a:off x="602068" y="1576503"/>
            <a:ext cx="863069" cy="369332"/>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Alice</a:t>
            </a:r>
          </a:p>
        </p:txBody>
      </p:sp>
      <p:sp>
        <p:nvSpPr>
          <p:cNvPr id="16" name="Rounded Rectangle 15">
            <a:extLst>
              <a:ext uri="{FF2B5EF4-FFF2-40B4-BE49-F238E27FC236}">
                <a16:creationId xmlns:a16="http://schemas.microsoft.com/office/drawing/2014/main" id="{753CC737-DAF7-D852-2F3E-E74A98D48F7D}"/>
              </a:ext>
            </a:extLst>
          </p:cNvPr>
          <p:cNvSpPr/>
          <p:nvPr/>
        </p:nvSpPr>
        <p:spPr>
          <a:xfrm>
            <a:off x="596323" y="2219472"/>
            <a:ext cx="863069" cy="369332"/>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Alice</a:t>
            </a:r>
          </a:p>
        </p:txBody>
      </p:sp>
      <p:sp>
        <p:nvSpPr>
          <p:cNvPr id="17" name="Rounded Rectangle 16">
            <a:extLst>
              <a:ext uri="{FF2B5EF4-FFF2-40B4-BE49-F238E27FC236}">
                <a16:creationId xmlns:a16="http://schemas.microsoft.com/office/drawing/2014/main" id="{7E99CD2B-3508-73BA-99FF-F5CE5383D9B8}"/>
              </a:ext>
            </a:extLst>
          </p:cNvPr>
          <p:cNvSpPr/>
          <p:nvPr/>
        </p:nvSpPr>
        <p:spPr>
          <a:xfrm>
            <a:off x="11150865" y="2932098"/>
            <a:ext cx="863069" cy="369332"/>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Bob</a:t>
            </a:r>
          </a:p>
        </p:txBody>
      </p:sp>
      <p:cxnSp>
        <p:nvCxnSpPr>
          <p:cNvPr id="18" name="Straight Arrow Connector 17">
            <a:extLst>
              <a:ext uri="{FF2B5EF4-FFF2-40B4-BE49-F238E27FC236}">
                <a16:creationId xmlns:a16="http://schemas.microsoft.com/office/drawing/2014/main" id="{A440BC9B-C311-3504-F22D-E9ECB2BE237B}"/>
              </a:ext>
            </a:extLst>
          </p:cNvPr>
          <p:cNvCxnSpPr>
            <a:cxnSpLocks/>
          </p:cNvCxnSpPr>
          <p:nvPr/>
        </p:nvCxnSpPr>
        <p:spPr>
          <a:xfrm>
            <a:off x="7010400" y="1376932"/>
            <a:ext cx="0" cy="2198405"/>
          </a:xfrm>
          <a:prstGeom prst="straightConnector1">
            <a:avLst/>
          </a:prstGeom>
          <a:ln>
            <a:prstDash val="dash"/>
            <a:tailEnd type="triangle" w="lg" len="lg"/>
          </a:ln>
        </p:spPr>
        <p:style>
          <a:lnRef idx="2">
            <a:schemeClr val="accent1"/>
          </a:lnRef>
          <a:fillRef idx="0">
            <a:schemeClr val="accent1"/>
          </a:fillRef>
          <a:effectRef idx="1">
            <a:schemeClr val="accent1"/>
          </a:effectRef>
          <a:fontRef idx="minor">
            <a:schemeClr val="tx1"/>
          </a:fontRef>
        </p:style>
      </p:cxnSp>
      <p:sp>
        <p:nvSpPr>
          <p:cNvPr id="21" name="Frame 20">
            <a:extLst>
              <a:ext uri="{FF2B5EF4-FFF2-40B4-BE49-F238E27FC236}">
                <a16:creationId xmlns:a16="http://schemas.microsoft.com/office/drawing/2014/main" id="{C64539F9-4F52-F5B2-EAF5-4EF706803731}"/>
              </a:ext>
            </a:extLst>
          </p:cNvPr>
          <p:cNvSpPr/>
          <p:nvPr/>
        </p:nvSpPr>
        <p:spPr>
          <a:xfrm>
            <a:off x="1188075" y="3689123"/>
            <a:ext cx="685800" cy="577685"/>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36" name="Straight Arrow Connector 35">
            <a:extLst>
              <a:ext uri="{FF2B5EF4-FFF2-40B4-BE49-F238E27FC236}">
                <a16:creationId xmlns:a16="http://schemas.microsoft.com/office/drawing/2014/main" id="{359025D5-BDEE-7BBE-35C6-BAEAC6944B53}"/>
              </a:ext>
            </a:extLst>
          </p:cNvPr>
          <p:cNvCxnSpPr>
            <a:cxnSpLocks/>
            <a:stCxn id="5" idx="2"/>
            <a:endCxn id="9" idx="0"/>
          </p:cNvCxnSpPr>
          <p:nvPr/>
        </p:nvCxnSpPr>
        <p:spPr>
          <a:xfrm>
            <a:off x="10933874" y="4827818"/>
            <a:ext cx="0" cy="1020594"/>
          </a:xfrm>
          <a:prstGeom prst="straightConnector1">
            <a:avLst/>
          </a:prstGeom>
          <a:ln>
            <a:solidFill>
              <a:srgbClr val="104210"/>
            </a:solidFill>
            <a:prstDash val="dash"/>
            <a:tailEnd type="triangle" w="lg" len="lg"/>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AA34A32-A45A-F76B-3D59-370A0221E2E5}"/>
              </a:ext>
            </a:extLst>
          </p:cNvPr>
          <p:cNvSpPr txBox="1"/>
          <p:nvPr/>
        </p:nvSpPr>
        <p:spPr>
          <a:xfrm>
            <a:off x="10007204" y="5079462"/>
            <a:ext cx="2106247" cy="505369"/>
          </a:xfrm>
          <a:prstGeom prst="rect">
            <a:avLst/>
          </a:prstGeom>
          <a:solidFill>
            <a:schemeClr val="accent1">
              <a:lumMod val="20000"/>
              <a:lumOff val="80000"/>
            </a:schemeClr>
          </a:solidFill>
          <a:ln w="25400" cap="flat" cmpd="sng" algn="ctr">
            <a:solidFill>
              <a:srgbClr val="10421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2400" b="0" i="0" u="none" strike="noStrike" kern="0" cap="none" spc="0" normalizeH="0" baseline="0">
                <a:ln>
                  <a:noFill/>
                </a:ln>
                <a:solidFill>
                  <a:srgbClr val="4472C4">
                    <a:lumMod val="50000"/>
                  </a:srgbClr>
                </a:solidFill>
                <a:effectLst/>
                <a:uLnTx/>
                <a:uFillTx/>
                <a:latin typeface="Calibri" panose="020F0502020204030204" pitchFamily="34" charset="0"/>
                <a:ea typeface="Cambria Math" panose="02040503050406030204" pitchFamily="18" charset="0"/>
                <a:cs typeface="Calibri" panose="020F050202020403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104210"/>
                </a:solidFill>
                <a:effectLst/>
                <a:uLnTx/>
                <a:uFillTx/>
                <a:latin typeface="Calibri" panose="020F0502020204030204" pitchFamily="34" charset="0"/>
                <a:ea typeface="Cambria Math" panose="02040503050406030204" pitchFamily="18" charset="0"/>
                <a:cs typeface="Calibri" panose="020F0502020204030204" pitchFamily="34" charset="0"/>
              </a:rPr>
              <a:t>Do</a:t>
            </a:r>
            <a:r>
              <a:rPr kumimoji="0" lang="en-US" sz="2400" b="0" i="0" u="none" strike="noStrike" kern="0" cap="none" spc="0" normalizeH="0" noProof="0" dirty="0">
                <a:ln>
                  <a:noFill/>
                </a:ln>
                <a:solidFill>
                  <a:srgbClr val="104210"/>
                </a:solidFill>
                <a:effectLst/>
                <a:uLnTx/>
                <a:uFillTx/>
                <a:latin typeface="Calibri" panose="020F0502020204030204" pitchFamily="34" charset="0"/>
                <a:ea typeface="Cambria Math" panose="02040503050406030204" pitchFamily="18" charset="0"/>
                <a:cs typeface="Calibri" panose="020F0502020204030204" pitchFamily="34" charset="0"/>
              </a:rPr>
              <a:t> Nothing</a:t>
            </a:r>
            <a:endParaRPr kumimoji="0" lang="en-US" sz="2400" b="0" i="0" u="none" strike="noStrike" kern="0" cap="none" spc="0" normalizeH="0" baseline="0" noProof="0" dirty="0">
              <a:ln>
                <a:noFill/>
              </a:ln>
              <a:solidFill>
                <a:srgbClr val="104210"/>
              </a:solidFill>
              <a:effectLst/>
              <a:uLnTx/>
              <a:uFillTx/>
              <a:latin typeface="Calibri" panose="020F0502020204030204" pitchFamily="34" charset="0"/>
              <a:ea typeface="Cambria Math" panose="02040503050406030204" pitchFamily="18" charset="0"/>
              <a:cs typeface="Calibri" panose="020F0502020204030204" pitchFamily="34" charset="0"/>
            </a:endParaRPr>
          </a:p>
        </p:txBody>
      </p:sp>
      <p:grpSp>
        <p:nvGrpSpPr>
          <p:cNvPr id="2" name="Group 1">
            <a:extLst>
              <a:ext uri="{FF2B5EF4-FFF2-40B4-BE49-F238E27FC236}">
                <a16:creationId xmlns:a16="http://schemas.microsoft.com/office/drawing/2014/main" id="{68BD5289-B432-66B6-0EEE-8969A96E3A64}"/>
              </a:ext>
            </a:extLst>
          </p:cNvPr>
          <p:cNvGrpSpPr/>
          <p:nvPr/>
        </p:nvGrpSpPr>
        <p:grpSpPr>
          <a:xfrm>
            <a:off x="7426088" y="919690"/>
            <a:ext cx="536044" cy="627864"/>
            <a:chOff x="7188625" y="1909100"/>
            <a:chExt cx="536044" cy="627864"/>
          </a:xfrm>
        </p:grpSpPr>
        <p:sp>
          <p:nvSpPr>
            <p:cNvPr id="11" name="Oval 10">
              <a:extLst>
                <a:ext uri="{FF2B5EF4-FFF2-40B4-BE49-F238E27FC236}">
                  <a16:creationId xmlns:a16="http://schemas.microsoft.com/office/drawing/2014/main" id="{9F767660-2F8F-A04A-BDD5-BFC90E8278AA}"/>
                </a:ext>
              </a:extLst>
            </p:cNvPr>
            <p:cNvSpPr/>
            <p:nvPr/>
          </p:nvSpPr>
          <p:spPr bwMode="auto">
            <a:xfrm>
              <a:off x="7270797" y="2013115"/>
              <a:ext cx="365760" cy="365760"/>
            </a:xfrm>
            <a:prstGeom prst="ellipse">
              <a:avLst/>
            </a:prstGeom>
            <a:solidFill>
              <a:srgbClr val="01014B"/>
            </a:solidFill>
            <a:ln w="9525" cap="flat" cmpd="sng" algn="ctr">
              <a:solidFill>
                <a:srgbClr val="01014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72C6">
                    <a:lumMod val="50000"/>
                  </a:srgbClr>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EE41ED60-460B-89EA-F23B-869687B98976}"/>
                </a:ext>
              </a:extLst>
            </p:cNvPr>
            <p:cNvSpPr txBox="1"/>
            <p:nvPr/>
          </p:nvSpPr>
          <p:spPr>
            <a:xfrm>
              <a:off x="7188625" y="1909100"/>
              <a:ext cx="53604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3</a:t>
              </a:r>
            </a:p>
          </p:txBody>
        </p:sp>
      </p:grpSp>
      <p:grpSp>
        <p:nvGrpSpPr>
          <p:cNvPr id="13" name="Group 12">
            <a:extLst>
              <a:ext uri="{FF2B5EF4-FFF2-40B4-BE49-F238E27FC236}">
                <a16:creationId xmlns:a16="http://schemas.microsoft.com/office/drawing/2014/main" id="{40E3A5B8-7884-0B8E-568F-2B5E188D64E2}"/>
              </a:ext>
            </a:extLst>
          </p:cNvPr>
          <p:cNvGrpSpPr/>
          <p:nvPr/>
        </p:nvGrpSpPr>
        <p:grpSpPr>
          <a:xfrm>
            <a:off x="9207714" y="919690"/>
            <a:ext cx="536044" cy="627864"/>
            <a:chOff x="7188625" y="1909100"/>
            <a:chExt cx="536044" cy="627864"/>
          </a:xfrm>
        </p:grpSpPr>
        <p:sp>
          <p:nvSpPr>
            <p:cNvPr id="14" name="Oval 13">
              <a:extLst>
                <a:ext uri="{FF2B5EF4-FFF2-40B4-BE49-F238E27FC236}">
                  <a16:creationId xmlns:a16="http://schemas.microsoft.com/office/drawing/2014/main" id="{E1B0E383-768C-3067-61F2-E488DF82D2B1}"/>
                </a:ext>
              </a:extLst>
            </p:cNvPr>
            <p:cNvSpPr/>
            <p:nvPr/>
          </p:nvSpPr>
          <p:spPr bwMode="auto">
            <a:xfrm>
              <a:off x="7270797" y="2013115"/>
              <a:ext cx="365760" cy="365760"/>
            </a:xfrm>
            <a:prstGeom prst="ellipse">
              <a:avLst/>
            </a:prstGeom>
            <a:solidFill>
              <a:srgbClr val="01014B"/>
            </a:solidFill>
            <a:ln w="9525" cap="flat" cmpd="sng" algn="ctr">
              <a:solidFill>
                <a:srgbClr val="01014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72C6">
                    <a:lumMod val="50000"/>
                  </a:srgbClr>
                </a:soli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D9B271B8-EEAF-C573-A5D7-2CA6DD9454F6}"/>
                </a:ext>
              </a:extLst>
            </p:cNvPr>
            <p:cNvSpPr txBox="1"/>
            <p:nvPr/>
          </p:nvSpPr>
          <p:spPr>
            <a:xfrm>
              <a:off x="7188625" y="1909100"/>
              <a:ext cx="53604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4</a:t>
              </a:r>
            </a:p>
          </p:txBody>
        </p:sp>
      </p:grpSp>
    </p:spTree>
    <p:extLst>
      <p:ext uri="{BB962C8B-B14F-4D97-AF65-F5344CB8AC3E}">
        <p14:creationId xmlns:p14="http://schemas.microsoft.com/office/powerpoint/2010/main" val="35372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2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9" grpId="0"/>
      <p:bldP spid="21" grpId="0" animBg="1"/>
      <p:bldP spid="21" grpId="1"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894368"/>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Understanding Quantum Teleportation</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C6D21D7-43E4-6C3A-45B2-0FFCF74E2546}"/>
                  </a:ext>
                </a:extLst>
              </p:cNvPr>
              <p:cNvSpPr txBox="1"/>
              <p:nvPr/>
            </p:nvSpPr>
            <p:spPr>
              <a:xfrm>
                <a:off x="1386840" y="1532068"/>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333F48">
                                  <a:lumMod val="50000"/>
                                </a:srgbClr>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333F48">
                                  <a:lumMod val="50000"/>
                                </a:srgbClr>
                              </a:solidFill>
                              <a:effectLst/>
                              <a:uLnTx/>
                              <a:uFillTx/>
                              <a:latin typeface="Cambria Math" panose="02040503050406030204" pitchFamily="18" charset="0"/>
                              <a:ea typeface="Cambria Math" panose="02040503050406030204" pitchFamily="18" charset="0"/>
                              <a:cs typeface="Calibri" panose="020F0502020204030204" pitchFamily="34" charset="0"/>
                            </a:rPr>
                            <m:t>𝜓</m:t>
                          </m:r>
                        </m:e>
                      </m:d>
                    </m:oMath>
                  </m:oMathPara>
                </a14:m>
                <a:endParaRPr kumimoji="0" lang="en-US" sz="2400" b="0" i="0" u="none" strike="noStrike" kern="0" cap="none" spc="0" normalizeH="0" baseline="0" noProof="0" dirty="0">
                  <a:ln>
                    <a:noFill/>
                  </a:ln>
                  <a:solidFill>
                    <a:srgbClr val="333F48">
                      <a:lumMod val="50000"/>
                    </a:srgbClr>
                  </a:solidFill>
                  <a:effectLst/>
                  <a:uLnTx/>
                  <a:uFillTx/>
                  <a:latin typeface="Helvetica" pitchFamily="2" charset="0"/>
                  <a:ea typeface="+mn-ea"/>
                  <a:cs typeface="+mn-cs"/>
                </a:endParaRPr>
              </a:p>
            </p:txBody>
          </p:sp>
        </mc:Choice>
        <mc:Fallback xmlns="">
          <p:sp>
            <p:nvSpPr>
              <p:cNvPr id="22" name="TextBox 21">
                <a:extLst>
                  <a:ext uri="{FF2B5EF4-FFF2-40B4-BE49-F238E27FC236}">
                    <a16:creationId xmlns:a16="http://schemas.microsoft.com/office/drawing/2014/main" id="{0C6D21D7-43E4-6C3A-45B2-0FFCF74E2546}"/>
                  </a:ext>
                </a:extLst>
              </p:cNvPr>
              <p:cNvSpPr txBox="1">
                <a:spLocks noRot="1" noChangeAspect="1" noMove="1" noResize="1" noEditPoints="1" noAdjustHandles="1" noChangeArrowheads="1" noChangeShapeType="1" noTextEdit="1"/>
              </p:cNvSpPr>
              <p:nvPr/>
            </p:nvSpPr>
            <p:spPr>
              <a:xfrm>
                <a:off x="1386840" y="1532068"/>
                <a:ext cx="553075" cy="461665"/>
              </a:xfrm>
              <a:prstGeom prst="rect">
                <a:avLst/>
              </a:prstGeom>
              <a:blipFill>
                <a:blip r:embed="rId3"/>
                <a:stretch>
                  <a:fillRect b="-13514"/>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16FA6641-4239-0903-BBB0-48D0BF197FE7}"/>
              </a:ext>
            </a:extLst>
          </p:cNvPr>
          <p:cNvCxnSpPr>
            <a:cxnSpLocks/>
          </p:cNvCxnSpPr>
          <p:nvPr/>
        </p:nvCxnSpPr>
        <p:spPr>
          <a:xfrm>
            <a:off x="2216453" y="1762902"/>
            <a:ext cx="8314387" cy="0"/>
          </a:xfrm>
          <a:prstGeom prst="line">
            <a:avLst/>
          </a:prstGeom>
          <a:noFill/>
          <a:ln w="25400" cap="flat" cmpd="sng" algn="ctr">
            <a:solidFill>
              <a:sysClr val="windowText" lastClr="000000"/>
            </a:solidFill>
            <a:prstDash val="solid"/>
            <a:miter lim="800000"/>
          </a:ln>
          <a:effectLst/>
        </p:spPr>
      </p:cxnSp>
      <p:cxnSp>
        <p:nvCxnSpPr>
          <p:cNvPr id="24" name="Straight Connector 23">
            <a:extLst>
              <a:ext uri="{FF2B5EF4-FFF2-40B4-BE49-F238E27FC236}">
                <a16:creationId xmlns:a16="http://schemas.microsoft.com/office/drawing/2014/main" id="{8EBB1646-6E7E-2295-527D-2114E37B4570}"/>
              </a:ext>
            </a:extLst>
          </p:cNvPr>
          <p:cNvCxnSpPr>
            <a:cxnSpLocks/>
          </p:cNvCxnSpPr>
          <p:nvPr/>
        </p:nvCxnSpPr>
        <p:spPr>
          <a:xfrm>
            <a:off x="2216453" y="2480152"/>
            <a:ext cx="8314387" cy="0"/>
          </a:xfrm>
          <a:prstGeom prst="line">
            <a:avLst/>
          </a:prstGeom>
          <a:noFill/>
          <a:ln w="25400" cap="flat" cmpd="sng" algn="ctr">
            <a:solidFill>
              <a:sysClr val="windowText" lastClr="000000"/>
            </a:solidFill>
            <a:prstDash val="solid"/>
            <a:miter lim="800000"/>
          </a:ln>
          <a:effectLst/>
        </p:spPr>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99D0E6E-927F-B2D4-5F72-F203788FC0A1}"/>
                  </a:ext>
                </a:extLst>
              </p:cNvPr>
              <p:cNvSpPr txBox="1"/>
              <p:nvPr/>
            </p:nvSpPr>
            <p:spPr>
              <a:xfrm>
                <a:off x="1386840" y="2184387"/>
                <a:ext cx="76357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0</m:t>
                          </m:r>
                        </m:e>
                      </m:d>
                      <m:r>
                        <a:rPr kumimoji="0" lang="en-US" sz="2400" b="0" i="1" u="none" strike="noStrike" kern="1200" cap="none" spc="0" normalizeH="0" baseline="-25000" noProof="0" smtClean="0">
                          <a:ln>
                            <a:noFill/>
                          </a:ln>
                          <a:solidFill>
                            <a:srgbClr val="104210"/>
                          </a:solidFill>
                          <a:effectLst/>
                          <a:uLnTx/>
                          <a:uFillTx/>
                          <a:latin typeface="Cambria Math" panose="02040503050406030204" pitchFamily="18" charset="0"/>
                          <a:ea typeface="Cambria Math" panose="02040503050406030204" pitchFamily="18" charset="0"/>
                          <a:cs typeface="Calibri" panose="020F0502020204030204" pitchFamily="34" charset="0"/>
                        </a:rPr>
                        <m:t> </m:t>
                      </m:r>
                    </m:oMath>
                  </m:oMathPara>
                </a14:m>
                <a:endParaRPr kumimoji="0" lang="en-US" sz="2400" b="0" i="0" u="none" strike="noStrike" kern="1200" cap="none" spc="0" normalizeH="0" baseline="0" noProof="0" dirty="0">
                  <a:ln>
                    <a:noFill/>
                  </a:ln>
                  <a:solidFill>
                    <a:srgbClr val="BE5700"/>
                  </a:solidFill>
                  <a:effectLst/>
                  <a:uLnTx/>
                  <a:uFillTx/>
                  <a:latin typeface="Calibri"/>
                  <a:ea typeface="+mn-ea"/>
                  <a:cs typeface="+mn-cs"/>
                </a:endParaRPr>
              </a:p>
            </p:txBody>
          </p:sp>
        </mc:Choice>
        <mc:Fallback xmlns="">
          <p:sp>
            <p:nvSpPr>
              <p:cNvPr id="19" name="TextBox 18">
                <a:extLst>
                  <a:ext uri="{FF2B5EF4-FFF2-40B4-BE49-F238E27FC236}">
                    <a16:creationId xmlns:a16="http://schemas.microsoft.com/office/drawing/2014/main" id="{399D0E6E-927F-B2D4-5F72-F203788FC0A1}"/>
                  </a:ext>
                </a:extLst>
              </p:cNvPr>
              <p:cNvSpPr txBox="1">
                <a:spLocks noRot="1" noChangeAspect="1" noMove="1" noResize="1" noEditPoints="1" noAdjustHandles="1" noChangeArrowheads="1" noChangeShapeType="1" noTextEdit="1"/>
              </p:cNvSpPr>
              <p:nvPr/>
            </p:nvSpPr>
            <p:spPr>
              <a:xfrm>
                <a:off x="1386840" y="2184387"/>
                <a:ext cx="763570" cy="461665"/>
              </a:xfrm>
              <a:prstGeom prst="rect">
                <a:avLst/>
              </a:prstGeom>
              <a:blipFill>
                <a:blip r:embed="rId4"/>
                <a:stretch>
                  <a:fillRect b="-31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5B9B996-5E3B-DB38-F5F5-51872FDAA478}"/>
                  </a:ext>
                </a:extLst>
              </p:cNvPr>
              <p:cNvSpPr txBox="1"/>
              <p:nvPr/>
            </p:nvSpPr>
            <p:spPr>
              <a:xfrm>
                <a:off x="-1219200" y="-23657"/>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333F48">
                                  <a:lumMod val="50000"/>
                                </a:srgbClr>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333F48">
                                  <a:lumMod val="50000"/>
                                </a:srgbClr>
                              </a:solidFill>
                              <a:effectLst/>
                              <a:uLnTx/>
                              <a:uFillTx/>
                              <a:latin typeface="Cambria Math" panose="02040503050406030204" pitchFamily="18" charset="0"/>
                              <a:ea typeface="Cambria Math" panose="02040503050406030204" pitchFamily="18" charset="0"/>
                              <a:cs typeface="Calibri" panose="020F0502020204030204" pitchFamily="34" charset="0"/>
                            </a:rPr>
                            <m:t>𝜓</m:t>
                          </m:r>
                        </m:e>
                      </m:d>
                      <m:r>
                        <a:rPr kumimoji="0" lang="en-US" sz="2400" b="0" i="1" u="none" strike="noStrike" kern="1200" cap="none" spc="0" normalizeH="0" baseline="-25000" noProof="0" smtClean="0">
                          <a:ln>
                            <a:noFill/>
                          </a:ln>
                          <a:solidFill>
                            <a:srgbClr val="333F48">
                              <a:lumMod val="50000"/>
                            </a:srgbClr>
                          </a:solidFill>
                          <a:effectLst/>
                          <a:uLnTx/>
                          <a:uFillTx/>
                          <a:latin typeface="Cambria Math" panose="02040503050406030204" pitchFamily="18" charset="0"/>
                          <a:ea typeface="Cambria Math" panose="02040503050406030204" pitchFamily="18" charset="0"/>
                          <a:cs typeface="Calibri" panose="020F0502020204030204" pitchFamily="34" charset="0"/>
                        </a:rPr>
                        <m:t>𝐴</m:t>
                      </m:r>
                    </m:oMath>
                  </m:oMathPara>
                </a14:m>
                <a:endParaRPr kumimoji="0" lang="en-US" sz="2400" b="0" i="0" u="none" strike="noStrike" kern="0" cap="none" spc="0" normalizeH="0" baseline="0" noProof="0" dirty="0">
                  <a:ln>
                    <a:noFill/>
                  </a:ln>
                  <a:solidFill>
                    <a:srgbClr val="333F48">
                      <a:lumMod val="50000"/>
                    </a:srgbClr>
                  </a:solidFill>
                  <a:effectLst/>
                  <a:uLnTx/>
                  <a:uFillTx/>
                  <a:latin typeface="Helvetica" pitchFamily="2" charset="0"/>
                  <a:ea typeface="+mn-ea"/>
                  <a:cs typeface="+mn-cs"/>
                </a:endParaRPr>
              </a:p>
            </p:txBody>
          </p:sp>
        </mc:Choice>
        <mc:Fallback xmlns="">
          <p:sp>
            <p:nvSpPr>
              <p:cNvPr id="20" name="TextBox 19">
                <a:extLst>
                  <a:ext uri="{FF2B5EF4-FFF2-40B4-BE49-F238E27FC236}">
                    <a16:creationId xmlns:a16="http://schemas.microsoft.com/office/drawing/2014/main" id="{65B9B996-5E3B-DB38-F5F5-51872FDAA478}"/>
                  </a:ext>
                </a:extLst>
              </p:cNvPr>
              <p:cNvSpPr txBox="1">
                <a:spLocks noRot="1" noChangeAspect="1" noMove="1" noResize="1" noEditPoints="1" noAdjustHandles="1" noChangeArrowheads="1" noChangeShapeType="1" noTextEdit="1"/>
              </p:cNvSpPr>
              <p:nvPr/>
            </p:nvSpPr>
            <p:spPr>
              <a:xfrm>
                <a:off x="-1219200" y="-23657"/>
                <a:ext cx="553075" cy="461665"/>
              </a:xfrm>
              <a:prstGeom prst="rect">
                <a:avLst/>
              </a:prstGeom>
              <a:blipFill>
                <a:blip r:embed="rId5"/>
                <a:stretch>
                  <a:fillRect r="-29545" b="-13514"/>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752C9069-D2C1-B117-A29F-90E92591E9D5}"/>
              </a:ext>
            </a:extLst>
          </p:cNvPr>
          <p:cNvCxnSpPr>
            <a:cxnSpLocks/>
          </p:cNvCxnSpPr>
          <p:nvPr/>
        </p:nvCxnSpPr>
        <p:spPr>
          <a:xfrm>
            <a:off x="2216453" y="3116764"/>
            <a:ext cx="8314387" cy="0"/>
          </a:xfrm>
          <a:prstGeom prst="line">
            <a:avLst/>
          </a:prstGeom>
          <a:noFill/>
          <a:ln w="25400" cap="flat" cmpd="sng" algn="ctr">
            <a:solidFill>
              <a:sysClr val="windowText" lastClr="000000"/>
            </a:solidFill>
            <a:prstDash val="solid"/>
            <a:miter lim="800000"/>
          </a:ln>
          <a:effectLst/>
        </p:spPr>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A30D047-6BDD-E7AF-7503-80D01D1BEFAA}"/>
                  </a:ext>
                </a:extLst>
              </p:cNvPr>
              <p:cNvSpPr txBox="1"/>
              <p:nvPr/>
            </p:nvSpPr>
            <p:spPr>
              <a:xfrm>
                <a:off x="1386840" y="2820999"/>
                <a:ext cx="76357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0</m:t>
                          </m:r>
                        </m:e>
                      </m:d>
                      <m:r>
                        <a:rPr kumimoji="0" lang="en-US" sz="2400" b="0" i="1" u="none" strike="noStrike" kern="1200" cap="none" spc="0" normalizeH="0" baseline="-25000" noProof="0" smtClean="0">
                          <a:ln>
                            <a:noFill/>
                          </a:ln>
                          <a:solidFill>
                            <a:srgbClr val="104210"/>
                          </a:solidFill>
                          <a:effectLst/>
                          <a:uLnTx/>
                          <a:uFillTx/>
                          <a:latin typeface="Cambria Math" panose="02040503050406030204" pitchFamily="18" charset="0"/>
                          <a:ea typeface="Cambria Math" panose="02040503050406030204" pitchFamily="18" charset="0"/>
                          <a:cs typeface="Calibri" panose="020F0502020204030204" pitchFamily="34" charset="0"/>
                        </a:rPr>
                        <m:t> </m:t>
                      </m:r>
                    </m:oMath>
                  </m:oMathPara>
                </a14:m>
                <a:endParaRPr kumimoji="0" lang="en-US" sz="2400" b="0" i="0" u="none" strike="noStrike" kern="1200" cap="none" spc="0" normalizeH="0" baseline="0" noProof="0" dirty="0">
                  <a:ln>
                    <a:noFill/>
                  </a:ln>
                  <a:solidFill>
                    <a:srgbClr val="BE5700"/>
                  </a:solidFill>
                  <a:effectLst/>
                  <a:uLnTx/>
                  <a:uFillTx/>
                  <a:latin typeface="Calibri"/>
                  <a:ea typeface="+mn-ea"/>
                  <a:cs typeface="+mn-cs"/>
                </a:endParaRPr>
              </a:p>
            </p:txBody>
          </p:sp>
        </mc:Choice>
        <mc:Fallback xmlns="">
          <p:sp>
            <p:nvSpPr>
              <p:cNvPr id="26" name="TextBox 25">
                <a:extLst>
                  <a:ext uri="{FF2B5EF4-FFF2-40B4-BE49-F238E27FC236}">
                    <a16:creationId xmlns:a16="http://schemas.microsoft.com/office/drawing/2014/main" id="{0A30D047-6BDD-E7AF-7503-80D01D1BEFAA}"/>
                  </a:ext>
                </a:extLst>
              </p:cNvPr>
              <p:cNvSpPr txBox="1">
                <a:spLocks noRot="1" noChangeAspect="1" noMove="1" noResize="1" noEditPoints="1" noAdjustHandles="1" noChangeArrowheads="1" noChangeShapeType="1" noTextEdit="1"/>
              </p:cNvSpPr>
              <p:nvPr/>
            </p:nvSpPr>
            <p:spPr>
              <a:xfrm>
                <a:off x="1386840" y="2820999"/>
                <a:ext cx="763570" cy="461665"/>
              </a:xfrm>
              <a:prstGeom prst="rect">
                <a:avLst/>
              </a:prstGeom>
              <a:blipFill>
                <a:blip r:embed="rId6"/>
                <a:stretch>
                  <a:fillRect b="-32432"/>
                </a:stretch>
              </a:blipFill>
            </p:spPr>
            <p:txBody>
              <a:bodyPr/>
              <a:lstStyle/>
              <a:p>
                <a:r>
                  <a:rPr lang="en-US">
                    <a:noFill/>
                  </a:rPr>
                  <a:t> </a:t>
                </a:r>
              </a:p>
            </p:txBody>
          </p:sp>
        </mc:Fallback>
      </mc:AlternateContent>
      <p:grpSp>
        <p:nvGrpSpPr>
          <p:cNvPr id="27" name="Group 26">
            <a:extLst>
              <a:ext uri="{FF2B5EF4-FFF2-40B4-BE49-F238E27FC236}">
                <a16:creationId xmlns:a16="http://schemas.microsoft.com/office/drawing/2014/main" id="{616365E4-66A0-68C0-ECE9-843AEB70B590}"/>
              </a:ext>
            </a:extLst>
          </p:cNvPr>
          <p:cNvGrpSpPr/>
          <p:nvPr/>
        </p:nvGrpSpPr>
        <p:grpSpPr>
          <a:xfrm>
            <a:off x="3296923" y="2361299"/>
            <a:ext cx="548640" cy="1043335"/>
            <a:chOff x="6313164" y="5194111"/>
            <a:chExt cx="360054" cy="629212"/>
          </a:xfrm>
        </p:grpSpPr>
        <p:sp>
          <p:nvSpPr>
            <p:cNvPr id="28" name="Oval 27">
              <a:extLst>
                <a:ext uri="{FF2B5EF4-FFF2-40B4-BE49-F238E27FC236}">
                  <a16:creationId xmlns:a16="http://schemas.microsoft.com/office/drawing/2014/main" id="{FA0C8731-9615-738A-4187-CF3D43D1000E}"/>
                </a:ext>
              </a:extLst>
            </p:cNvPr>
            <p:cNvSpPr/>
            <p:nvPr/>
          </p:nvSpPr>
          <p:spPr>
            <a:xfrm>
              <a:off x="6405427" y="5194111"/>
              <a:ext cx="180027" cy="165436"/>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29" name="Straight Connector 28">
              <a:extLst>
                <a:ext uri="{FF2B5EF4-FFF2-40B4-BE49-F238E27FC236}">
                  <a16:creationId xmlns:a16="http://schemas.microsoft.com/office/drawing/2014/main" id="{27C02429-491D-747F-E49D-4C0360A716E7}"/>
                </a:ext>
              </a:extLst>
            </p:cNvPr>
            <p:cNvCxnSpPr>
              <a:cxnSpLocks/>
              <a:stCxn id="28" idx="4"/>
              <a:endCxn id="30" idx="0"/>
            </p:cNvCxnSpPr>
            <p:nvPr/>
          </p:nvCxnSpPr>
          <p:spPr>
            <a:xfrm flipH="1">
              <a:off x="6493191" y="5359547"/>
              <a:ext cx="2250" cy="132903"/>
            </a:xfrm>
            <a:prstGeom prst="line">
              <a:avLst/>
            </a:prstGeom>
            <a:noFill/>
            <a:ln w="47625" cap="flat" cmpd="sng" algn="ctr">
              <a:solidFill>
                <a:sysClr val="windowText" lastClr="000000"/>
              </a:solidFill>
              <a:prstDash val="solid"/>
              <a:miter lim="800000"/>
            </a:ln>
            <a:effectLst/>
          </p:spPr>
        </p:cxnSp>
        <p:sp>
          <p:nvSpPr>
            <p:cNvPr id="30" name="Oval 29">
              <a:extLst>
                <a:ext uri="{FF2B5EF4-FFF2-40B4-BE49-F238E27FC236}">
                  <a16:creationId xmlns:a16="http://schemas.microsoft.com/office/drawing/2014/main" id="{3CB1AC58-B1C8-8650-A4EA-C737EE855B26}"/>
                </a:ext>
              </a:extLst>
            </p:cNvPr>
            <p:cNvSpPr/>
            <p:nvPr/>
          </p:nvSpPr>
          <p:spPr>
            <a:xfrm>
              <a:off x="6313164" y="5492450"/>
              <a:ext cx="360054" cy="33087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Helvetica" pitchFamily="2" charset="0"/>
                  <a:ea typeface="+mn-ea"/>
                  <a:cs typeface="+mn-cs"/>
                </a:rPr>
                <a:t>+</a:t>
              </a:r>
            </a:p>
          </p:txBody>
        </p:sp>
      </p:grpSp>
      <p:sp>
        <p:nvSpPr>
          <p:cNvPr id="31" name="Rectangle 30">
            <a:extLst>
              <a:ext uri="{FF2B5EF4-FFF2-40B4-BE49-F238E27FC236}">
                <a16:creationId xmlns:a16="http://schemas.microsoft.com/office/drawing/2014/main" id="{1EBDFF9C-523F-65F2-2EE5-8378CE36A860}"/>
              </a:ext>
            </a:extLst>
          </p:cNvPr>
          <p:cNvSpPr/>
          <p:nvPr/>
        </p:nvSpPr>
        <p:spPr>
          <a:xfrm>
            <a:off x="2520743" y="2219472"/>
            <a:ext cx="548640" cy="548640"/>
          </a:xfrm>
          <a:prstGeom prst="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H</a:t>
            </a:r>
          </a:p>
        </p:txBody>
      </p:sp>
      <p:grpSp>
        <p:nvGrpSpPr>
          <p:cNvPr id="32" name="Group 31">
            <a:extLst>
              <a:ext uri="{FF2B5EF4-FFF2-40B4-BE49-F238E27FC236}">
                <a16:creationId xmlns:a16="http://schemas.microsoft.com/office/drawing/2014/main" id="{09622130-2915-9716-6ECD-5461C6733200}"/>
              </a:ext>
            </a:extLst>
          </p:cNvPr>
          <p:cNvGrpSpPr/>
          <p:nvPr/>
        </p:nvGrpSpPr>
        <p:grpSpPr>
          <a:xfrm>
            <a:off x="4404360" y="1614383"/>
            <a:ext cx="548640" cy="1043335"/>
            <a:chOff x="6313164" y="5194111"/>
            <a:chExt cx="360054" cy="629212"/>
          </a:xfrm>
        </p:grpSpPr>
        <p:sp>
          <p:nvSpPr>
            <p:cNvPr id="33" name="Oval 32">
              <a:extLst>
                <a:ext uri="{FF2B5EF4-FFF2-40B4-BE49-F238E27FC236}">
                  <a16:creationId xmlns:a16="http://schemas.microsoft.com/office/drawing/2014/main" id="{452A5A79-AB60-4AF9-4661-D723474B1105}"/>
                </a:ext>
              </a:extLst>
            </p:cNvPr>
            <p:cNvSpPr/>
            <p:nvPr/>
          </p:nvSpPr>
          <p:spPr>
            <a:xfrm>
              <a:off x="6405427" y="5194111"/>
              <a:ext cx="180027" cy="165436"/>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34" name="Straight Connector 33">
              <a:extLst>
                <a:ext uri="{FF2B5EF4-FFF2-40B4-BE49-F238E27FC236}">
                  <a16:creationId xmlns:a16="http://schemas.microsoft.com/office/drawing/2014/main" id="{D749A134-EA61-CDB5-66C1-31241B011073}"/>
                </a:ext>
              </a:extLst>
            </p:cNvPr>
            <p:cNvCxnSpPr>
              <a:cxnSpLocks/>
              <a:stCxn id="33" idx="4"/>
              <a:endCxn id="35" idx="0"/>
            </p:cNvCxnSpPr>
            <p:nvPr/>
          </p:nvCxnSpPr>
          <p:spPr>
            <a:xfrm flipH="1">
              <a:off x="6493191" y="5359547"/>
              <a:ext cx="2250" cy="132903"/>
            </a:xfrm>
            <a:prstGeom prst="line">
              <a:avLst/>
            </a:prstGeom>
            <a:noFill/>
            <a:ln w="47625" cap="flat" cmpd="sng" algn="ctr">
              <a:solidFill>
                <a:sysClr val="windowText" lastClr="000000"/>
              </a:solidFill>
              <a:prstDash val="solid"/>
              <a:miter lim="800000"/>
            </a:ln>
            <a:effectLst/>
          </p:spPr>
        </p:cxnSp>
        <p:sp>
          <p:nvSpPr>
            <p:cNvPr id="35" name="Oval 34">
              <a:extLst>
                <a:ext uri="{FF2B5EF4-FFF2-40B4-BE49-F238E27FC236}">
                  <a16:creationId xmlns:a16="http://schemas.microsoft.com/office/drawing/2014/main" id="{FDC035E8-FCF9-EF1F-810C-4BE833B62335}"/>
                </a:ext>
              </a:extLst>
            </p:cNvPr>
            <p:cNvSpPr/>
            <p:nvPr/>
          </p:nvSpPr>
          <p:spPr>
            <a:xfrm>
              <a:off x="6313164" y="5492450"/>
              <a:ext cx="360054" cy="33087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Helvetica" pitchFamily="2" charset="0"/>
                  <a:ea typeface="+mn-ea"/>
                  <a:cs typeface="+mn-cs"/>
                </a:rPr>
                <a:t>+</a:t>
              </a:r>
            </a:p>
          </p:txBody>
        </p:sp>
      </p:grpSp>
      <p:sp>
        <p:nvSpPr>
          <p:cNvPr id="38" name="Rectangle 37">
            <a:extLst>
              <a:ext uri="{FF2B5EF4-FFF2-40B4-BE49-F238E27FC236}">
                <a16:creationId xmlns:a16="http://schemas.microsoft.com/office/drawing/2014/main" id="{69B5B99C-D694-6C9A-E8C6-14C9BC7C901C}"/>
              </a:ext>
            </a:extLst>
          </p:cNvPr>
          <p:cNvSpPr/>
          <p:nvPr/>
        </p:nvSpPr>
        <p:spPr>
          <a:xfrm>
            <a:off x="6099326" y="1459078"/>
            <a:ext cx="548640" cy="548640"/>
          </a:xfrm>
          <a:prstGeom prst="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H</a:t>
            </a:r>
          </a:p>
        </p:txBody>
      </p:sp>
      <p:sp>
        <p:nvSpPr>
          <p:cNvPr id="39" name="Rectangle 38">
            <a:extLst>
              <a:ext uri="{FF2B5EF4-FFF2-40B4-BE49-F238E27FC236}">
                <a16:creationId xmlns:a16="http://schemas.microsoft.com/office/drawing/2014/main" id="{1EAE1181-FF21-041A-D0A5-4EAC00EA8C95}"/>
              </a:ext>
            </a:extLst>
          </p:cNvPr>
          <p:cNvSpPr/>
          <p:nvPr/>
        </p:nvSpPr>
        <p:spPr>
          <a:xfrm>
            <a:off x="7419790" y="1462848"/>
            <a:ext cx="548640" cy="548640"/>
          </a:xfrm>
          <a:prstGeom prst="rect">
            <a:avLst/>
          </a:prstGeom>
          <a:solidFill>
            <a:srgbClr val="EDF2F4"/>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M</a:t>
            </a:r>
          </a:p>
        </p:txBody>
      </p:sp>
      <p:sp>
        <p:nvSpPr>
          <p:cNvPr id="40" name="Rectangle 39">
            <a:extLst>
              <a:ext uri="{FF2B5EF4-FFF2-40B4-BE49-F238E27FC236}">
                <a16:creationId xmlns:a16="http://schemas.microsoft.com/office/drawing/2014/main" id="{B7B2D823-7878-1A0A-38A5-F023B9E8DAFA}"/>
              </a:ext>
            </a:extLst>
          </p:cNvPr>
          <p:cNvSpPr/>
          <p:nvPr/>
        </p:nvSpPr>
        <p:spPr>
          <a:xfrm>
            <a:off x="7419790" y="2140899"/>
            <a:ext cx="548640" cy="548640"/>
          </a:xfrm>
          <a:prstGeom prst="rect">
            <a:avLst/>
          </a:prstGeom>
          <a:solidFill>
            <a:srgbClr val="EDF2F4"/>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M</a:t>
            </a:r>
          </a:p>
        </p:txBody>
      </p:sp>
      <p:sp>
        <p:nvSpPr>
          <p:cNvPr id="42" name="Rectangle 41">
            <a:extLst>
              <a:ext uri="{FF2B5EF4-FFF2-40B4-BE49-F238E27FC236}">
                <a16:creationId xmlns:a16="http://schemas.microsoft.com/office/drawing/2014/main" id="{5C11B059-F1CC-3E39-157C-ADB2CC9C9A3E}"/>
              </a:ext>
            </a:extLst>
          </p:cNvPr>
          <p:cNvSpPr/>
          <p:nvPr/>
        </p:nvSpPr>
        <p:spPr>
          <a:xfrm>
            <a:off x="8702040" y="2859142"/>
            <a:ext cx="548640" cy="548640"/>
          </a:xfrm>
          <a:prstGeom prst="rect">
            <a:avLst/>
          </a:prstGeom>
          <a:solidFill>
            <a:schemeClr val="accent2">
              <a:lumMod val="20000"/>
              <a:lumOff val="80000"/>
            </a:schemeClr>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X</a:t>
            </a:r>
          </a:p>
        </p:txBody>
      </p:sp>
      <p:cxnSp>
        <p:nvCxnSpPr>
          <p:cNvPr id="43" name="Straight Connector 42">
            <a:extLst>
              <a:ext uri="{FF2B5EF4-FFF2-40B4-BE49-F238E27FC236}">
                <a16:creationId xmlns:a16="http://schemas.microsoft.com/office/drawing/2014/main" id="{2489184D-0C4A-11F9-9823-AB3BA84F1448}"/>
              </a:ext>
            </a:extLst>
          </p:cNvPr>
          <p:cNvCxnSpPr>
            <a:cxnSpLocks/>
            <a:stCxn id="42" idx="0"/>
          </p:cNvCxnSpPr>
          <p:nvPr/>
        </p:nvCxnSpPr>
        <p:spPr>
          <a:xfrm flipV="1">
            <a:off x="8976360" y="2480152"/>
            <a:ext cx="0" cy="378990"/>
          </a:xfrm>
          <a:prstGeom prst="line">
            <a:avLst/>
          </a:prstGeom>
          <a:noFill/>
          <a:ln w="25400" cap="flat" cmpd="sng" algn="ctr">
            <a:solidFill>
              <a:sysClr val="windowText" lastClr="000000"/>
            </a:solidFill>
            <a:prstDash val="solid"/>
            <a:miter lim="800000"/>
          </a:ln>
          <a:effectLst/>
        </p:spPr>
      </p:cxnSp>
      <p:cxnSp>
        <p:nvCxnSpPr>
          <p:cNvPr id="46" name="Straight Connector 45">
            <a:extLst>
              <a:ext uri="{FF2B5EF4-FFF2-40B4-BE49-F238E27FC236}">
                <a16:creationId xmlns:a16="http://schemas.microsoft.com/office/drawing/2014/main" id="{BA7927A0-6F8E-642E-3602-A94A0C5FA5C4}"/>
              </a:ext>
            </a:extLst>
          </p:cNvPr>
          <p:cNvCxnSpPr>
            <a:cxnSpLocks/>
          </p:cNvCxnSpPr>
          <p:nvPr/>
        </p:nvCxnSpPr>
        <p:spPr>
          <a:xfrm flipV="1">
            <a:off x="8930640" y="2480152"/>
            <a:ext cx="0" cy="378990"/>
          </a:xfrm>
          <a:prstGeom prst="line">
            <a:avLst/>
          </a:prstGeom>
          <a:noFill/>
          <a:ln w="25400" cap="flat" cmpd="sng" algn="ctr">
            <a:solidFill>
              <a:sysClr val="windowText" lastClr="000000"/>
            </a:solidFill>
            <a:prstDash val="solid"/>
            <a:miter lim="800000"/>
          </a:ln>
          <a:effectLst/>
        </p:spPr>
      </p:cxnSp>
      <p:sp>
        <p:nvSpPr>
          <p:cNvPr id="47" name="Rectangle 46">
            <a:extLst>
              <a:ext uri="{FF2B5EF4-FFF2-40B4-BE49-F238E27FC236}">
                <a16:creationId xmlns:a16="http://schemas.microsoft.com/office/drawing/2014/main" id="{638340B0-B24B-FD76-AA75-109621FD474A}"/>
              </a:ext>
            </a:extLst>
          </p:cNvPr>
          <p:cNvSpPr/>
          <p:nvPr/>
        </p:nvSpPr>
        <p:spPr>
          <a:xfrm>
            <a:off x="9664250" y="2859142"/>
            <a:ext cx="548640" cy="548640"/>
          </a:xfrm>
          <a:prstGeom prst="rect">
            <a:avLst/>
          </a:prstGeom>
          <a:solidFill>
            <a:schemeClr val="accent4">
              <a:lumMod val="20000"/>
              <a:lumOff val="80000"/>
            </a:schemeClr>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Z</a:t>
            </a:r>
          </a:p>
        </p:txBody>
      </p:sp>
      <p:cxnSp>
        <p:nvCxnSpPr>
          <p:cNvPr id="48" name="Straight Connector 47">
            <a:extLst>
              <a:ext uri="{FF2B5EF4-FFF2-40B4-BE49-F238E27FC236}">
                <a16:creationId xmlns:a16="http://schemas.microsoft.com/office/drawing/2014/main" id="{A507D045-3C1A-679B-6CE6-64BF57C34E89}"/>
              </a:ext>
            </a:extLst>
          </p:cNvPr>
          <p:cNvCxnSpPr>
            <a:cxnSpLocks/>
            <a:stCxn id="47" idx="0"/>
          </p:cNvCxnSpPr>
          <p:nvPr/>
        </p:nvCxnSpPr>
        <p:spPr>
          <a:xfrm flipV="1">
            <a:off x="9938570" y="1733398"/>
            <a:ext cx="0" cy="1125744"/>
          </a:xfrm>
          <a:prstGeom prst="line">
            <a:avLst/>
          </a:prstGeom>
          <a:noFill/>
          <a:ln w="25400" cap="flat" cmpd="sng" algn="ctr">
            <a:solidFill>
              <a:sysClr val="windowText" lastClr="000000"/>
            </a:solidFill>
            <a:prstDash val="solid"/>
            <a:miter lim="800000"/>
          </a:ln>
          <a:effectLst/>
        </p:spPr>
      </p:cxnSp>
      <p:cxnSp>
        <p:nvCxnSpPr>
          <p:cNvPr id="49" name="Straight Connector 48">
            <a:extLst>
              <a:ext uri="{FF2B5EF4-FFF2-40B4-BE49-F238E27FC236}">
                <a16:creationId xmlns:a16="http://schemas.microsoft.com/office/drawing/2014/main" id="{6A5005BE-CE31-EACA-332A-19FAB6CCA000}"/>
              </a:ext>
            </a:extLst>
          </p:cNvPr>
          <p:cNvCxnSpPr>
            <a:cxnSpLocks/>
          </p:cNvCxnSpPr>
          <p:nvPr/>
        </p:nvCxnSpPr>
        <p:spPr>
          <a:xfrm flipV="1">
            <a:off x="9892850" y="1733398"/>
            <a:ext cx="0" cy="1125744"/>
          </a:xfrm>
          <a:prstGeom prst="line">
            <a:avLst/>
          </a:prstGeom>
          <a:noFill/>
          <a:ln w="25400" cap="flat" cmpd="sng" algn="ctr">
            <a:solidFill>
              <a:sysClr val="windowText" lastClr="000000"/>
            </a:solidFill>
            <a:prstDash val="solid"/>
            <a:miter lim="800000"/>
          </a:ln>
          <a:effectLst/>
        </p:spPr>
      </p:cxnSp>
      <p:cxnSp>
        <p:nvCxnSpPr>
          <p:cNvPr id="52" name="Straight Connector 51">
            <a:extLst>
              <a:ext uri="{FF2B5EF4-FFF2-40B4-BE49-F238E27FC236}">
                <a16:creationId xmlns:a16="http://schemas.microsoft.com/office/drawing/2014/main" id="{70B821CD-CCCC-F36F-C9B2-993F82E04301}"/>
              </a:ext>
            </a:extLst>
          </p:cNvPr>
          <p:cNvCxnSpPr>
            <a:cxnSpLocks/>
          </p:cNvCxnSpPr>
          <p:nvPr/>
        </p:nvCxnSpPr>
        <p:spPr>
          <a:xfrm flipH="1">
            <a:off x="7988352" y="1810467"/>
            <a:ext cx="2524655" cy="0"/>
          </a:xfrm>
          <a:prstGeom prst="line">
            <a:avLst/>
          </a:prstGeom>
          <a:noFill/>
          <a:ln w="25400" cap="flat" cmpd="sng" algn="ctr">
            <a:solidFill>
              <a:sysClr val="windowText" lastClr="000000"/>
            </a:solidFill>
            <a:prstDash val="solid"/>
            <a:miter lim="800000"/>
          </a:ln>
          <a:effectLst/>
        </p:spPr>
      </p:cxnSp>
      <p:cxnSp>
        <p:nvCxnSpPr>
          <p:cNvPr id="55" name="Straight Connector 54">
            <a:extLst>
              <a:ext uri="{FF2B5EF4-FFF2-40B4-BE49-F238E27FC236}">
                <a16:creationId xmlns:a16="http://schemas.microsoft.com/office/drawing/2014/main" id="{5D79D842-9AC5-8A31-E1B9-A70C457B3A5B}"/>
              </a:ext>
            </a:extLst>
          </p:cNvPr>
          <p:cNvCxnSpPr>
            <a:cxnSpLocks/>
          </p:cNvCxnSpPr>
          <p:nvPr/>
        </p:nvCxnSpPr>
        <p:spPr>
          <a:xfrm flipH="1">
            <a:off x="7968430" y="2541987"/>
            <a:ext cx="2524655" cy="0"/>
          </a:xfrm>
          <a:prstGeom prst="line">
            <a:avLst/>
          </a:prstGeom>
          <a:noFill/>
          <a:ln w="25400" cap="flat" cmpd="sng" algn="ctr">
            <a:solidFill>
              <a:sysClr val="windowText" lastClr="000000"/>
            </a:solidFill>
            <a:prstDash val="solid"/>
            <a:miter lim="800000"/>
          </a:ln>
          <a:effectLst/>
        </p:spPr>
      </p:cxnSp>
      <mc:AlternateContent xmlns:mc="http://schemas.openxmlformats.org/markup-compatibility/2006" xmlns:a14="http://schemas.microsoft.com/office/drawing/2010/main">
        <mc:Choice Requires="a14">
          <p:sp>
            <p:nvSpPr>
              <p:cNvPr id="1024" name="TextBox 1023">
                <a:extLst>
                  <a:ext uri="{FF2B5EF4-FFF2-40B4-BE49-F238E27FC236}">
                    <a16:creationId xmlns:a16="http://schemas.microsoft.com/office/drawing/2014/main" id="{95D66F97-6CA3-E050-3B62-64D66C308B0B}"/>
                  </a:ext>
                </a:extLst>
              </p:cNvPr>
              <p:cNvSpPr txBox="1"/>
              <p:nvPr/>
            </p:nvSpPr>
            <p:spPr>
              <a:xfrm>
                <a:off x="627266" y="3575337"/>
                <a:ext cx="11320894" cy="691471"/>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num>
                        <m:den>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2</m:t>
                          </m:r>
                        </m:den>
                      </m:f>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ctrlPr>
                        </m:dPr>
                        <m:e>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00</m:t>
                              </m:r>
                            </m:e>
                          </m:d>
                          <m:d>
                            <m:d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1</m:t>
                                  </m:r>
                                </m:e>
                              </m:d>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1</m:t>
                              </m:r>
                            </m:e>
                          </m:d>
                          <m:d>
                            <m:d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1</m:t>
                                  </m:r>
                                </m:e>
                              </m:d>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0</m:t>
                                  </m:r>
                                </m:e>
                              </m:d>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10</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m:t>
                              </m:r>
                            </m:e>
                          </m:d>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1</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11</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1</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1024" name="TextBox 1023">
                <a:extLst>
                  <a:ext uri="{FF2B5EF4-FFF2-40B4-BE49-F238E27FC236}">
                    <a16:creationId xmlns:a16="http://schemas.microsoft.com/office/drawing/2014/main" id="{95D66F97-6CA3-E050-3B62-64D66C308B0B}"/>
                  </a:ext>
                </a:extLst>
              </p:cNvPr>
              <p:cNvSpPr txBox="1">
                <a:spLocks noRot="1" noChangeAspect="1" noMove="1" noResize="1" noEditPoints="1" noAdjustHandles="1" noChangeArrowheads="1" noChangeShapeType="1" noTextEdit="1"/>
              </p:cNvSpPr>
              <p:nvPr/>
            </p:nvSpPr>
            <p:spPr>
              <a:xfrm>
                <a:off x="627266" y="3575337"/>
                <a:ext cx="11320894" cy="691471"/>
              </a:xfrm>
              <a:prstGeom prst="rect">
                <a:avLst/>
              </a:prstGeom>
              <a:blipFill>
                <a:blip r:embed="rId7"/>
                <a:stretch>
                  <a:fillRect b="-16364"/>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96BDAE51-C961-D656-0AE3-F52FC3040C92}"/>
              </a:ext>
            </a:extLst>
          </p:cNvPr>
          <p:cNvSpPr/>
          <p:nvPr/>
        </p:nvSpPr>
        <p:spPr>
          <a:xfrm>
            <a:off x="904912" y="4458486"/>
            <a:ext cx="5468734" cy="640080"/>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Case-2: Measurement outcome is 01</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ED64000-D2A5-C8D3-0497-CC0786917736}"/>
                  </a:ext>
                </a:extLst>
              </p:cNvPr>
              <p:cNvSpPr txBox="1"/>
              <p:nvPr/>
            </p:nvSpPr>
            <p:spPr>
              <a:xfrm>
                <a:off x="10028307" y="4458486"/>
                <a:ext cx="1811134" cy="369332"/>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1</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0</m:t>
                          </m:r>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5" name="TextBox 4">
                <a:extLst>
                  <a:ext uri="{FF2B5EF4-FFF2-40B4-BE49-F238E27FC236}">
                    <a16:creationId xmlns:a16="http://schemas.microsoft.com/office/drawing/2014/main" id="{9ED64000-D2A5-C8D3-0497-CC0786917736}"/>
                  </a:ext>
                </a:extLst>
              </p:cNvPr>
              <p:cNvSpPr txBox="1">
                <a:spLocks noRot="1" noChangeAspect="1" noMove="1" noResize="1" noEditPoints="1" noAdjustHandles="1" noChangeArrowheads="1" noChangeShapeType="1" noTextEdit="1"/>
              </p:cNvSpPr>
              <p:nvPr/>
            </p:nvSpPr>
            <p:spPr>
              <a:xfrm>
                <a:off x="10028307" y="4458486"/>
                <a:ext cx="1811134" cy="369332"/>
              </a:xfrm>
              <a:prstGeom prst="rect">
                <a:avLst/>
              </a:prstGeom>
              <a:blipFill>
                <a:blip r:embed="rId8"/>
                <a:stretch>
                  <a:fillRect b="-32258"/>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73BEF335-3856-78DB-D8B7-C14EA469EAA7}"/>
              </a:ext>
            </a:extLst>
          </p:cNvPr>
          <p:cNvSpPr/>
          <p:nvPr/>
        </p:nvSpPr>
        <p:spPr>
          <a:xfrm>
            <a:off x="904912" y="5325932"/>
            <a:ext cx="4278735" cy="424732"/>
          </a:xfrm>
          <a:prstGeom prst="rect">
            <a:avLst/>
          </a:prstGeom>
        </p:spPr>
        <p:txBody>
          <a:bodyPr wrap="none">
            <a:spAutoFit/>
          </a:bodyPr>
          <a:lstStyle/>
          <a:p>
            <a:pPr marL="0" marR="0" lvl="0" indent="0" algn="ctr" defTabSz="342900" rtl="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02060"/>
                </a:solidFill>
                <a:effectLst/>
                <a:uLnTx/>
                <a:uFillTx/>
                <a:latin typeface="Calibri"/>
                <a:ea typeface="宋体" panose="02010600030101010101" pitchFamily="2" charset="-122"/>
                <a:cs typeface="+mn-cs"/>
              </a:rPr>
              <a:t>‘1’ is the control for Controlled-X</a:t>
            </a:r>
          </a:p>
        </p:txBody>
      </p:sp>
      <p:sp>
        <p:nvSpPr>
          <p:cNvPr id="7" name="Rectangle 6">
            <a:extLst>
              <a:ext uri="{FF2B5EF4-FFF2-40B4-BE49-F238E27FC236}">
                <a16:creationId xmlns:a16="http://schemas.microsoft.com/office/drawing/2014/main" id="{E7BB0AA2-B649-6633-2485-EBC2FDCA9DF1}"/>
              </a:ext>
            </a:extLst>
          </p:cNvPr>
          <p:cNvSpPr/>
          <p:nvPr/>
        </p:nvSpPr>
        <p:spPr>
          <a:xfrm>
            <a:off x="876478" y="5802146"/>
            <a:ext cx="4278735" cy="424732"/>
          </a:xfrm>
          <a:prstGeom prst="rect">
            <a:avLst/>
          </a:prstGeom>
        </p:spPr>
        <p:txBody>
          <a:bodyPr wrap="none">
            <a:spAutoFit/>
          </a:bodyPr>
          <a:lstStyle/>
          <a:p>
            <a:pPr marL="0" marR="0" lvl="0" indent="0" algn="ctr" defTabSz="342900" rtl="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02060"/>
                </a:solidFill>
                <a:effectLst/>
                <a:uLnTx/>
                <a:uFillTx/>
                <a:latin typeface="Calibri"/>
                <a:ea typeface="宋体" panose="02010600030101010101" pitchFamily="2" charset="-122"/>
                <a:cs typeface="+mn-cs"/>
              </a:rPr>
              <a:t>‘0’ is the control for Controlled-Z</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984530E-8404-EDE5-BD01-FB73CD054121}"/>
                  </a:ext>
                </a:extLst>
              </p:cNvPr>
              <p:cNvSpPr txBox="1"/>
              <p:nvPr/>
            </p:nvSpPr>
            <p:spPr>
              <a:xfrm>
                <a:off x="10028307" y="5848412"/>
                <a:ext cx="1811134" cy="369332"/>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1</m:t>
                          </m:r>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9" name="TextBox 8">
                <a:extLst>
                  <a:ext uri="{FF2B5EF4-FFF2-40B4-BE49-F238E27FC236}">
                    <a16:creationId xmlns:a16="http://schemas.microsoft.com/office/drawing/2014/main" id="{8984530E-8404-EDE5-BD01-FB73CD054121}"/>
                  </a:ext>
                </a:extLst>
              </p:cNvPr>
              <p:cNvSpPr txBox="1">
                <a:spLocks noRot="1" noChangeAspect="1" noMove="1" noResize="1" noEditPoints="1" noAdjustHandles="1" noChangeArrowheads="1" noChangeShapeType="1" noTextEdit="1"/>
              </p:cNvSpPr>
              <p:nvPr/>
            </p:nvSpPr>
            <p:spPr>
              <a:xfrm>
                <a:off x="10028307" y="5848412"/>
                <a:ext cx="1811134" cy="369332"/>
              </a:xfrm>
              <a:prstGeom prst="rect">
                <a:avLst/>
              </a:prstGeom>
              <a:blipFill>
                <a:blip r:embed="rId9"/>
                <a:stretch>
                  <a:fillRect b="-33333"/>
                </a:stretch>
              </a:blipFill>
            </p:spPr>
            <p:txBody>
              <a:bodyPr/>
              <a:lstStyle/>
              <a:p>
                <a:r>
                  <a:rPr lang="en-US">
                    <a:noFill/>
                  </a:rPr>
                  <a:t> </a:t>
                </a:r>
              </a:p>
            </p:txBody>
          </p:sp>
        </mc:Fallback>
      </mc:AlternateContent>
      <p:sp>
        <p:nvSpPr>
          <p:cNvPr id="15" name="Rounded Rectangle 14">
            <a:extLst>
              <a:ext uri="{FF2B5EF4-FFF2-40B4-BE49-F238E27FC236}">
                <a16:creationId xmlns:a16="http://schemas.microsoft.com/office/drawing/2014/main" id="{99FB754E-6D8C-3552-1D36-A80501A264C3}"/>
              </a:ext>
            </a:extLst>
          </p:cNvPr>
          <p:cNvSpPr/>
          <p:nvPr/>
        </p:nvSpPr>
        <p:spPr>
          <a:xfrm>
            <a:off x="602068" y="1576503"/>
            <a:ext cx="863069" cy="369332"/>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Alice</a:t>
            </a:r>
          </a:p>
        </p:txBody>
      </p:sp>
      <p:sp>
        <p:nvSpPr>
          <p:cNvPr id="16" name="Rounded Rectangle 15">
            <a:extLst>
              <a:ext uri="{FF2B5EF4-FFF2-40B4-BE49-F238E27FC236}">
                <a16:creationId xmlns:a16="http://schemas.microsoft.com/office/drawing/2014/main" id="{753CC737-DAF7-D852-2F3E-E74A98D48F7D}"/>
              </a:ext>
            </a:extLst>
          </p:cNvPr>
          <p:cNvSpPr/>
          <p:nvPr/>
        </p:nvSpPr>
        <p:spPr>
          <a:xfrm>
            <a:off x="596323" y="2219472"/>
            <a:ext cx="863069" cy="369332"/>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Alice</a:t>
            </a:r>
          </a:p>
        </p:txBody>
      </p:sp>
      <p:sp>
        <p:nvSpPr>
          <p:cNvPr id="17" name="Rounded Rectangle 16">
            <a:extLst>
              <a:ext uri="{FF2B5EF4-FFF2-40B4-BE49-F238E27FC236}">
                <a16:creationId xmlns:a16="http://schemas.microsoft.com/office/drawing/2014/main" id="{7E99CD2B-3508-73BA-99FF-F5CE5383D9B8}"/>
              </a:ext>
            </a:extLst>
          </p:cNvPr>
          <p:cNvSpPr/>
          <p:nvPr/>
        </p:nvSpPr>
        <p:spPr>
          <a:xfrm>
            <a:off x="11150865" y="2932098"/>
            <a:ext cx="863069" cy="369332"/>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Bob</a:t>
            </a:r>
          </a:p>
        </p:txBody>
      </p:sp>
      <p:cxnSp>
        <p:nvCxnSpPr>
          <p:cNvPr id="18" name="Straight Arrow Connector 17">
            <a:extLst>
              <a:ext uri="{FF2B5EF4-FFF2-40B4-BE49-F238E27FC236}">
                <a16:creationId xmlns:a16="http://schemas.microsoft.com/office/drawing/2014/main" id="{A440BC9B-C311-3504-F22D-E9ECB2BE237B}"/>
              </a:ext>
            </a:extLst>
          </p:cNvPr>
          <p:cNvCxnSpPr>
            <a:cxnSpLocks/>
          </p:cNvCxnSpPr>
          <p:nvPr/>
        </p:nvCxnSpPr>
        <p:spPr>
          <a:xfrm>
            <a:off x="7010400" y="1376932"/>
            <a:ext cx="0" cy="2198405"/>
          </a:xfrm>
          <a:prstGeom prst="straightConnector1">
            <a:avLst/>
          </a:prstGeom>
          <a:ln>
            <a:prstDash val="dash"/>
            <a:tailEnd type="triangle" w="lg" len="lg"/>
          </a:ln>
        </p:spPr>
        <p:style>
          <a:lnRef idx="2">
            <a:schemeClr val="accent1"/>
          </a:lnRef>
          <a:fillRef idx="0">
            <a:schemeClr val="accent1"/>
          </a:fillRef>
          <a:effectRef idx="1">
            <a:schemeClr val="accent1"/>
          </a:effectRef>
          <a:fontRef idx="minor">
            <a:schemeClr val="tx1"/>
          </a:fontRef>
        </p:style>
      </p:cxnSp>
      <p:sp>
        <p:nvSpPr>
          <p:cNvPr id="21" name="Frame 20">
            <a:extLst>
              <a:ext uri="{FF2B5EF4-FFF2-40B4-BE49-F238E27FC236}">
                <a16:creationId xmlns:a16="http://schemas.microsoft.com/office/drawing/2014/main" id="{C64539F9-4F52-F5B2-EAF5-4EF706803731}"/>
              </a:ext>
            </a:extLst>
          </p:cNvPr>
          <p:cNvSpPr/>
          <p:nvPr/>
        </p:nvSpPr>
        <p:spPr>
          <a:xfrm>
            <a:off x="3845563" y="3689123"/>
            <a:ext cx="685800" cy="577685"/>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BE5700"/>
              </a:solidFill>
              <a:effectLst/>
              <a:uLnTx/>
              <a:uFillTx/>
              <a:latin typeface="Calibri"/>
              <a:ea typeface="+mn-ea"/>
              <a:cs typeface="+mn-cs"/>
            </a:endParaRPr>
          </a:p>
        </p:txBody>
      </p:sp>
      <p:cxnSp>
        <p:nvCxnSpPr>
          <p:cNvPr id="36" name="Straight Arrow Connector 35">
            <a:extLst>
              <a:ext uri="{FF2B5EF4-FFF2-40B4-BE49-F238E27FC236}">
                <a16:creationId xmlns:a16="http://schemas.microsoft.com/office/drawing/2014/main" id="{359025D5-BDEE-7BBE-35C6-BAEAC6944B53}"/>
              </a:ext>
            </a:extLst>
          </p:cNvPr>
          <p:cNvCxnSpPr>
            <a:cxnSpLocks/>
            <a:stCxn id="5" idx="2"/>
            <a:endCxn id="9" idx="0"/>
          </p:cNvCxnSpPr>
          <p:nvPr/>
        </p:nvCxnSpPr>
        <p:spPr>
          <a:xfrm>
            <a:off x="10933874" y="4827818"/>
            <a:ext cx="0" cy="1020594"/>
          </a:xfrm>
          <a:prstGeom prst="straightConnector1">
            <a:avLst/>
          </a:prstGeom>
          <a:ln>
            <a:solidFill>
              <a:srgbClr val="104210"/>
            </a:solidFill>
            <a:prstDash val="dash"/>
            <a:tailEnd type="triangle" w="lg" len="lg"/>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AA34A32-A45A-F76B-3D59-370A0221E2E5}"/>
              </a:ext>
            </a:extLst>
          </p:cNvPr>
          <p:cNvSpPr txBox="1"/>
          <p:nvPr/>
        </p:nvSpPr>
        <p:spPr>
          <a:xfrm>
            <a:off x="10007204" y="5079462"/>
            <a:ext cx="2106247" cy="505369"/>
          </a:xfrm>
          <a:prstGeom prst="rect">
            <a:avLst/>
          </a:prstGeom>
          <a:solidFill>
            <a:schemeClr val="accent1">
              <a:lumMod val="20000"/>
              <a:lumOff val="80000"/>
            </a:schemeClr>
          </a:solidFill>
          <a:ln w="25400" cap="flat" cmpd="sng" algn="ctr">
            <a:solidFill>
              <a:srgbClr val="10421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2400" b="0" i="0" u="none" strike="noStrike" kern="0" cap="none" spc="0" normalizeH="0" baseline="0">
                <a:ln>
                  <a:noFill/>
                </a:ln>
                <a:solidFill>
                  <a:srgbClr val="4472C4">
                    <a:lumMod val="50000"/>
                  </a:srgbClr>
                </a:solidFill>
                <a:effectLst/>
                <a:uLnTx/>
                <a:uFillTx/>
                <a:latin typeface="Calibri" panose="020F0502020204030204" pitchFamily="34" charset="0"/>
                <a:ea typeface="Cambria Math" panose="02040503050406030204" pitchFamily="18" charset="0"/>
                <a:cs typeface="Calibri" panose="020F050202020403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104210"/>
                </a:solidFill>
                <a:effectLst/>
                <a:uLnTx/>
                <a:uFillTx/>
                <a:latin typeface="Calibri" panose="020F0502020204030204" pitchFamily="34" charset="0"/>
                <a:ea typeface="Cambria Math" panose="02040503050406030204" pitchFamily="18" charset="0"/>
                <a:cs typeface="Calibri" panose="020F0502020204030204" pitchFamily="34" charset="0"/>
              </a:rPr>
              <a:t>Apply X</a:t>
            </a:r>
          </a:p>
        </p:txBody>
      </p:sp>
    </p:spTree>
    <p:extLst>
      <p:ext uri="{BB962C8B-B14F-4D97-AF65-F5344CB8AC3E}">
        <p14:creationId xmlns:p14="http://schemas.microsoft.com/office/powerpoint/2010/main" val="1048983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9" grpId="0"/>
      <p:bldP spid="21" grpId="0" animBg="1"/>
      <p:bldP spid="21" grpId="1"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Recap: Classical Logic Gates Using Truth Tables</a:t>
            </a:r>
          </a:p>
        </p:txBody>
      </p:sp>
      <p:sp>
        <p:nvSpPr>
          <p:cNvPr id="8" name="TextBox 7">
            <a:extLst>
              <a:ext uri="{FF2B5EF4-FFF2-40B4-BE49-F238E27FC236}">
                <a16:creationId xmlns:a16="http://schemas.microsoft.com/office/drawing/2014/main" id="{0867DB99-49B8-92B4-DEEC-ADA6D8375FCB}"/>
              </a:ext>
            </a:extLst>
          </p:cNvPr>
          <p:cNvSpPr txBox="1"/>
          <p:nvPr/>
        </p:nvSpPr>
        <p:spPr>
          <a:xfrm>
            <a:off x="-885" y="6126613"/>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The</a:t>
            </a:r>
            <a:r>
              <a:rPr kumimoji="0" lang="en-US" sz="2400" b="0" i="0" u="none" strike="noStrike" kern="0" cap="none" spc="0" normalizeH="0" noProof="0" dirty="0">
                <a:ln>
                  <a:noFill/>
                </a:ln>
                <a:solidFill>
                  <a:prstClr val="white"/>
                </a:solidFill>
                <a:effectLst/>
                <a:uLnTx/>
                <a:uFillTx/>
                <a:latin typeface="Calibri"/>
                <a:ea typeface="+mn-ea"/>
                <a:cs typeface="+mn-cs"/>
              </a:rPr>
              <a:t> truth table specifies the transformation of the classical states using a logic gate</a:t>
            </a: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pic>
        <p:nvPicPr>
          <p:cNvPr id="2" name="Picture 1">
            <a:extLst>
              <a:ext uri="{FF2B5EF4-FFF2-40B4-BE49-F238E27FC236}">
                <a16:creationId xmlns:a16="http://schemas.microsoft.com/office/drawing/2014/main" id="{5707E1B5-0920-690C-C70D-7FB41D199B1C}"/>
              </a:ext>
            </a:extLst>
          </p:cNvPr>
          <p:cNvPicPr>
            <a:picLocks noChangeAspect="1"/>
          </p:cNvPicPr>
          <p:nvPr/>
        </p:nvPicPr>
        <p:blipFill>
          <a:blip r:embed="rId3"/>
          <a:stretch>
            <a:fillRect/>
          </a:stretch>
        </p:blipFill>
        <p:spPr>
          <a:xfrm>
            <a:off x="190821" y="1244533"/>
            <a:ext cx="2044700" cy="4165600"/>
          </a:xfrm>
          <a:prstGeom prst="rect">
            <a:avLst/>
          </a:prstGeom>
        </p:spPr>
      </p:pic>
      <p:pic>
        <p:nvPicPr>
          <p:cNvPr id="4" name="Picture 3">
            <a:extLst>
              <a:ext uri="{FF2B5EF4-FFF2-40B4-BE49-F238E27FC236}">
                <a16:creationId xmlns:a16="http://schemas.microsoft.com/office/drawing/2014/main" id="{8E52AEDB-AD6C-2923-DFFA-6A9A014B6D98}"/>
              </a:ext>
            </a:extLst>
          </p:cNvPr>
          <p:cNvPicPr>
            <a:picLocks noChangeAspect="1"/>
          </p:cNvPicPr>
          <p:nvPr/>
        </p:nvPicPr>
        <p:blipFill>
          <a:blip r:embed="rId4"/>
          <a:stretch>
            <a:fillRect/>
          </a:stretch>
        </p:blipFill>
        <p:spPr>
          <a:xfrm>
            <a:off x="3454560" y="1244533"/>
            <a:ext cx="2336800" cy="4787900"/>
          </a:xfrm>
          <a:prstGeom prst="rect">
            <a:avLst/>
          </a:prstGeom>
        </p:spPr>
      </p:pic>
      <p:pic>
        <p:nvPicPr>
          <p:cNvPr id="5" name="Picture 4">
            <a:extLst>
              <a:ext uri="{FF2B5EF4-FFF2-40B4-BE49-F238E27FC236}">
                <a16:creationId xmlns:a16="http://schemas.microsoft.com/office/drawing/2014/main" id="{899097C3-064B-3E29-6B89-1E463EACF9CC}"/>
              </a:ext>
            </a:extLst>
          </p:cNvPr>
          <p:cNvPicPr>
            <a:picLocks noChangeAspect="1"/>
          </p:cNvPicPr>
          <p:nvPr/>
        </p:nvPicPr>
        <p:blipFill>
          <a:blip r:embed="rId5"/>
          <a:stretch>
            <a:fillRect/>
          </a:stretch>
        </p:blipFill>
        <p:spPr>
          <a:xfrm>
            <a:off x="7010399" y="1244533"/>
            <a:ext cx="4787900" cy="4597400"/>
          </a:xfrm>
          <a:prstGeom prst="rect">
            <a:avLst/>
          </a:prstGeom>
        </p:spPr>
      </p:pic>
      <p:sp>
        <p:nvSpPr>
          <p:cNvPr id="6" name="Rectangle 5">
            <a:extLst>
              <a:ext uri="{FF2B5EF4-FFF2-40B4-BE49-F238E27FC236}">
                <a16:creationId xmlns:a16="http://schemas.microsoft.com/office/drawing/2014/main" id="{AC662FB9-52D3-202C-313F-EBA05AC8CCFB}"/>
              </a:ext>
            </a:extLst>
          </p:cNvPr>
          <p:cNvSpPr/>
          <p:nvPr/>
        </p:nvSpPr>
        <p:spPr>
          <a:xfrm>
            <a:off x="9404350" y="1244532"/>
            <a:ext cx="2393950" cy="47877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7126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894368"/>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Understanding Quantum Teleportation</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C6D21D7-43E4-6C3A-45B2-0FFCF74E2546}"/>
                  </a:ext>
                </a:extLst>
              </p:cNvPr>
              <p:cNvSpPr txBox="1"/>
              <p:nvPr/>
            </p:nvSpPr>
            <p:spPr>
              <a:xfrm>
                <a:off x="1386840" y="1532068"/>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333F48">
                                  <a:lumMod val="50000"/>
                                </a:srgbClr>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333F48">
                                  <a:lumMod val="50000"/>
                                </a:srgbClr>
                              </a:solidFill>
                              <a:effectLst/>
                              <a:uLnTx/>
                              <a:uFillTx/>
                              <a:latin typeface="Cambria Math" panose="02040503050406030204" pitchFamily="18" charset="0"/>
                              <a:ea typeface="Cambria Math" panose="02040503050406030204" pitchFamily="18" charset="0"/>
                              <a:cs typeface="Calibri" panose="020F0502020204030204" pitchFamily="34" charset="0"/>
                            </a:rPr>
                            <m:t>𝜓</m:t>
                          </m:r>
                        </m:e>
                      </m:d>
                    </m:oMath>
                  </m:oMathPara>
                </a14:m>
                <a:endParaRPr kumimoji="0" lang="en-US" sz="2400" b="0" i="0" u="none" strike="noStrike" kern="0" cap="none" spc="0" normalizeH="0" baseline="0" noProof="0" dirty="0">
                  <a:ln>
                    <a:noFill/>
                  </a:ln>
                  <a:solidFill>
                    <a:srgbClr val="333F48">
                      <a:lumMod val="50000"/>
                    </a:srgbClr>
                  </a:solidFill>
                  <a:effectLst/>
                  <a:uLnTx/>
                  <a:uFillTx/>
                  <a:latin typeface="Helvetica" pitchFamily="2" charset="0"/>
                  <a:ea typeface="+mn-ea"/>
                  <a:cs typeface="+mn-cs"/>
                </a:endParaRPr>
              </a:p>
            </p:txBody>
          </p:sp>
        </mc:Choice>
        <mc:Fallback xmlns="">
          <p:sp>
            <p:nvSpPr>
              <p:cNvPr id="22" name="TextBox 21">
                <a:extLst>
                  <a:ext uri="{FF2B5EF4-FFF2-40B4-BE49-F238E27FC236}">
                    <a16:creationId xmlns:a16="http://schemas.microsoft.com/office/drawing/2014/main" id="{0C6D21D7-43E4-6C3A-45B2-0FFCF74E2546}"/>
                  </a:ext>
                </a:extLst>
              </p:cNvPr>
              <p:cNvSpPr txBox="1">
                <a:spLocks noRot="1" noChangeAspect="1" noMove="1" noResize="1" noEditPoints="1" noAdjustHandles="1" noChangeArrowheads="1" noChangeShapeType="1" noTextEdit="1"/>
              </p:cNvSpPr>
              <p:nvPr/>
            </p:nvSpPr>
            <p:spPr>
              <a:xfrm>
                <a:off x="1386840" y="1532068"/>
                <a:ext cx="553075" cy="461665"/>
              </a:xfrm>
              <a:prstGeom prst="rect">
                <a:avLst/>
              </a:prstGeom>
              <a:blipFill>
                <a:blip r:embed="rId3"/>
                <a:stretch>
                  <a:fillRect b="-13514"/>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16FA6641-4239-0903-BBB0-48D0BF197FE7}"/>
              </a:ext>
            </a:extLst>
          </p:cNvPr>
          <p:cNvCxnSpPr>
            <a:cxnSpLocks/>
          </p:cNvCxnSpPr>
          <p:nvPr/>
        </p:nvCxnSpPr>
        <p:spPr>
          <a:xfrm>
            <a:off x="2216453" y="1762902"/>
            <a:ext cx="8314387" cy="0"/>
          </a:xfrm>
          <a:prstGeom prst="line">
            <a:avLst/>
          </a:prstGeom>
          <a:noFill/>
          <a:ln w="25400" cap="flat" cmpd="sng" algn="ctr">
            <a:solidFill>
              <a:sysClr val="windowText" lastClr="000000"/>
            </a:solidFill>
            <a:prstDash val="solid"/>
            <a:miter lim="800000"/>
          </a:ln>
          <a:effectLst/>
        </p:spPr>
      </p:cxnSp>
      <p:cxnSp>
        <p:nvCxnSpPr>
          <p:cNvPr id="24" name="Straight Connector 23">
            <a:extLst>
              <a:ext uri="{FF2B5EF4-FFF2-40B4-BE49-F238E27FC236}">
                <a16:creationId xmlns:a16="http://schemas.microsoft.com/office/drawing/2014/main" id="{8EBB1646-6E7E-2295-527D-2114E37B4570}"/>
              </a:ext>
            </a:extLst>
          </p:cNvPr>
          <p:cNvCxnSpPr>
            <a:cxnSpLocks/>
          </p:cNvCxnSpPr>
          <p:nvPr/>
        </p:nvCxnSpPr>
        <p:spPr>
          <a:xfrm>
            <a:off x="2216453" y="2480152"/>
            <a:ext cx="8314387" cy="0"/>
          </a:xfrm>
          <a:prstGeom prst="line">
            <a:avLst/>
          </a:prstGeom>
          <a:noFill/>
          <a:ln w="25400" cap="flat" cmpd="sng" algn="ctr">
            <a:solidFill>
              <a:sysClr val="windowText" lastClr="000000"/>
            </a:solidFill>
            <a:prstDash val="solid"/>
            <a:miter lim="800000"/>
          </a:ln>
          <a:effectLst/>
        </p:spPr>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99D0E6E-927F-B2D4-5F72-F203788FC0A1}"/>
                  </a:ext>
                </a:extLst>
              </p:cNvPr>
              <p:cNvSpPr txBox="1"/>
              <p:nvPr/>
            </p:nvSpPr>
            <p:spPr>
              <a:xfrm>
                <a:off x="1386840" y="2184387"/>
                <a:ext cx="76357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0</m:t>
                          </m:r>
                        </m:e>
                      </m:d>
                      <m:r>
                        <a:rPr kumimoji="0" lang="en-US" sz="2400" b="0" i="1" u="none" strike="noStrike" kern="1200" cap="none" spc="0" normalizeH="0" baseline="-25000" noProof="0" smtClean="0">
                          <a:ln>
                            <a:noFill/>
                          </a:ln>
                          <a:solidFill>
                            <a:srgbClr val="104210"/>
                          </a:solidFill>
                          <a:effectLst/>
                          <a:uLnTx/>
                          <a:uFillTx/>
                          <a:latin typeface="Cambria Math" panose="02040503050406030204" pitchFamily="18" charset="0"/>
                          <a:ea typeface="Cambria Math" panose="02040503050406030204" pitchFamily="18" charset="0"/>
                          <a:cs typeface="Calibri" panose="020F0502020204030204" pitchFamily="34" charset="0"/>
                        </a:rPr>
                        <m:t> </m:t>
                      </m:r>
                    </m:oMath>
                  </m:oMathPara>
                </a14:m>
                <a:endParaRPr kumimoji="0" lang="en-US" sz="2400" b="0" i="0" u="none" strike="noStrike" kern="1200" cap="none" spc="0" normalizeH="0" baseline="0" noProof="0" dirty="0">
                  <a:ln>
                    <a:noFill/>
                  </a:ln>
                  <a:solidFill>
                    <a:srgbClr val="BE5700"/>
                  </a:solidFill>
                  <a:effectLst/>
                  <a:uLnTx/>
                  <a:uFillTx/>
                  <a:latin typeface="Calibri"/>
                  <a:ea typeface="+mn-ea"/>
                  <a:cs typeface="+mn-cs"/>
                </a:endParaRPr>
              </a:p>
            </p:txBody>
          </p:sp>
        </mc:Choice>
        <mc:Fallback xmlns="">
          <p:sp>
            <p:nvSpPr>
              <p:cNvPr id="19" name="TextBox 18">
                <a:extLst>
                  <a:ext uri="{FF2B5EF4-FFF2-40B4-BE49-F238E27FC236}">
                    <a16:creationId xmlns:a16="http://schemas.microsoft.com/office/drawing/2014/main" id="{399D0E6E-927F-B2D4-5F72-F203788FC0A1}"/>
                  </a:ext>
                </a:extLst>
              </p:cNvPr>
              <p:cNvSpPr txBox="1">
                <a:spLocks noRot="1" noChangeAspect="1" noMove="1" noResize="1" noEditPoints="1" noAdjustHandles="1" noChangeArrowheads="1" noChangeShapeType="1" noTextEdit="1"/>
              </p:cNvSpPr>
              <p:nvPr/>
            </p:nvSpPr>
            <p:spPr>
              <a:xfrm>
                <a:off x="1386840" y="2184387"/>
                <a:ext cx="763570" cy="461665"/>
              </a:xfrm>
              <a:prstGeom prst="rect">
                <a:avLst/>
              </a:prstGeom>
              <a:blipFill>
                <a:blip r:embed="rId4"/>
                <a:stretch>
                  <a:fillRect b="-31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5B9B996-5E3B-DB38-F5F5-51872FDAA478}"/>
                  </a:ext>
                </a:extLst>
              </p:cNvPr>
              <p:cNvSpPr txBox="1"/>
              <p:nvPr/>
            </p:nvSpPr>
            <p:spPr>
              <a:xfrm>
                <a:off x="-1219200" y="-23657"/>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333F48">
                                  <a:lumMod val="50000"/>
                                </a:srgbClr>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333F48">
                                  <a:lumMod val="50000"/>
                                </a:srgbClr>
                              </a:solidFill>
                              <a:effectLst/>
                              <a:uLnTx/>
                              <a:uFillTx/>
                              <a:latin typeface="Cambria Math" panose="02040503050406030204" pitchFamily="18" charset="0"/>
                              <a:ea typeface="Cambria Math" panose="02040503050406030204" pitchFamily="18" charset="0"/>
                              <a:cs typeface="Calibri" panose="020F0502020204030204" pitchFamily="34" charset="0"/>
                            </a:rPr>
                            <m:t>𝜓</m:t>
                          </m:r>
                        </m:e>
                      </m:d>
                      <m:r>
                        <a:rPr kumimoji="0" lang="en-US" sz="2400" b="0" i="1" u="none" strike="noStrike" kern="1200" cap="none" spc="0" normalizeH="0" baseline="-25000" noProof="0" smtClean="0">
                          <a:ln>
                            <a:noFill/>
                          </a:ln>
                          <a:solidFill>
                            <a:srgbClr val="333F48">
                              <a:lumMod val="50000"/>
                            </a:srgbClr>
                          </a:solidFill>
                          <a:effectLst/>
                          <a:uLnTx/>
                          <a:uFillTx/>
                          <a:latin typeface="Cambria Math" panose="02040503050406030204" pitchFamily="18" charset="0"/>
                          <a:ea typeface="Cambria Math" panose="02040503050406030204" pitchFamily="18" charset="0"/>
                          <a:cs typeface="Calibri" panose="020F0502020204030204" pitchFamily="34" charset="0"/>
                        </a:rPr>
                        <m:t>𝐴</m:t>
                      </m:r>
                    </m:oMath>
                  </m:oMathPara>
                </a14:m>
                <a:endParaRPr kumimoji="0" lang="en-US" sz="2400" b="0" i="0" u="none" strike="noStrike" kern="0" cap="none" spc="0" normalizeH="0" baseline="0" noProof="0" dirty="0">
                  <a:ln>
                    <a:noFill/>
                  </a:ln>
                  <a:solidFill>
                    <a:srgbClr val="333F48">
                      <a:lumMod val="50000"/>
                    </a:srgbClr>
                  </a:solidFill>
                  <a:effectLst/>
                  <a:uLnTx/>
                  <a:uFillTx/>
                  <a:latin typeface="Helvetica" pitchFamily="2" charset="0"/>
                  <a:ea typeface="+mn-ea"/>
                  <a:cs typeface="+mn-cs"/>
                </a:endParaRPr>
              </a:p>
            </p:txBody>
          </p:sp>
        </mc:Choice>
        <mc:Fallback xmlns="">
          <p:sp>
            <p:nvSpPr>
              <p:cNvPr id="20" name="TextBox 19">
                <a:extLst>
                  <a:ext uri="{FF2B5EF4-FFF2-40B4-BE49-F238E27FC236}">
                    <a16:creationId xmlns:a16="http://schemas.microsoft.com/office/drawing/2014/main" id="{65B9B996-5E3B-DB38-F5F5-51872FDAA478}"/>
                  </a:ext>
                </a:extLst>
              </p:cNvPr>
              <p:cNvSpPr txBox="1">
                <a:spLocks noRot="1" noChangeAspect="1" noMove="1" noResize="1" noEditPoints="1" noAdjustHandles="1" noChangeArrowheads="1" noChangeShapeType="1" noTextEdit="1"/>
              </p:cNvSpPr>
              <p:nvPr/>
            </p:nvSpPr>
            <p:spPr>
              <a:xfrm>
                <a:off x="-1219200" y="-23657"/>
                <a:ext cx="553075" cy="461665"/>
              </a:xfrm>
              <a:prstGeom prst="rect">
                <a:avLst/>
              </a:prstGeom>
              <a:blipFill>
                <a:blip r:embed="rId5"/>
                <a:stretch>
                  <a:fillRect r="-29545" b="-13514"/>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752C9069-D2C1-B117-A29F-90E92591E9D5}"/>
              </a:ext>
            </a:extLst>
          </p:cNvPr>
          <p:cNvCxnSpPr>
            <a:cxnSpLocks/>
          </p:cNvCxnSpPr>
          <p:nvPr/>
        </p:nvCxnSpPr>
        <p:spPr>
          <a:xfrm>
            <a:off x="2216453" y="3116764"/>
            <a:ext cx="8314387" cy="0"/>
          </a:xfrm>
          <a:prstGeom prst="line">
            <a:avLst/>
          </a:prstGeom>
          <a:noFill/>
          <a:ln w="25400" cap="flat" cmpd="sng" algn="ctr">
            <a:solidFill>
              <a:sysClr val="windowText" lastClr="000000"/>
            </a:solidFill>
            <a:prstDash val="solid"/>
            <a:miter lim="800000"/>
          </a:ln>
          <a:effectLst/>
        </p:spPr>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A30D047-6BDD-E7AF-7503-80D01D1BEFAA}"/>
                  </a:ext>
                </a:extLst>
              </p:cNvPr>
              <p:cNvSpPr txBox="1"/>
              <p:nvPr/>
            </p:nvSpPr>
            <p:spPr>
              <a:xfrm>
                <a:off x="1386840" y="2820999"/>
                <a:ext cx="76357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0</m:t>
                          </m:r>
                        </m:e>
                      </m:d>
                      <m:r>
                        <a:rPr kumimoji="0" lang="en-US" sz="2400" b="0" i="1" u="none" strike="noStrike" kern="1200" cap="none" spc="0" normalizeH="0" baseline="-25000" noProof="0" smtClean="0">
                          <a:ln>
                            <a:noFill/>
                          </a:ln>
                          <a:solidFill>
                            <a:srgbClr val="104210"/>
                          </a:solidFill>
                          <a:effectLst/>
                          <a:uLnTx/>
                          <a:uFillTx/>
                          <a:latin typeface="Cambria Math" panose="02040503050406030204" pitchFamily="18" charset="0"/>
                          <a:ea typeface="Cambria Math" panose="02040503050406030204" pitchFamily="18" charset="0"/>
                          <a:cs typeface="Calibri" panose="020F0502020204030204" pitchFamily="34" charset="0"/>
                        </a:rPr>
                        <m:t> </m:t>
                      </m:r>
                    </m:oMath>
                  </m:oMathPara>
                </a14:m>
                <a:endParaRPr kumimoji="0" lang="en-US" sz="2400" b="0" i="0" u="none" strike="noStrike" kern="1200" cap="none" spc="0" normalizeH="0" baseline="0" noProof="0" dirty="0">
                  <a:ln>
                    <a:noFill/>
                  </a:ln>
                  <a:solidFill>
                    <a:srgbClr val="BE5700"/>
                  </a:solidFill>
                  <a:effectLst/>
                  <a:uLnTx/>
                  <a:uFillTx/>
                  <a:latin typeface="Calibri"/>
                  <a:ea typeface="+mn-ea"/>
                  <a:cs typeface="+mn-cs"/>
                </a:endParaRPr>
              </a:p>
            </p:txBody>
          </p:sp>
        </mc:Choice>
        <mc:Fallback xmlns="">
          <p:sp>
            <p:nvSpPr>
              <p:cNvPr id="26" name="TextBox 25">
                <a:extLst>
                  <a:ext uri="{FF2B5EF4-FFF2-40B4-BE49-F238E27FC236}">
                    <a16:creationId xmlns:a16="http://schemas.microsoft.com/office/drawing/2014/main" id="{0A30D047-6BDD-E7AF-7503-80D01D1BEFAA}"/>
                  </a:ext>
                </a:extLst>
              </p:cNvPr>
              <p:cNvSpPr txBox="1">
                <a:spLocks noRot="1" noChangeAspect="1" noMove="1" noResize="1" noEditPoints="1" noAdjustHandles="1" noChangeArrowheads="1" noChangeShapeType="1" noTextEdit="1"/>
              </p:cNvSpPr>
              <p:nvPr/>
            </p:nvSpPr>
            <p:spPr>
              <a:xfrm>
                <a:off x="1386840" y="2820999"/>
                <a:ext cx="763570" cy="461665"/>
              </a:xfrm>
              <a:prstGeom prst="rect">
                <a:avLst/>
              </a:prstGeom>
              <a:blipFill>
                <a:blip r:embed="rId6"/>
                <a:stretch>
                  <a:fillRect b="-32432"/>
                </a:stretch>
              </a:blipFill>
            </p:spPr>
            <p:txBody>
              <a:bodyPr/>
              <a:lstStyle/>
              <a:p>
                <a:r>
                  <a:rPr lang="en-US">
                    <a:noFill/>
                  </a:rPr>
                  <a:t> </a:t>
                </a:r>
              </a:p>
            </p:txBody>
          </p:sp>
        </mc:Fallback>
      </mc:AlternateContent>
      <p:grpSp>
        <p:nvGrpSpPr>
          <p:cNvPr id="27" name="Group 26">
            <a:extLst>
              <a:ext uri="{FF2B5EF4-FFF2-40B4-BE49-F238E27FC236}">
                <a16:creationId xmlns:a16="http://schemas.microsoft.com/office/drawing/2014/main" id="{616365E4-66A0-68C0-ECE9-843AEB70B590}"/>
              </a:ext>
            </a:extLst>
          </p:cNvPr>
          <p:cNvGrpSpPr/>
          <p:nvPr/>
        </p:nvGrpSpPr>
        <p:grpSpPr>
          <a:xfrm>
            <a:off x="3296923" y="2361299"/>
            <a:ext cx="548640" cy="1043335"/>
            <a:chOff x="6313164" y="5194111"/>
            <a:chExt cx="360054" cy="629212"/>
          </a:xfrm>
        </p:grpSpPr>
        <p:sp>
          <p:nvSpPr>
            <p:cNvPr id="28" name="Oval 27">
              <a:extLst>
                <a:ext uri="{FF2B5EF4-FFF2-40B4-BE49-F238E27FC236}">
                  <a16:creationId xmlns:a16="http://schemas.microsoft.com/office/drawing/2014/main" id="{FA0C8731-9615-738A-4187-CF3D43D1000E}"/>
                </a:ext>
              </a:extLst>
            </p:cNvPr>
            <p:cNvSpPr/>
            <p:nvPr/>
          </p:nvSpPr>
          <p:spPr>
            <a:xfrm>
              <a:off x="6405427" y="5194111"/>
              <a:ext cx="180027" cy="165436"/>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29" name="Straight Connector 28">
              <a:extLst>
                <a:ext uri="{FF2B5EF4-FFF2-40B4-BE49-F238E27FC236}">
                  <a16:creationId xmlns:a16="http://schemas.microsoft.com/office/drawing/2014/main" id="{27C02429-491D-747F-E49D-4C0360A716E7}"/>
                </a:ext>
              </a:extLst>
            </p:cNvPr>
            <p:cNvCxnSpPr>
              <a:cxnSpLocks/>
              <a:stCxn id="28" idx="4"/>
              <a:endCxn id="30" idx="0"/>
            </p:cNvCxnSpPr>
            <p:nvPr/>
          </p:nvCxnSpPr>
          <p:spPr>
            <a:xfrm flipH="1">
              <a:off x="6493191" y="5359547"/>
              <a:ext cx="2250" cy="132903"/>
            </a:xfrm>
            <a:prstGeom prst="line">
              <a:avLst/>
            </a:prstGeom>
            <a:noFill/>
            <a:ln w="47625" cap="flat" cmpd="sng" algn="ctr">
              <a:solidFill>
                <a:sysClr val="windowText" lastClr="000000"/>
              </a:solidFill>
              <a:prstDash val="solid"/>
              <a:miter lim="800000"/>
            </a:ln>
            <a:effectLst/>
          </p:spPr>
        </p:cxnSp>
        <p:sp>
          <p:nvSpPr>
            <p:cNvPr id="30" name="Oval 29">
              <a:extLst>
                <a:ext uri="{FF2B5EF4-FFF2-40B4-BE49-F238E27FC236}">
                  <a16:creationId xmlns:a16="http://schemas.microsoft.com/office/drawing/2014/main" id="{3CB1AC58-B1C8-8650-A4EA-C737EE855B26}"/>
                </a:ext>
              </a:extLst>
            </p:cNvPr>
            <p:cNvSpPr/>
            <p:nvPr/>
          </p:nvSpPr>
          <p:spPr>
            <a:xfrm>
              <a:off x="6313164" y="5492450"/>
              <a:ext cx="360054" cy="33087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Helvetica" pitchFamily="2" charset="0"/>
                  <a:ea typeface="+mn-ea"/>
                  <a:cs typeface="+mn-cs"/>
                </a:rPr>
                <a:t>+</a:t>
              </a:r>
            </a:p>
          </p:txBody>
        </p:sp>
      </p:grpSp>
      <p:sp>
        <p:nvSpPr>
          <p:cNvPr id="31" name="Rectangle 30">
            <a:extLst>
              <a:ext uri="{FF2B5EF4-FFF2-40B4-BE49-F238E27FC236}">
                <a16:creationId xmlns:a16="http://schemas.microsoft.com/office/drawing/2014/main" id="{1EBDFF9C-523F-65F2-2EE5-8378CE36A860}"/>
              </a:ext>
            </a:extLst>
          </p:cNvPr>
          <p:cNvSpPr/>
          <p:nvPr/>
        </p:nvSpPr>
        <p:spPr>
          <a:xfrm>
            <a:off x="2520743" y="2219472"/>
            <a:ext cx="548640" cy="548640"/>
          </a:xfrm>
          <a:prstGeom prst="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H</a:t>
            </a:r>
          </a:p>
        </p:txBody>
      </p:sp>
      <p:grpSp>
        <p:nvGrpSpPr>
          <p:cNvPr id="32" name="Group 31">
            <a:extLst>
              <a:ext uri="{FF2B5EF4-FFF2-40B4-BE49-F238E27FC236}">
                <a16:creationId xmlns:a16="http://schemas.microsoft.com/office/drawing/2014/main" id="{09622130-2915-9716-6ECD-5461C6733200}"/>
              </a:ext>
            </a:extLst>
          </p:cNvPr>
          <p:cNvGrpSpPr/>
          <p:nvPr/>
        </p:nvGrpSpPr>
        <p:grpSpPr>
          <a:xfrm>
            <a:off x="4404360" y="1614383"/>
            <a:ext cx="548640" cy="1043335"/>
            <a:chOff x="6313164" y="5194111"/>
            <a:chExt cx="360054" cy="629212"/>
          </a:xfrm>
        </p:grpSpPr>
        <p:sp>
          <p:nvSpPr>
            <p:cNvPr id="33" name="Oval 32">
              <a:extLst>
                <a:ext uri="{FF2B5EF4-FFF2-40B4-BE49-F238E27FC236}">
                  <a16:creationId xmlns:a16="http://schemas.microsoft.com/office/drawing/2014/main" id="{452A5A79-AB60-4AF9-4661-D723474B1105}"/>
                </a:ext>
              </a:extLst>
            </p:cNvPr>
            <p:cNvSpPr/>
            <p:nvPr/>
          </p:nvSpPr>
          <p:spPr>
            <a:xfrm>
              <a:off x="6405427" y="5194111"/>
              <a:ext cx="180027" cy="165436"/>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34" name="Straight Connector 33">
              <a:extLst>
                <a:ext uri="{FF2B5EF4-FFF2-40B4-BE49-F238E27FC236}">
                  <a16:creationId xmlns:a16="http://schemas.microsoft.com/office/drawing/2014/main" id="{D749A134-EA61-CDB5-66C1-31241B011073}"/>
                </a:ext>
              </a:extLst>
            </p:cNvPr>
            <p:cNvCxnSpPr>
              <a:cxnSpLocks/>
              <a:stCxn id="33" idx="4"/>
              <a:endCxn id="35" idx="0"/>
            </p:cNvCxnSpPr>
            <p:nvPr/>
          </p:nvCxnSpPr>
          <p:spPr>
            <a:xfrm flipH="1">
              <a:off x="6493191" y="5359547"/>
              <a:ext cx="2250" cy="132903"/>
            </a:xfrm>
            <a:prstGeom prst="line">
              <a:avLst/>
            </a:prstGeom>
            <a:noFill/>
            <a:ln w="47625" cap="flat" cmpd="sng" algn="ctr">
              <a:solidFill>
                <a:sysClr val="windowText" lastClr="000000"/>
              </a:solidFill>
              <a:prstDash val="solid"/>
              <a:miter lim="800000"/>
            </a:ln>
            <a:effectLst/>
          </p:spPr>
        </p:cxnSp>
        <p:sp>
          <p:nvSpPr>
            <p:cNvPr id="35" name="Oval 34">
              <a:extLst>
                <a:ext uri="{FF2B5EF4-FFF2-40B4-BE49-F238E27FC236}">
                  <a16:creationId xmlns:a16="http://schemas.microsoft.com/office/drawing/2014/main" id="{FDC035E8-FCF9-EF1F-810C-4BE833B62335}"/>
                </a:ext>
              </a:extLst>
            </p:cNvPr>
            <p:cNvSpPr/>
            <p:nvPr/>
          </p:nvSpPr>
          <p:spPr>
            <a:xfrm>
              <a:off x="6313164" y="5492450"/>
              <a:ext cx="360054" cy="33087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Helvetica" pitchFamily="2" charset="0"/>
                  <a:ea typeface="+mn-ea"/>
                  <a:cs typeface="+mn-cs"/>
                </a:rPr>
                <a:t>+</a:t>
              </a:r>
            </a:p>
          </p:txBody>
        </p:sp>
      </p:grpSp>
      <p:sp>
        <p:nvSpPr>
          <p:cNvPr id="38" name="Rectangle 37">
            <a:extLst>
              <a:ext uri="{FF2B5EF4-FFF2-40B4-BE49-F238E27FC236}">
                <a16:creationId xmlns:a16="http://schemas.microsoft.com/office/drawing/2014/main" id="{69B5B99C-D694-6C9A-E8C6-14C9BC7C901C}"/>
              </a:ext>
            </a:extLst>
          </p:cNvPr>
          <p:cNvSpPr/>
          <p:nvPr/>
        </p:nvSpPr>
        <p:spPr>
          <a:xfrm>
            <a:off x="6099326" y="1459078"/>
            <a:ext cx="548640" cy="548640"/>
          </a:xfrm>
          <a:prstGeom prst="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H</a:t>
            </a:r>
          </a:p>
        </p:txBody>
      </p:sp>
      <p:sp>
        <p:nvSpPr>
          <p:cNvPr id="39" name="Rectangle 38">
            <a:extLst>
              <a:ext uri="{FF2B5EF4-FFF2-40B4-BE49-F238E27FC236}">
                <a16:creationId xmlns:a16="http://schemas.microsoft.com/office/drawing/2014/main" id="{1EAE1181-FF21-041A-D0A5-4EAC00EA8C95}"/>
              </a:ext>
            </a:extLst>
          </p:cNvPr>
          <p:cNvSpPr/>
          <p:nvPr/>
        </p:nvSpPr>
        <p:spPr>
          <a:xfrm>
            <a:off x="7419790" y="1462848"/>
            <a:ext cx="548640" cy="548640"/>
          </a:xfrm>
          <a:prstGeom prst="rect">
            <a:avLst/>
          </a:prstGeom>
          <a:solidFill>
            <a:srgbClr val="EDF2F4"/>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M</a:t>
            </a:r>
          </a:p>
        </p:txBody>
      </p:sp>
      <p:sp>
        <p:nvSpPr>
          <p:cNvPr id="40" name="Rectangle 39">
            <a:extLst>
              <a:ext uri="{FF2B5EF4-FFF2-40B4-BE49-F238E27FC236}">
                <a16:creationId xmlns:a16="http://schemas.microsoft.com/office/drawing/2014/main" id="{B7B2D823-7878-1A0A-38A5-F023B9E8DAFA}"/>
              </a:ext>
            </a:extLst>
          </p:cNvPr>
          <p:cNvSpPr/>
          <p:nvPr/>
        </p:nvSpPr>
        <p:spPr>
          <a:xfrm>
            <a:off x="7419790" y="2140899"/>
            <a:ext cx="548640" cy="548640"/>
          </a:xfrm>
          <a:prstGeom prst="rect">
            <a:avLst/>
          </a:prstGeom>
          <a:solidFill>
            <a:srgbClr val="EDF2F4"/>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M</a:t>
            </a:r>
          </a:p>
        </p:txBody>
      </p:sp>
      <p:sp>
        <p:nvSpPr>
          <p:cNvPr id="42" name="Rectangle 41">
            <a:extLst>
              <a:ext uri="{FF2B5EF4-FFF2-40B4-BE49-F238E27FC236}">
                <a16:creationId xmlns:a16="http://schemas.microsoft.com/office/drawing/2014/main" id="{5C11B059-F1CC-3E39-157C-ADB2CC9C9A3E}"/>
              </a:ext>
            </a:extLst>
          </p:cNvPr>
          <p:cNvSpPr/>
          <p:nvPr/>
        </p:nvSpPr>
        <p:spPr>
          <a:xfrm>
            <a:off x="8702040" y="2859142"/>
            <a:ext cx="548640" cy="548640"/>
          </a:xfrm>
          <a:prstGeom prst="rect">
            <a:avLst/>
          </a:prstGeom>
          <a:solidFill>
            <a:schemeClr val="accent2">
              <a:lumMod val="20000"/>
              <a:lumOff val="80000"/>
            </a:schemeClr>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X</a:t>
            </a:r>
          </a:p>
        </p:txBody>
      </p:sp>
      <p:cxnSp>
        <p:nvCxnSpPr>
          <p:cNvPr id="43" name="Straight Connector 42">
            <a:extLst>
              <a:ext uri="{FF2B5EF4-FFF2-40B4-BE49-F238E27FC236}">
                <a16:creationId xmlns:a16="http://schemas.microsoft.com/office/drawing/2014/main" id="{2489184D-0C4A-11F9-9823-AB3BA84F1448}"/>
              </a:ext>
            </a:extLst>
          </p:cNvPr>
          <p:cNvCxnSpPr>
            <a:cxnSpLocks/>
            <a:stCxn id="42" idx="0"/>
          </p:cNvCxnSpPr>
          <p:nvPr/>
        </p:nvCxnSpPr>
        <p:spPr>
          <a:xfrm flipV="1">
            <a:off x="8976360" y="2480152"/>
            <a:ext cx="0" cy="378990"/>
          </a:xfrm>
          <a:prstGeom prst="line">
            <a:avLst/>
          </a:prstGeom>
          <a:noFill/>
          <a:ln w="25400" cap="flat" cmpd="sng" algn="ctr">
            <a:solidFill>
              <a:sysClr val="windowText" lastClr="000000"/>
            </a:solidFill>
            <a:prstDash val="solid"/>
            <a:miter lim="800000"/>
          </a:ln>
          <a:effectLst/>
        </p:spPr>
      </p:cxnSp>
      <p:cxnSp>
        <p:nvCxnSpPr>
          <p:cNvPr id="46" name="Straight Connector 45">
            <a:extLst>
              <a:ext uri="{FF2B5EF4-FFF2-40B4-BE49-F238E27FC236}">
                <a16:creationId xmlns:a16="http://schemas.microsoft.com/office/drawing/2014/main" id="{BA7927A0-6F8E-642E-3602-A94A0C5FA5C4}"/>
              </a:ext>
            </a:extLst>
          </p:cNvPr>
          <p:cNvCxnSpPr>
            <a:cxnSpLocks/>
          </p:cNvCxnSpPr>
          <p:nvPr/>
        </p:nvCxnSpPr>
        <p:spPr>
          <a:xfrm flipV="1">
            <a:off x="8930640" y="2480152"/>
            <a:ext cx="0" cy="378990"/>
          </a:xfrm>
          <a:prstGeom prst="line">
            <a:avLst/>
          </a:prstGeom>
          <a:noFill/>
          <a:ln w="25400" cap="flat" cmpd="sng" algn="ctr">
            <a:solidFill>
              <a:sysClr val="windowText" lastClr="000000"/>
            </a:solidFill>
            <a:prstDash val="solid"/>
            <a:miter lim="800000"/>
          </a:ln>
          <a:effectLst/>
        </p:spPr>
      </p:cxnSp>
      <p:sp>
        <p:nvSpPr>
          <p:cNvPr id="47" name="Rectangle 46">
            <a:extLst>
              <a:ext uri="{FF2B5EF4-FFF2-40B4-BE49-F238E27FC236}">
                <a16:creationId xmlns:a16="http://schemas.microsoft.com/office/drawing/2014/main" id="{638340B0-B24B-FD76-AA75-109621FD474A}"/>
              </a:ext>
            </a:extLst>
          </p:cNvPr>
          <p:cNvSpPr/>
          <p:nvPr/>
        </p:nvSpPr>
        <p:spPr>
          <a:xfrm>
            <a:off x="9664250" y="2859142"/>
            <a:ext cx="548640" cy="548640"/>
          </a:xfrm>
          <a:prstGeom prst="rect">
            <a:avLst/>
          </a:prstGeom>
          <a:solidFill>
            <a:schemeClr val="accent4">
              <a:lumMod val="20000"/>
              <a:lumOff val="80000"/>
            </a:schemeClr>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Z</a:t>
            </a:r>
          </a:p>
        </p:txBody>
      </p:sp>
      <p:cxnSp>
        <p:nvCxnSpPr>
          <p:cNvPr id="48" name="Straight Connector 47">
            <a:extLst>
              <a:ext uri="{FF2B5EF4-FFF2-40B4-BE49-F238E27FC236}">
                <a16:creationId xmlns:a16="http://schemas.microsoft.com/office/drawing/2014/main" id="{A507D045-3C1A-679B-6CE6-64BF57C34E89}"/>
              </a:ext>
            </a:extLst>
          </p:cNvPr>
          <p:cNvCxnSpPr>
            <a:cxnSpLocks/>
            <a:stCxn id="47" idx="0"/>
          </p:cNvCxnSpPr>
          <p:nvPr/>
        </p:nvCxnSpPr>
        <p:spPr>
          <a:xfrm flipV="1">
            <a:off x="9938570" y="1733398"/>
            <a:ext cx="0" cy="1125744"/>
          </a:xfrm>
          <a:prstGeom prst="line">
            <a:avLst/>
          </a:prstGeom>
          <a:noFill/>
          <a:ln w="25400" cap="flat" cmpd="sng" algn="ctr">
            <a:solidFill>
              <a:sysClr val="windowText" lastClr="000000"/>
            </a:solidFill>
            <a:prstDash val="solid"/>
            <a:miter lim="800000"/>
          </a:ln>
          <a:effectLst/>
        </p:spPr>
      </p:cxnSp>
      <p:cxnSp>
        <p:nvCxnSpPr>
          <p:cNvPr id="49" name="Straight Connector 48">
            <a:extLst>
              <a:ext uri="{FF2B5EF4-FFF2-40B4-BE49-F238E27FC236}">
                <a16:creationId xmlns:a16="http://schemas.microsoft.com/office/drawing/2014/main" id="{6A5005BE-CE31-EACA-332A-19FAB6CCA000}"/>
              </a:ext>
            </a:extLst>
          </p:cNvPr>
          <p:cNvCxnSpPr>
            <a:cxnSpLocks/>
          </p:cNvCxnSpPr>
          <p:nvPr/>
        </p:nvCxnSpPr>
        <p:spPr>
          <a:xfrm flipV="1">
            <a:off x="9892850" y="1733398"/>
            <a:ext cx="0" cy="1125744"/>
          </a:xfrm>
          <a:prstGeom prst="line">
            <a:avLst/>
          </a:prstGeom>
          <a:noFill/>
          <a:ln w="25400" cap="flat" cmpd="sng" algn="ctr">
            <a:solidFill>
              <a:sysClr val="windowText" lastClr="000000"/>
            </a:solidFill>
            <a:prstDash val="solid"/>
            <a:miter lim="800000"/>
          </a:ln>
          <a:effectLst/>
        </p:spPr>
      </p:cxnSp>
      <p:cxnSp>
        <p:nvCxnSpPr>
          <p:cNvPr id="52" name="Straight Connector 51">
            <a:extLst>
              <a:ext uri="{FF2B5EF4-FFF2-40B4-BE49-F238E27FC236}">
                <a16:creationId xmlns:a16="http://schemas.microsoft.com/office/drawing/2014/main" id="{70B821CD-CCCC-F36F-C9B2-993F82E04301}"/>
              </a:ext>
            </a:extLst>
          </p:cNvPr>
          <p:cNvCxnSpPr>
            <a:cxnSpLocks/>
          </p:cNvCxnSpPr>
          <p:nvPr/>
        </p:nvCxnSpPr>
        <p:spPr>
          <a:xfrm flipH="1">
            <a:off x="7988352" y="1810467"/>
            <a:ext cx="2524655" cy="0"/>
          </a:xfrm>
          <a:prstGeom prst="line">
            <a:avLst/>
          </a:prstGeom>
          <a:noFill/>
          <a:ln w="25400" cap="flat" cmpd="sng" algn="ctr">
            <a:solidFill>
              <a:sysClr val="windowText" lastClr="000000"/>
            </a:solidFill>
            <a:prstDash val="solid"/>
            <a:miter lim="800000"/>
          </a:ln>
          <a:effectLst/>
        </p:spPr>
      </p:cxnSp>
      <p:cxnSp>
        <p:nvCxnSpPr>
          <p:cNvPr id="55" name="Straight Connector 54">
            <a:extLst>
              <a:ext uri="{FF2B5EF4-FFF2-40B4-BE49-F238E27FC236}">
                <a16:creationId xmlns:a16="http://schemas.microsoft.com/office/drawing/2014/main" id="{5D79D842-9AC5-8A31-E1B9-A70C457B3A5B}"/>
              </a:ext>
            </a:extLst>
          </p:cNvPr>
          <p:cNvCxnSpPr>
            <a:cxnSpLocks/>
          </p:cNvCxnSpPr>
          <p:nvPr/>
        </p:nvCxnSpPr>
        <p:spPr>
          <a:xfrm flipH="1">
            <a:off x="7968430" y="2541987"/>
            <a:ext cx="2524655" cy="0"/>
          </a:xfrm>
          <a:prstGeom prst="line">
            <a:avLst/>
          </a:prstGeom>
          <a:noFill/>
          <a:ln w="25400" cap="flat" cmpd="sng" algn="ctr">
            <a:solidFill>
              <a:sysClr val="windowText" lastClr="000000"/>
            </a:solidFill>
            <a:prstDash val="solid"/>
            <a:miter lim="800000"/>
          </a:ln>
          <a:effectLst/>
        </p:spPr>
      </p:cxnSp>
      <mc:AlternateContent xmlns:mc="http://schemas.openxmlformats.org/markup-compatibility/2006" xmlns:a14="http://schemas.microsoft.com/office/drawing/2010/main">
        <mc:Choice Requires="a14">
          <p:sp>
            <p:nvSpPr>
              <p:cNvPr id="1024" name="TextBox 1023">
                <a:extLst>
                  <a:ext uri="{FF2B5EF4-FFF2-40B4-BE49-F238E27FC236}">
                    <a16:creationId xmlns:a16="http://schemas.microsoft.com/office/drawing/2014/main" id="{95D66F97-6CA3-E050-3B62-64D66C308B0B}"/>
                  </a:ext>
                </a:extLst>
              </p:cNvPr>
              <p:cNvSpPr txBox="1"/>
              <p:nvPr/>
            </p:nvSpPr>
            <p:spPr>
              <a:xfrm>
                <a:off x="627266" y="3575337"/>
                <a:ext cx="11320894" cy="691471"/>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num>
                        <m:den>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2</m:t>
                          </m:r>
                        </m:den>
                      </m:f>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ctrlPr>
                        </m:dPr>
                        <m:e>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00</m:t>
                              </m:r>
                            </m:e>
                          </m:d>
                          <m:d>
                            <m:d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1</m:t>
                                  </m:r>
                                </m:e>
                              </m:d>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1</m:t>
                              </m:r>
                            </m:e>
                          </m:d>
                          <m:d>
                            <m:d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1</m:t>
                                  </m:r>
                                </m:e>
                              </m:d>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0</m:t>
                                  </m:r>
                                </m:e>
                              </m:d>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10</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m:t>
                              </m:r>
                            </m:e>
                          </m:d>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1</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11</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1</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1024" name="TextBox 1023">
                <a:extLst>
                  <a:ext uri="{FF2B5EF4-FFF2-40B4-BE49-F238E27FC236}">
                    <a16:creationId xmlns:a16="http://schemas.microsoft.com/office/drawing/2014/main" id="{95D66F97-6CA3-E050-3B62-64D66C308B0B}"/>
                  </a:ext>
                </a:extLst>
              </p:cNvPr>
              <p:cNvSpPr txBox="1">
                <a:spLocks noRot="1" noChangeAspect="1" noMove="1" noResize="1" noEditPoints="1" noAdjustHandles="1" noChangeArrowheads="1" noChangeShapeType="1" noTextEdit="1"/>
              </p:cNvSpPr>
              <p:nvPr/>
            </p:nvSpPr>
            <p:spPr>
              <a:xfrm>
                <a:off x="627266" y="3575337"/>
                <a:ext cx="11320894" cy="691471"/>
              </a:xfrm>
              <a:prstGeom prst="rect">
                <a:avLst/>
              </a:prstGeom>
              <a:blipFill>
                <a:blip r:embed="rId7"/>
                <a:stretch>
                  <a:fillRect b="-16364"/>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96BDAE51-C961-D656-0AE3-F52FC3040C92}"/>
              </a:ext>
            </a:extLst>
          </p:cNvPr>
          <p:cNvSpPr/>
          <p:nvPr/>
        </p:nvSpPr>
        <p:spPr>
          <a:xfrm>
            <a:off x="904912" y="4458486"/>
            <a:ext cx="5468734" cy="640080"/>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Case-3: Measurement outcome is 10</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ED64000-D2A5-C8D3-0497-CC0786917736}"/>
                  </a:ext>
                </a:extLst>
              </p:cNvPr>
              <p:cNvSpPr txBox="1"/>
              <p:nvPr/>
            </p:nvSpPr>
            <p:spPr>
              <a:xfrm>
                <a:off x="10028307" y="4458486"/>
                <a:ext cx="1811134" cy="369332"/>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0</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1</m:t>
                          </m:r>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5" name="TextBox 4">
                <a:extLst>
                  <a:ext uri="{FF2B5EF4-FFF2-40B4-BE49-F238E27FC236}">
                    <a16:creationId xmlns:a16="http://schemas.microsoft.com/office/drawing/2014/main" id="{9ED64000-D2A5-C8D3-0497-CC0786917736}"/>
                  </a:ext>
                </a:extLst>
              </p:cNvPr>
              <p:cNvSpPr txBox="1">
                <a:spLocks noRot="1" noChangeAspect="1" noMove="1" noResize="1" noEditPoints="1" noAdjustHandles="1" noChangeArrowheads="1" noChangeShapeType="1" noTextEdit="1"/>
              </p:cNvSpPr>
              <p:nvPr/>
            </p:nvSpPr>
            <p:spPr>
              <a:xfrm>
                <a:off x="10028307" y="4458486"/>
                <a:ext cx="1811134" cy="369332"/>
              </a:xfrm>
              <a:prstGeom prst="rect">
                <a:avLst/>
              </a:prstGeom>
              <a:blipFill>
                <a:blip r:embed="rId8"/>
                <a:stretch>
                  <a:fillRect b="-32258"/>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73BEF335-3856-78DB-D8B7-C14EA469EAA7}"/>
              </a:ext>
            </a:extLst>
          </p:cNvPr>
          <p:cNvSpPr/>
          <p:nvPr/>
        </p:nvSpPr>
        <p:spPr>
          <a:xfrm>
            <a:off x="904912" y="5325932"/>
            <a:ext cx="4278735" cy="424732"/>
          </a:xfrm>
          <a:prstGeom prst="rect">
            <a:avLst/>
          </a:prstGeom>
        </p:spPr>
        <p:txBody>
          <a:bodyPr wrap="none">
            <a:spAutoFit/>
          </a:bodyPr>
          <a:lstStyle/>
          <a:p>
            <a:pPr marL="0" marR="0" lvl="0" indent="0" algn="ctr" defTabSz="342900" rtl="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02060"/>
                </a:solidFill>
                <a:effectLst/>
                <a:uLnTx/>
                <a:uFillTx/>
                <a:latin typeface="Calibri"/>
                <a:ea typeface="宋体" panose="02010600030101010101" pitchFamily="2" charset="-122"/>
                <a:cs typeface="+mn-cs"/>
              </a:rPr>
              <a:t>‘0’ is the control for Controlled-X</a:t>
            </a:r>
          </a:p>
        </p:txBody>
      </p:sp>
      <p:sp>
        <p:nvSpPr>
          <p:cNvPr id="7" name="Rectangle 6">
            <a:extLst>
              <a:ext uri="{FF2B5EF4-FFF2-40B4-BE49-F238E27FC236}">
                <a16:creationId xmlns:a16="http://schemas.microsoft.com/office/drawing/2014/main" id="{E7BB0AA2-B649-6633-2485-EBC2FDCA9DF1}"/>
              </a:ext>
            </a:extLst>
          </p:cNvPr>
          <p:cNvSpPr/>
          <p:nvPr/>
        </p:nvSpPr>
        <p:spPr>
          <a:xfrm>
            <a:off x="884493" y="5802146"/>
            <a:ext cx="4262705" cy="424732"/>
          </a:xfrm>
          <a:prstGeom prst="rect">
            <a:avLst/>
          </a:prstGeom>
        </p:spPr>
        <p:txBody>
          <a:bodyPr wrap="none">
            <a:spAutoFit/>
          </a:bodyPr>
          <a:lstStyle/>
          <a:p>
            <a:pPr marL="0" marR="0" lvl="0" indent="0" algn="ctr" defTabSz="342900" rtl="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02060"/>
                </a:solidFill>
                <a:effectLst/>
                <a:uLnTx/>
                <a:uFillTx/>
                <a:latin typeface="Calibri"/>
                <a:ea typeface="宋体" panose="02010600030101010101" pitchFamily="2" charset="-122"/>
                <a:cs typeface="+mn-cs"/>
              </a:rPr>
              <a:t>‘1’ is the control for Controlled-Z</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984530E-8404-EDE5-BD01-FB73CD054121}"/>
                  </a:ext>
                </a:extLst>
              </p:cNvPr>
              <p:cNvSpPr txBox="1"/>
              <p:nvPr/>
            </p:nvSpPr>
            <p:spPr>
              <a:xfrm>
                <a:off x="10028307" y="5848412"/>
                <a:ext cx="1811134" cy="369332"/>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1</m:t>
                          </m:r>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9" name="TextBox 8">
                <a:extLst>
                  <a:ext uri="{FF2B5EF4-FFF2-40B4-BE49-F238E27FC236}">
                    <a16:creationId xmlns:a16="http://schemas.microsoft.com/office/drawing/2014/main" id="{8984530E-8404-EDE5-BD01-FB73CD054121}"/>
                  </a:ext>
                </a:extLst>
              </p:cNvPr>
              <p:cNvSpPr txBox="1">
                <a:spLocks noRot="1" noChangeAspect="1" noMove="1" noResize="1" noEditPoints="1" noAdjustHandles="1" noChangeArrowheads="1" noChangeShapeType="1" noTextEdit="1"/>
              </p:cNvSpPr>
              <p:nvPr/>
            </p:nvSpPr>
            <p:spPr>
              <a:xfrm>
                <a:off x="10028307" y="5848412"/>
                <a:ext cx="1811134" cy="369332"/>
              </a:xfrm>
              <a:prstGeom prst="rect">
                <a:avLst/>
              </a:prstGeom>
              <a:blipFill>
                <a:blip r:embed="rId9"/>
                <a:stretch>
                  <a:fillRect b="-33333"/>
                </a:stretch>
              </a:blipFill>
            </p:spPr>
            <p:txBody>
              <a:bodyPr/>
              <a:lstStyle/>
              <a:p>
                <a:r>
                  <a:rPr lang="en-US">
                    <a:noFill/>
                  </a:rPr>
                  <a:t> </a:t>
                </a:r>
              </a:p>
            </p:txBody>
          </p:sp>
        </mc:Fallback>
      </mc:AlternateContent>
      <p:sp>
        <p:nvSpPr>
          <p:cNvPr id="15" name="Rounded Rectangle 14">
            <a:extLst>
              <a:ext uri="{FF2B5EF4-FFF2-40B4-BE49-F238E27FC236}">
                <a16:creationId xmlns:a16="http://schemas.microsoft.com/office/drawing/2014/main" id="{99FB754E-6D8C-3552-1D36-A80501A264C3}"/>
              </a:ext>
            </a:extLst>
          </p:cNvPr>
          <p:cNvSpPr/>
          <p:nvPr/>
        </p:nvSpPr>
        <p:spPr>
          <a:xfrm>
            <a:off x="602068" y="1576503"/>
            <a:ext cx="863069" cy="369332"/>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Alice</a:t>
            </a:r>
          </a:p>
        </p:txBody>
      </p:sp>
      <p:sp>
        <p:nvSpPr>
          <p:cNvPr id="16" name="Rounded Rectangle 15">
            <a:extLst>
              <a:ext uri="{FF2B5EF4-FFF2-40B4-BE49-F238E27FC236}">
                <a16:creationId xmlns:a16="http://schemas.microsoft.com/office/drawing/2014/main" id="{753CC737-DAF7-D852-2F3E-E74A98D48F7D}"/>
              </a:ext>
            </a:extLst>
          </p:cNvPr>
          <p:cNvSpPr/>
          <p:nvPr/>
        </p:nvSpPr>
        <p:spPr>
          <a:xfrm>
            <a:off x="596323" y="2219472"/>
            <a:ext cx="863069" cy="369332"/>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Alice</a:t>
            </a:r>
          </a:p>
        </p:txBody>
      </p:sp>
      <p:sp>
        <p:nvSpPr>
          <p:cNvPr id="17" name="Rounded Rectangle 16">
            <a:extLst>
              <a:ext uri="{FF2B5EF4-FFF2-40B4-BE49-F238E27FC236}">
                <a16:creationId xmlns:a16="http://schemas.microsoft.com/office/drawing/2014/main" id="{7E99CD2B-3508-73BA-99FF-F5CE5383D9B8}"/>
              </a:ext>
            </a:extLst>
          </p:cNvPr>
          <p:cNvSpPr/>
          <p:nvPr/>
        </p:nvSpPr>
        <p:spPr>
          <a:xfrm>
            <a:off x="11150865" y="2932098"/>
            <a:ext cx="863069" cy="369332"/>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Bob</a:t>
            </a:r>
          </a:p>
        </p:txBody>
      </p:sp>
      <p:cxnSp>
        <p:nvCxnSpPr>
          <p:cNvPr id="18" name="Straight Arrow Connector 17">
            <a:extLst>
              <a:ext uri="{FF2B5EF4-FFF2-40B4-BE49-F238E27FC236}">
                <a16:creationId xmlns:a16="http://schemas.microsoft.com/office/drawing/2014/main" id="{A440BC9B-C311-3504-F22D-E9ECB2BE237B}"/>
              </a:ext>
            </a:extLst>
          </p:cNvPr>
          <p:cNvCxnSpPr>
            <a:cxnSpLocks/>
          </p:cNvCxnSpPr>
          <p:nvPr/>
        </p:nvCxnSpPr>
        <p:spPr>
          <a:xfrm>
            <a:off x="7010400" y="1376932"/>
            <a:ext cx="0" cy="2198405"/>
          </a:xfrm>
          <a:prstGeom prst="straightConnector1">
            <a:avLst/>
          </a:prstGeom>
          <a:ln>
            <a:prstDash val="dash"/>
            <a:tailEnd type="triangle" w="lg" len="lg"/>
          </a:ln>
        </p:spPr>
        <p:style>
          <a:lnRef idx="2">
            <a:schemeClr val="accent1"/>
          </a:lnRef>
          <a:fillRef idx="0">
            <a:schemeClr val="accent1"/>
          </a:fillRef>
          <a:effectRef idx="1">
            <a:schemeClr val="accent1"/>
          </a:effectRef>
          <a:fontRef idx="minor">
            <a:schemeClr val="tx1"/>
          </a:fontRef>
        </p:style>
      </p:cxnSp>
      <p:sp>
        <p:nvSpPr>
          <p:cNvPr id="21" name="Frame 20">
            <a:extLst>
              <a:ext uri="{FF2B5EF4-FFF2-40B4-BE49-F238E27FC236}">
                <a16:creationId xmlns:a16="http://schemas.microsoft.com/office/drawing/2014/main" id="{C64539F9-4F52-F5B2-EAF5-4EF706803731}"/>
              </a:ext>
            </a:extLst>
          </p:cNvPr>
          <p:cNvSpPr/>
          <p:nvPr/>
        </p:nvSpPr>
        <p:spPr>
          <a:xfrm>
            <a:off x="6514962" y="3672486"/>
            <a:ext cx="685800" cy="577685"/>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BE5700"/>
              </a:solidFill>
              <a:effectLst/>
              <a:uLnTx/>
              <a:uFillTx/>
              <a:latin typeface="Calibri"/>
              <a:ea typeface="+mn-ea"/>
              <a:cs typeface="+mn-cs"/>
            </a:endParaRPr>
          </a:p>
        </p:txBody>
      </p:sp>
      <p:cxnSp>
        <p:nvCxnSpPr>
          <p:cNvPr id="36" name="Straight Arrow Connector 35">
            <a:extLst>
              <a:ext uri="{FF2B5EF4-FFF2-40B4-BE49-F238E27FC236}">
                <a16:creationId xmlns:a16="http://schemas.microsoft.com/office/drawing/2014/main" id="{359025D5-BDEE-7BBE-35C6-BAEAC6944B53}"/>
              </a:ext>
            </a:extLst>
          </p:cNvPr>
          <p:cNvCxnSpPr>
            <a:cxnSpLocks/>
            <a:stCxn id="5" idx="2"/>
            <a:endCxn id="9" idx="0"/>
          </p:cNvCxnSpPr>
          <p:nvPr/>
        </p:nvCxnSpPr>
        <p:spPr>
          <a:xfrm>
            <a:off x="10933874" y="4827818"/>
            <a:ext cx="0" cy="1020594"/>
          </a:xfrm>
          <a:prstGeom prst="straightConnector1">
            <a:avLst/>
          </a:prstGeom>
          <a:ln>
            <a:solidFill>
              <a:srgbClr val="104210"/>
            </a:solidFill>
            <a:prstDash val="dash"/>
            <a:tailEnd type="triangle" w="lg" len="lg"/>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AA34A32-A45A-F76B-3D59-370A0221E2E5}"/>
              </a:ext>
            </a:extLst>
          </p:cNvPr>
          <p:cNvSpPr txBox="1"/>
          <p:nvPr/>
        </p:nvSpPr>
        <p:spPr>
          <a:xfrm>
            <a:off x="10007204" y="5079462"/>
            <a:ext cx="2106247" cy="505369"/>
          </a:xfrm>
          <a:prstGeom prst="rect">
            <a:avLst/>
          </a:prstGeom>
          <a:solidFill>
            <a:schemeClr val="accent1">
              <a:lumMod val="20000"/>
              <a:lumOff val="80000"/>
            </a:schemeClr>
          </a:solidFill>
          <a:ln w="25400" cap="flat" cmpd="sng" algn="ctr">
            <a:solidFill>
              <a:srgbClr val="10421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2400" b="0" i="0" u="none" strike="noStrike" kern="0" cap="none" spc="0" normalizeH="0" baseline="0">
                <a:ln>
                  <a:noFill/>
                </a:ln>
                <a:solidFill>
                  <a:srgbClr val="4472C4">
                    <a:lumMod val="50000"/>
                  </a:srgbClr>
                </a:solidFill>
                <a:effectLst/>
                <a:uLnTx/>
                <a:uFillTx/>
                <a:latin typeface="Calibri" panose="020F0502020204030204" pitchFamily="34" charset="0"/>
                <a:ea typeface="Cambria Math" panose="02040503050406030204" pitchFamily="18" charset="0"/>
                <a:cs typeface="Calibri" panose="020F050202020403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104210"/>
                </a:solidFill>
                <a:effectLst/>
                <a:uLnTx/>
                <a:uFillTx/>
                <a:latin typeface="Calibri" panose="020F0502020204030204" pitchFamily="34" charset="0"/>
                <a:ea typeface="Cambria Math" panose="02040503050406030204" pitchFamily="18" charset="0"/>
                <a:cs typeface="Calibri" panose="020F0502020204030204" pitchFamily="34" charset="0"/>
              </a:rPr>
              <a:t>Apply Z</a:t>
            </a:r>
          </a:p>
        </p:txBody>
      </p:sp>
    </p:spTree>
    <p:extLst>
      <p:ext uri="{BB962C8B-B14F-4D97-AF65-F5344CB8AC3E}">
        <p14:creationId xmlns:p14="http://schemas.microsoft.com/office/powerpoint/2010/main" val="2726589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9" grpId="0"/>
      <p:bldP spid="21" grpId="0" animBg="1"/>
      <p:bldP spid="21" grpId="1"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894368"/>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Understanding Quantum Teleportation</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C6D21D7-43E4-6C3A-45B2-0FFCF74E2546}"/>
                  </a:ext>
                </a:extLst>
              </p:cNvPr>
              <p:cNvSpPr txBox="1"/>
              <p:nvPr/>
            </p:nvSpPr>
            <p:spPr>
              <a:xfrm>
                <a:off x="1386840" y="1532068"/>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333F48">
                                  <a:lumMod val="50000"/>
                                </a:srgbClr>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333F48">
                                  <a:lumMod val="50000"/>
                                </a:srgbClr>
                              </a:solidFill>
                              <a:effectLst/>
                              <a:uLnTx/>
                              <a:uFillTx/>
                              <a:latin typeface="Cambria Math" panose="02040503050406030204" pitchFamily="18" charset="0"/>
                              <a:ea typeface="Cambria Math" panose="02040503050406030204" pitchFamily="18" charset="0"/>
                              <a:cs typeface="Calibri" panose="020F0502020204030204" pitchFamily="34" charset="0"/>
                            </a:rPr>
                            <m:t>𝜓</m:t>
                          </m:r>
                        </m:e>
                      </m:d>
                    </m:oMath>
                  </m:oMathPara>
                </a14:m>
                <a:endParaRPr kumimoji="0" lang="en-US" sz="2400" b="0" i="0" u="none" strike="noStrike" kern="0" cap="none" spc="0" normalizeH="0" baseline="0" noProof="0" dirty="0">
                  <a:ln>
                    <a:noFill/>
                  </a:ln>
                  <a:solidFill>
                    <a:srgbClr val="333F48">
                      <a:lumMod val="50000"/>
                    </a:srgbClr>
                  </a:solidFill>
                  <a:effectLst/>
                  <a:uLnTx/>
                  <a:uFillTx/>
                  <a:latin typeface="Helvetica" pitchFamily="2" charset="0"/>
                  <a:ea typeface="+mn-ea"/>
                  <a:cs typeface="+mn-cs"/>
                </a:endParaRPr>
              </a:p>
            </p:txBody>
          </p:sp>
        </mc:Choice>
        <mc:Fallback xmlns="">
          <p:sp>
            <p:nvSpPr>
              <p:cNvPr id="22" name="TextBox 21">
                <a:extLst>
                  <a:ext uri="{FF2B5EF4-FFF2-40B4-BE49-F238E27FC236}">
                    <a16:creationId xmlns:a16="http://schemas.microsoft.com/office/drawing/2014/main" id="{0C6D21D7-43E4-6C3A-45B2-0FFCF74E2546}"/>
                  </a:ext>
                </a:extLst>
              </p:cNvPr>
              <p:cNvSpPr txBox="1">
                <a:spLocks noRot="1" noChangeAspect="1" noMove="1" noResize="1" noEditPoints="1" noAdjustHandles="1" noChangeArrowheads="1" noChangeShapeType="1" noTextEdit="1"/>
              </p:cNvSpPr>
              <p:nvPr/>
            </p:nvSpPr>
            <p:spPr>
              <a:xfrm>
                <a:off x="1386840" y="1532068"/>
                <a:ext cx="553075" cy="461665"/>
              </a:xfrm>
              <a:prstGeom prst="rect">
                <a:avLst/>
              </a:prstGeom>
              <a:blipFill>
                <a:blip r:embed="rId3"/>
                <a:stretch>
                  <a:fillRect b="-13514"/>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16FA6641-4239-0903-BBB0-48D0BF197FE7}"/>
              </a:ext>
            </a:extLst>
          </p:cNvPr>
          <p:cNvCxnSpPr>
            <a:cxnSpLocks/>
          </p:cNvCxnSpPr>
          <p:nvPr/>
        </p:nvCxnSpPr>
        <p:spPr>
          <a:xfrm>
            <a:off x="2216453" y="1762902"/>
            <a:ext cx="8314387" cy="0"/>
          </a:xfrm>
          <a:prstGeom prst="line">
            <a:avLst/>
          </a:prstGeom>
          <a:noFill/>
          <a:ln w="25400" cap="flat" cmpd="sng" algn="ctr">
            <a:solidFill>
              <a:sysClr val="windowText" lastClr="000000"/>
            </a:solidFill>
            <a:prstDash val="solid"/>
            <a:miter lim="800000"/>
          </a:ln>
          <a:effectLst/>
        </p:spPr>
      </p:cxnSp>
      <p:cxnSp>
        <p:nvCxnSpPr>
          <p:cNvPr id="24" name="Straight Connector 23">
            <a:extLst>
              <a:ext uri="{FF2B5EF4-FFF2-40B4-BE49-F238E27FC236}">
                <a16:creationId xmlns:a16="http://schemas.microsoft.com/office/drawing/2014/main" id="{8EBB1646-6E7E-2295-527D-2114E37B4570}"/>
              </a:ext>
            </a:extLst>
          </p:cNvPr>
          <p:cNvCxnSpPr>
            <a:cxnSpLocks/>
          </p:cNvCxnSpPr>
          <p:nvPr/>
        </p:nvCxnSpPr>
        <p:spPr>
          <a:xfrm>
            <a:off x="2216453" y="2480152"/>
            <a:ext cx="8314387" cy="0"/>
          </a:xfrm>
          <a:prstGeom prst="line">
            <a:avLst/>
          </a:prstGeom>
          <a:noFill/>
          <a:ln w="25400" cap="flat" cmpd="sng" algn="ctr">
            <a:solidFill>
              <a:sysClr val="windowText" lastClr="000000"/>
            </a:solidFill>
            <a:prstDash val="solid"/>
            <a:miter lim="800000"/>
          </a:ln>
          <a:effectLst/>
        </p:spPr>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99D0E6E-927F-B2D4-5F72-F203788FC0A1}"/>
                  </a:ext>
                </a:extLst>
              </p:cNvPr>
              <p:cNvSpPr txBox="1"/>
              <p:nvPr/>
            </p:nvSpPr>
            <p:spPr>
              <a:xfrm>
                <a:off x="1386840" y="2184387"/>
                <a:ext cx="76357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0</m:t>
                          </m:r>
                        </m:e>
                      </m:d>
                      <m:r>
                        <a:rPr kumimoji="0" lang="en-US" sz="2400" b="0" i="1" u="none" strike="noStrike" kern="1200" cap="none" spc="0" normalizeH="0" baseline="-25000" noProof="0" smtClean="0">
                          <a:ln>
                            <a:noFill/>
                          </a:ln>
                          <a:solidFill>
                            <a:srgbClr val="104210"/>
                          </a:solidFill>
                          <a:effectLst/>
                          <a:uLnTx/>
                          <a:uFillTx/>
                          <a:latin typeface="Cambria Math" panose="02040503050406030204" pitchFamily="18" charset="0"/>
                          <a:ea typeface="Cambria Math" panose="02040503050406030204" pitchFamily="18" charset="0"/>
                          <a:cs typeface="Calibri" panose="020F0502020204030204" pitchFamily="34" charset="0"/>
                        </a:rPr>
                        <m:t> </m:t>
                      </m:r>
                    </m:oMath>
                  </m:oMathPara>
                </a14:m>
                <a:endParaRPr kumimoji="0" lang="en-US" sz="2400" b="0" i="0" u="none" strike="noStrike" kern="1200" cap="none" spc="0" normalizeH="0" baseline="0" noProof="0" dirty="0">
                  <a:ln>
                    <a:noFill/>
                  </a:ln>
                  <a:solidFill>
                    <a:srgbClr val="BE5700"/>
                  </a:solidFill>
                  <a:effectLst/>
                  <a:uLnTx/>
                  <a:uFillTx/>
                  <a:latin typeface="Calibri"/>
                  <a:ea typeface="+mn-ea"/>
                  <a:cs typeface="+mn-cs"/>
                </a:endParaRPr>
              </a:p>
            </p:txBody>
          </p:sp>
        </mc:Choice>
        <mc:Fallback xmlns="">
          <p:sp>
            <p:nvSpPr>
              <p:cNvPr id="19" name="TextBox 18">
                <a:extLst>
                  <a:ext uri="{FF2B5EF4-FFF2-40B4-BE49-F238E27FC236}">
                    <a16:creationId xmlns:a16="http://schemas.microsoft.com/office/drawing/2014/main" id="{399D0E6E-927F-B2D4-5F72-F203788FC0A1}"/>
                  </a:ext>
                </a:extLst>
              </p:cNvPr>
              <p:cNvSpPr txBox="1">
                <a:spLocks noRot="1" noChangeAspect="1" noMove="1" noResize="1" noEditPoints="1" noAdjustHandles="1" noChangeArrowheads="1" noChangeShapeType="1" noTextEdit="1"/>
              </p:cNvSpPr>
              <p:nvPr/>
            </p:nvSpPr>
            <p:spPr>
              <a:xfrm>
                <a:off x="1386840" y="2184387"/>
                <a:ext cx="763570" cy="461665"/>
              </a:xfrm>
              <a:prstGeom prst="rect">
                <a:avLst/>
              </a:prstGeom>
              <a:blipFill>
                <a:blip r:embed="rId4"/>
                <a:stretch>
                  <a:fillRect b="-31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5B9B996-5E3B-DB38-F5F5-51872FDAA478}"/>
                  </a:ext>
                </a:extLst>
              </p:cNvPr>
              <p:cNvSpPr txBox="1"/>
              <p:nvPr/>
            </p:nvSpPr>
            <p:spPr>
              <a:xfrm>
                <a:off x="-1219200" y="-23657"/>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333F48">
                                  <a:lumMod val="50000"/>
                                </a:srgbClr>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333F48">
                                  <a:lumMod val="50000"/>
                                </a:srgbClr>
                              </a:solidFill>
                              <a:effectLst/>
                              <a:uLnTx/>
                              <a:uFillTx/>
                              <a:latin typeface="Cambria Math" panose="02040503050406030204" pitchFamily="18" charset="0"/>
                              <a:ea typeface="Cambria Math" panose="02040503050406030204" pitchFamily="18" charset="0"/>
                              <a:cs typeface="Calibri" panose="020F0502020204030204" pitchFamily="34" charset="0"/>
                            </a:rPr>
                            <m:t>𝜓</m:t>
                          </m:r>
                        </m:e>
                      </m:d>
                      <m:r>
                        <a:rPr kumimoji="0" lang="en-US" sz="2400" b="0" i="1" u="none" strike="noStrike" kern="1200" cap="none" spc="0" normalizeH="0" baseline="-25000" noProof="0" smtClean="0">
                          <a:ln>
                            <a:noFill/>
                          </a:ln>
                          <a:solidFill>
                            <a:srgbClr val="333F48">
                              <a:lumMod val="50000"/>
                            </a:srgbClr>
                          </a:solidFill>
                          <a:effectLst/>
                          <a:uLnTx/>
                          <a:uFillTx/>
                          <a:latin typeface="Cambria Math" panose="02040503050406030204" pitchFamily="18" charset="0"/>
                          <a:ea typeface="Cambria Math" panose="02040503050406030204" pitchFamily="18" charset="0"/>
                          <a:cs typeface="Calibri" panose="020F0502020204030204" pitchFamily="34" charset="0"/>
                        </a:rPr>
                        <m:t>𝐴</m:t>
                      </m:r>
                    </m:oMath>
                  </m:oMathPara>
                </a14:m>
                <a:endParaRPr kumimoji="0" lang="en-US" sz="2400" b="0" i="0" u="none" strike="noStrike" kern="0" cap="none" spc="0" normalizeH="0" baseline="0" noProof="0" dirty="0">
                  <a:ln>
                    <a:noFill/>
                  </a:ln>
                  <a:solidFill>
                    <a:srgbClr val="333F48">
                      <a:lumMod val="50000"/>
                    </a:srgbClr>
                  </a:solidFill>
                  <a:effectLst/>
                  <a:uLnTx/>
                  <a:uFillTx/>
                  <a:latin typeface="Helvetica" pitchFamily="2" charset="0"/>
                  <a:ea typeface="+mn-ea"/>
                  <a:cs typeface="+mn-cs"/>
                </a:endParaRPr>
              </a:p>
            </p:txBody>
          </p:sp>
        </mc:Choice>
        <mc:Fallback xmlns="">
          <p:sp>
            <p:nvSpPr>
              <p:cNvPr id="20" name="TextBox 19">
                <a:extLst>
                  <a:ext uri="{FF2B5EF4-FFF2-40B4-BE49-F238E27FC236}">
                    <a16:creationId xmlns:a16="http://schemas.microsoft.com/office/drawing/2014/main" id="{65B9B996-5E3B-DB38-F5F5-51872FDAA478}"/>
                  </a:ext>
                </a:extLst>
              </p:cNvPr>
              <p:cNvSpPr txBox="1">
                <a:spLocks noRot="1" noChangeAspect="1" noMove="1" noResize="1" noEditPoints="1" noAdjustHandles="1" noChangeArrowheads="1" noChangeShapeType="1" noTextEdit="1"/>
              </p:cNvSpPr>
              <p:nvPr/>
            </p:nvSpPr>
            <p:spPr>
              <a:xfrm>
                <a:off x="-1219200" y="-23657"/>
                <a:ext cx="553075" cy="461665"/>
              </a:xfrm>
              <a:prstGeom prst="rect">
                <a:avLst/>
              </a:prstGeom>
              <a:blipFill>
                <a:blip r:embed="rId5"/>
                <a:stretch>
                  <a:fillRect r="-29545" b="-13514"/>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752C9069-D2C1-B117-A29F-90E92591E9D5}"/>
              </a:ext>
            </a:extLst>
          </p:cNvPr>
          <p:cNvCxnSpPr>
            <a:cxnSpLocks/>
          </p:cNvCxnSpPr>
          <p:nvPr/>
        </p:nvCxnSpPr>
        <p:spPr>
          <a:xfrm>
            <a:off x="2216453" y="3116764"/>
            <a:ext cx="8314387" cy="0"/>
          </a:xfrm>
          <a:prstGeom prst="line">
            <a:avLst/>
          </a:prstGeom>
          <a:noFill/>
          <a:ln w="25400" cap="flat" cmpd="sng" algn="ctr">
            <a:solidFill>
              <a:sysClr val="windowText" lastClr="000000"/>
            </a:solidFill>
            <a:prstDash val="solid"/>
            <a:miter lim="800000"/>
          </a:ln>
          <a:effectLst/>
        </p:spPr>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A30D047-6BDD-E7AF-7503-80D01D1BEFAA}"/>
                  </a:ext>
                </a:extLst>
              </p:cNvPr>
              <p:cNvSpPr txBox="1"/>
              <p:nvPr/>
            </p:nvSpPr>
            <p:spPr>
              <a:xfrm>
                <a:off x="1386840" y="2820999"/>
                <a:ext cx="76357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0</m:t>
                          </m:r>
                        </m:e>
                      </m:d>
                      <m:r>
                        <a:rPr kumimoji="0" lang="en-US" sz="2400" b="0" i="1" u="none" strike="noStrike" kern="1200" cap="none" spc="0" normalizeH="0" baseline="-25000" noProof="0" smtClean="0">
                          <a:ln>
                            <a:noFill/>
                          </a:ln>
                          <a:solidFill>
                            <a:srgbClr val="104210"/>
                          </a:solidFill>
                          <a:effectLst/>
                          <a:uLnTx/>
                          <a:uFillTx/>
                          <a:latin typeface="Cambria Math" panose="02040503050406030204" pitchFamily="18" charset="0"/>
                          <a:ea typeface="Cambria Math" panose="02040503050406030204" pitchFamily="18" charset="0"/>
                          <a:cs typeface="Calibri" panose="020F0502020204030204" pitchFamily="34" charset="0"/>
                        </a:rPr>
                        <m:t> </m:t>
                      </m:r>
                    </m:oMath>
                  </m:oMathPara>
                </a14:m>
                <a:endParaRPr kumimoji="0" lang="en-US" sz="2400" b="0" i="0" u="none" strike="noStrike" kern="1200" cap="none" spc="0" normalizeH="0" baseline="0" noProof="0" dirty="0">
                  <a:ln>
                    <a:noFill/>
                  </a:ln>
                  <a:solidFill>
                    <a:srgbClr val="BE5700"/>
                  </a:solidFill>
                  <a:effectLst/>
                  <a:uLnTx/>
                  <a:uFillTx/>
                  <a:latin typeface="Calibri"/>
                  <a:ea typeface="+mn-ea"/>
                  <a:cs typeface="+mn-cs"/>
                </a:endParaRPr>
              </a:p>
            </p:txBody>
          </p:sp>
        </mc:Choice>
        <mc:Fallback xmlns="">
          <p:sp>
            <p:nvSpPr>
              <p:cNvPr id="26" name="TextBox 25">
                <a:extLst>
                  <a:ext uri="{FF2B5EF4-FFF2-40B4-BE49-F238E27FC236}">
                    <a16:creationId xmlns:a16="http://schemas.microsoft.com/office/drawing/2014/main" id="{0A30D047-6BDD-E7AF-7503-80D01D1BEFAA}"/>
                  </a:ext>
                </a:extLst>
              </p:cNvPr>
              <p:cNvSpPr txBox="1">
                <a:spLocks noRot="1" noChangeAspect="1" noMove="1" noResize="1" noEditPoints="1" noAdjustHandles="1" noChangeArrowheads="1" noChangeShapeType="1" noTextEdit="1"/>
              </p:cNvSpPr>
              <p:nvPr/>
            </p:nvSpPr>
            <p:spPr>
              <a:xfrm>
                <a:off x="1386840" y="2820999"/>
                <a:ext cx="763570" cy="461665"/>
              </a:xfrm>
              <a:prstGeom prst="rect">
                <a:avLst/>
              </a:prstGeom>
              <a:blipFill>
                <a:blip r:embed="rId6"/>
                <a:stretch>
                  <a:fillRect b="-32432"/>
                </a:stretch>
              </a:blipFill>
            </p:spPr>
            <p:txBody>
              <a:bodyPr/>
              <a:lstStyle/>
              <a:p>
                <a:r>
                  <a:rPr lang="en-US">
                    <a:noFill/>
                  </a:rPr>
                  <a:t> </a:t>
                </a:r>
              </a:p>
            </p:txBody>
          </p:sp>
        </mc:Fallback>
      </mc:AlternateContent>
      <p:grpSp>
        <p:nvGrpSpPr>
          <p:cNvPr id="27" name="Group 26">
            <a:extLst>
              <a:ext uri="{FF2B5EF4-FFF2-40B4-BE49-F238E27FC236}">
                <a16:creationId xmlns:a16="http://schemas.microsoft.com/office/drawing/2014/main" id="{616365E4-66A0-68C0-ECE9-843AEB70B590}"/>
              </a:ext>
            </a:extLst>
          </p:cNvPr>
          <p:cNvGrpSpPr/>
          <p:nvPr/>
        </p:nvGrpSpPr>
        <p:grpSpPr>
          <a:xfrm>
            <a:off x="3296923" y="2361299"/>
            <a:ext cx="548640" cy="1043335"/>
            <a:chOff x="6313164" y="5194111"/>
            <a:chExt cx="360054" cy="629212"/>
          </a:xfrm>
        </p:grpSpPr>
        <p:sp>
          <p:nvSpPr>
            <p:cNvPr id="28" name="Oval 27">
              <a:extLst>
                <a:ext uri="{FF2B5EF4-FFF2-40B4-BE49-F238E27FC236}">
                  <a16:creationId xmlns:a16="http://schemas.microsoft.com/office/drawing/2014/main" id="{FA0C8731-9615-738A-4187-CF3D43D1000E}"/>
                </a:ext>
              </a:extLst>
            </p:cNvPr>
            <p:cNvSpPr/>
            <p:nvPr/>
          </p:nvSpPr>
          <p:spPr>
            <a:xfrm>
              <a:off x="6405427" y="5194111"/>
              <a:ext cx="180027" cy="165436"/>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29" name="Straight Connector 28">
              <a:extLst>
                <a:ext uri="{FF2B5EF4-FFF2-40B4-BE49-F238E27FC236}">
                  <a16:creationId xmlns:a16="http://schemas.microsoft.com/office/drawing/2014/main" id="{27C02429-491D-747F-E49D-4C0360A716E7}"/>
                </a:ext>
              </a:extLst>
            </p:cNvPr>
            <p:cNvCxnSpPr>
              <a:cxnSpLocks/>
              <a:stCxn id="28" idx="4"/>
              <a:endCxn id="30" idx="0"/>
            </p:cNvCxnSpPr>
            <p:nvPr/>
          </p:nvCxnSpPr>
          <p:spPr>
            <a:xfrm flipH="1">
              <a:off x="6493191" y="5359547"/>
              <a:ext cx="2250" cy="132903"/>
            </a:xfrm>
            <a:prstGeom prst="line">
              <a:avLst/>
            </a:prstGeom>
            <a:noFill/>
            <a:ln w="47625" cap="flat" cmpd="sng" algn="ctr">
              <a:solidFill>
                <a:sysClr val="windowText" lastClr="000000"/>
              </a:solidFill>
              <a:prstDash val="solid"/>
              <a:miter lim="800000"/>
            </a:ln>
            <a:effectLst/>
          </p:spPr>
        </p:cxnSp>
        <p:sp>
          <p:nvSpPr>
            <p:cNvPr id="30" name="Oval 29">
              <a:extLst>
                <a:ext uri="{FF2B5EF4-FFF2-40B4-BE49-F238E27FC236}">
                  <a16:creationId xmlns:a16="http://schemas.microsoft.com/office/drawing/2014/main" id="{3CB1AC58-B1C8-8650-A4EA-C737EE855B26}"/>
                </a:ext>
              </a:extLst>
            </p:cNvPr>
            <p:cNvSpPr/>
            <p:nvPr/>
          </p:nvSpPr>
          <p:spPr>
            <a:xfrm>
              <a:off x="6313164" y="5492450"/>
              <a:ext cx="360054" cy="33087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Helvetica" pitchFamily="2" charset="0"/>
                  <a:ea typeface="+mn-ea"/>
                  <a:cs typeface="+mn-cs"/>
                </a:rPr>
                <a:t>+</a:t>
              </a:r>
            </a:p>
          </p:txBody>
        </p:sp>
      </p:grpSp>
      <p:sp>
        <p:nvSpPr>
          <p:cNvPr id="31" name="Rectangle 30">
            <a:extLst>
              <a:ext uri="{FF2B5EF4-FFF2-40B4-BE49-F238E27FC236}">
                <a16:creationId xmlns:a16="http://schemas.microsoft.com/office/drawing/2014/main" id="{1EBDFF9C-523F-65F2-2EE5-8378CE36A860}"/>
              </a:ext>
            </a:extLst>
          </p:cNvPr>
          <p:cNvSpPr/>
          <p:nvPr/>
        </p:nvSpPr>
        <p:spPr>
          <a:xfrm>
            <a:off x="2520743" y="2219472"/>
            <a:ext cx="548640" cy="548640"/>
          </a:xfrm>
          <a:prstGeom prst="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H</a:t>
            </a:r>
          </a:p>
        </p:txBody>
      </p:sp>
      <p:grpSp>
        <p:nvGrpSpPr>
          <p:cNvPr id="32" name="Group 31">
            <a:extLst>
              <a:ext uri="{FF2B5EF4-FFF2-40B4-BE49-F238E27FC236}">
                <a16:creationId xmlns:a16="http://schemas.microsoft.com/office/drawing/2014/main" id="{09622130-2915-9716-6ECD-5461C6733200}"/>
              </a:ext>
            </a:extLst>
          </p:cNvPr>
          <p:cNvGrpSpPr/>
          <p:nvPr/>
        </p:nvGrpSpPr>
        <p:grpSpPr>
          <a:xfrm>
            <a:off x="4404360" y="1614383"/>
            <a:ext cx="548640" cy="1043335"/>
            <a:chOff x="6313164" y="5194111"/>
            <a:chExt cx="360054" cy="629212"/>
          </a:xfrm>
        </p:grpSpPr>
        <p:sp>
          <p:nvSpPr>
            <p:cNvPr id="33" name="Oval 32">
              <a:extLst>
                <a:ext uri="{FF2B5EF4-FFF2-40B4-BE49-F238E27FC236}">
                  <a16:creationId xmlns:a16="http://schemas.microsoft.com/office/drawing/2014/main" id="{452A5A79-AB60-4AF9-4661-D723474B1105}"/>
                </a:ext>
              </a:extLst>
            </p:cNvPr>
            <p:cNvSpPr/>
            <p:nvPr/>
          </p:nvSpPr>
          <p:spPr>
            <a:xfrm>
              <a:off x="6405427" y="5194111"/>
              <a:ext cx="180027" cy="165436"/>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34" name="Straight Connector 33">
              <a:extLst>
                <a:ext uri="{FF2B5EF4-FFF2-40B4-BE49-F238E27FC236}">
                  <a16:creationId xmlns:a16="http://schemas.microsoft.com/office/drawing/2014/main" id="{D749A134-EA61-CDB5-66C1-31241B011073}"/>
                </a:ext>
              </a:extLst>
            </p:cNvPr>
            <p:cNvCxnSpPr>
              <a:cxnSpLocks/>
              <a:stCxn id="33" idx="4"/>
              <a:endCxn id="35" idx="0"/>
            </p:cNvCxnSpPr>
            <p:nvPr/>
          </p:nvCxnSpPr>
          <p:spPr>
            <a:xfrm flipH="1">
              <a:off x="6493191" y="5359547"/>
              <a:ext cx="2250" cy="132903"/>
            </a:xfrm>
            <a:prstGeom prst="line">
              <a:avLst/>
            </a:prstGeom>
            <a:noFill/>
            <a:ln w="47625" cap="flat" cmpd="sng" algn="ctr">
              <a:solidFill>
                <a:sysClr val="windowText" lastClr="000000"/>
              </a:solidFill>
              <a:prstDash val="solid"/>
              <a:miter lim="800000"/>
            </a:ln>
            <a:effectLst/>
          </p:spPr>
        </p:cxnSp>
        <p:sp>
          <p:nvSpPr>
            <p:cNvPr id="35" name="Oval 34">
              <a:extLst>
                <a:ext uri="{FF2B5EF4-FFF2-40B4-BE49-F238E27FC236}">
                  <a16:creationId xmlns:a16="http://schemas.microsoft.com/office/drawing/2014/main" id="{FDC035E8-FCF9-EF1F-810C-4BE833B62335}"/>
                </a:ext>
              </a:extLst>
            </p:cNvPr>
            <p:cNvSpPr/>
            <p:nvPr/>
          </p:nvSpPr>
          <p:spPr>
            <a:xfrm>
              <a:off x="6313164" y="5492450"/>
              <a:ext cx="360054" cy="33087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Helvetica" pitchFamily="2" charset="0"/>
                  <a:ea typeface="+mn-ea"/>
                  <a:cs typeface="+mn-cs"/>
                </a:rPr>
                <a:t>+</a:t>
              </a:r>
            </a:p>
          </p:txBody>
        </p:sp>
      </p:grpSp>
      <p:sp>
        <p:nvSpPr>
          <p:cNvPr id="38" name="Rectangle 37">
            <a:extLst>
              <a:ext uri="{FF2B5EF4-FFF2-40B4-BE49-F238E27FC236}">
                <a16:creationId xmlns:a16="http://schemas.microsoft.com/office/drawing/2014/main" id="{69B5B99C-D694-6C9A-E8C6-14C9BC7C901C}"/>
              </a:ext>
            </a:extLst>
          </p:cNvPr>
          <p:cNvSpPr/>
          <p:nvPr/>
        </p:nvSpPr>
        <p:spPr>
          <a:xfrm>
            <a:off x="6099326" y="1459078"/>
            <a:ext cx="548640" cy="548640"/>
          </a:xfrm>
          <a:prstGeom prst="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H</a:t>
            </a:r>
          </a:p>
        </p:txBody>
      </p:sp>
      <p:sp>
        <p:nvSpPr>
          <p:cNvPr id="39" name="Rectangle 38">
            <a:extLst>
              <a:ext uri="{FF2B5EF4-FFF2-40B4-BE49-F238E27FC236}">
                <a16:creationId xmlns:a16="http://schemas.microsoft.com/office/drawing/2014/main" id="{1EAE1181-FF21-041A-D0A5-4EAC00EA8C95}"/>
              </a:ext>
            </a:extLst>
          </p:cNvPr>
          <p:cNvSpPr/>
          <p:nvPr/>
        </p:nvSpPr>
        <p:spPr>
          <a:xfrm>
            <a:off x="7419790" y="1462848"/>
            <a:ext cx="548640" cy="548640"/>
          </a:xfrm>
          <a:prstGeom prst="rect">
            <a:avLst/>
          </a:prstGeom>
          <a:solidFill>
            <a:srgbClr val="EDF2F4"/>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M</a:t>
            </a:r>
          </a:p>
        </p:txBody>
      </p:sp>
      <p:sp>
        <p:nvSpPr>
          <p:cNvPr id="40" name="Rectangle 39">
            <a:extLst>
              <a:ext uri="{FF2B5EF4-FFF2-40B4-BE49-F238E27FC236}">
                <a16:creationId xmlns:a16="http://schemas.microsoft.com/office/drawing/2014/main" id="{B7B2D823-7878-1A0A-38A5-F023B9E8DAFA}"/>
              </a:ext>
            </a:extLst>
          </p:cNvPr>
          <p:cNvSpPr/>
          <p:nvPr/>
        </p:nvSpPr>
        <p:spPr>
          <a:xfrm>
            <a:off x="7419790" y="2140899"/>
            <a:ext cx="548640" cy="548640"/>
          </a:xfrm>
          <a:prstGeom prst="rect">
            <a:avLst/>
          </a:prstGeom>
          <a:solidFill>
            <a:srgbClr val="EDF2F4"/>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M</a:t>
            </a:r>
          </a:p>
        </p:txBody>
      </p:sp>
      <p:sp>
        <p:nvSpPr>
          <p:cNvPr id="42" name="Rectangle 41">
            <a:extLst>
              <a:ext uri="{FF2B5EF4-FFF2-40B4-BE49-F238E27FC236}">
                <a16:creationId xmlns:a16="http://schemas.microsoft.com/office/drawing/2014/main" id="{5C11B059-F1CC-3E39-157C-ADB2CC9C9A3E}"/>
              </a:ext>
            </a:extLst>
          </p:cNvPr>
          <p:cNvSpPr/>
          <p:nvPr/>
        </p:nvSpPr>
        <p:spPr>
          <a:xfrm>
            <a:off x="8702040" y="2859142"/>
            <a:ext cx="548640" cy="548640"/>
          </a:xfrm>
          <a:prstGeom prst="rect">
            <a:avLst/>
          </a:prstGeom>
          <a:solidFill>
            <a:schemeClr val="accent2">
              <a:lumMod val="20000"/>
              <a:lumOff val="80000"/>
            </a:schemeClr>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X</a:t>
            </a:r>
          </a:p>
        </p:txBody>
      </p:sp>
      <p:cxnSp>
        <p:nvCxnSpPr>
          <p:cNvPr id="43" name="Straight Connector 42">
            <a:extLst>
              <a:ext uri="{FF2B5EF4-FFF2-40B4-BE49-F238E27FC236}">
                <a16:creationId xmlns:a16="http://schemas.microsoft.com/office/drawing/2014/main" id="{2489184D-0C4A-11F9-9823-AB3BA84F1448}"/>
              </a:ext>
            </a:extLst>
          </p:cNvPr>
          <p:cNvCxnSpPr>
            <a:cxnSpLocks/>
            <a:stCxn id="42" idx="0"/>
          </p:cNvCxnSpPr>
          <p:nvPr/>
        </p:nvCxnSpPr>
        <p:spPr>
          <a:xfrm flipV="1">
            <a:off x="8976360" y="2480152"/>
            <a:ext cx="0" cy="378990"/>
          </a:xfrm>
          <a:prstGeom prst="line">
            <a:avLst/>
          </a:prstGeom>
          <a:noFill/>
          <a:ln w="25400" cap="flat" cmpd="sng" algn="ctr">
            <a:solidFill>
              <a:sysClr val="windowText" lastClr="000000"/>
            </a:solidFill>
            <a:prstDash val="solid"/>
            <a:miter lim="800000"/>
          </a:ln>
          <a:effectLst/>
        </p:spPr>
      </p:cxnSp>
      <p:cxnSp>
        <p:nvCxnSpPr>
          <p:cNvPr id="46" name="Straight Connector 45">
            <a:extLst>
              <a:ext uri="{FF2B5EF4-FFF2-40B4-BE49-F238E27FC236}">
                <a16:creationId xmlns:a16="http://schemas.microsoft.com/office/drawing/2014/main" id="{BA7927A0-6F8E-642E-3602-A94A0C5FA5C4}"/>
              </a:ext>
            </a:extLst>
          </p:cNvPr>
          <p:cNvCxnSpPr>
            <a:cxnSpLocks/>
          </p:cNvCxnSpPr>
          <p:nvPr/>
        </p:nvCxnSpPr>
        <p:spPr>
          <a:xfrm flipV="1">
            <a:off x="8930640" y="2480152"/>
            <a:ext cx="0" cy="378990"/>
          </a:xfrm>
          <a:prstGeom prst="line">
            <a:avLst/>
          </a:prstGeom>
          <a:noFill/>
          <a:ln w="25400" cap="flat" cmpd="sng" algn="ctr">
            <a:solidFill>
              <a:sysClr val="windowText" lastClr="000000"/>
            </a:solidFill>
            <a:prstDash val="solid"/>
            <a:miter lim="800000"/>
          </a:ln>
          <a:effectLst/>
        </p:spPr>
      </p:cxnSp>
      <p:sp>
        <p:nvSpPr>
          <p:cNvPr id="47" name="Rectangle 46">
            <a:extLst>
              <a:ext uri="{FF2B5EF4-FFF2-40B4-BE49-F238E27FC236}">
                <a16:creationId xmlns:a16="http://schemas.microsoft.com/office/drawing/2014/main" id="{638340B0-B24B-FD76-AA75-109621FD474A}"/>
              </a:ext>
            </a:extLst>
          </p:cNvPr>
          <p:cNvSpPr/>
          <p:nvPr/>
        </p:nvSpPr>
        <p:spPr>
          <a:xfrm>
            <a:off x="9664250" y="2859142"/>
            <a:ext cx="548640" cy="548640"/>
          </a:xfrm>
          <a:prstGeom prst="rect">
            <a:avLst/>
          </a:prstGeom>
          <a:solidFill>
            <a:schemeClr val="accent4">
              <a:lumMod val="20000"/>
              <a:lumOff val="80000"/>
            </a:schemeClr>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Z</a:t>
            </a:r>
          </a:p>
        </p:txBody>
      </p:sp>
      <p:cxnSp>
        <p:nvCxnSpPr>
          <p:cNvPr id="48" name="Straight Connector 47">
            <a:extLst>
              <a:ext uri="{FF2B5EF4-FFF2-40B4-BE49-F238E27FC236}">
                <a16:creationId xmlns:a16="http://schemas.microsoft.com/office/drawing/2014/main" id="{A507D045-3C1A-679B-6CE6-64BF57C34E89}"/>
              </a:ext>
            </a:extLst>
          </p:cNvPr>
          <p:cNvCxnSpPr>
            <a:cxnSpLocks/>
            <a:stCxn id="47" idx="0"/>
          </p:cNvCxnSpPr>
          <p:nvPr/>
        </p:nvCxnSpPr>
        <p:spPr>
          <a:xfrm flipV="1">
            <a:off x="9938570" y="1733398"/>
            <a:ext cx="0" cy="1125744"/>
          </a:xfrm>
          <a:prstGeom prst="line">
            <a:avLst/>
          </a:prstGeom>
          <a:noFill/>
          <a:ln w="25400" cap="flat" cmpd="sng" algn="ctr">
            <a:solidFill>
              <a:sysClr val="windowText" lastClr="000000"/>
            </a:solidFill>
            <a:prstDash val="solid"/>
            <a:miter lim="800000"/>
          </a:ln>
          <a:effectLst/>
        </p:spPr>
      </p:cxnSp>
      <p:cxnSp>
        <p:nvCxnSpPr>
          <p:cNvPr id="49" name="Straight Connector 48">
            <a:extLst>
              <a:ext uri="{FF2B5EF4-FFF2-40B4-BE49-F238E27FC236}">
                <a16:creationId xmlns:a16="http://schemas.microsoft.com/office/drawing/2014/main" id="{6A5005BE-CE31-EACA-332A-19FAB6CCA000}"/>
              </a:ext>
            </a:extLst>
          </p:cNvPr>
          <p:cNvCxnSpPr>
            <a:cxnSpLocks/>
          </p:cNvCxnSpPr>
          <p:nvPr/>
        </p:nvCxnSpPr>
        <p:spPr>
          <a:xfrm flipV="1">
            <a:off x="9892850" y="1733398"/>
            <a:ext cx="0" cy="1125744"/>
          </a:xfrm>
          <a:prstGeom prst="line">
            <a:avLst/>
          </a:prstGeom>
          <a:noFill/>
          <a:ln w="25400" cap="flat" cmpd="sng" algn="ctr">
            <a:solidFill>
              <a:sysClr val="windowText" lastClr="000000"/>
            </a:solidFill>
            <a:prstDash val="solid"/>
            <a:miter lim="800000"/>
          </a:ln>
          <a:effectLst/>
        </p:spPr>
      </p:cxnSp>
      <p:cxnSp>
        <p:nvCxnSpPr>
          <p:cNvPr id="52" name="Straight Connector 51">
            <a:extLst>
              <a:ext uri="{FF2B5EF4-FFF2-40B4-BE49-F238E27FC236}">
                <a16:creationId xmlns:a16="http://schemas.microsoft.com/office/drawing/2014/main" id="{70B821CD-CCCC-F36F-C9B2-993F82E04301}"/>
              </a:ext>
            </a:extLst>
          </p:cNvPr>
          <p:cNvCxnSpPr>
            <a:cxnSpLocks/>
          </p:cNvCxnSpPr>
          <p:nvPr/>
        </p:nvCxnSpPr>
        <p:spPr>
          <a:xfrm flipH="1">
            <a:off x="7988352" y="1810467"/>
            <a:ext cx="2524655" cy="0"/>
          </a:xfrm>
          <a:prstGeom prst="line">
            <a:avLst/>
          </a:prstGeom>
          <a:noFill/>
          <a:ln w="25400" cap="flat" cmpd="sng" algn="ctr">
            <a:solidFill>
              <a:sysClr val="windowText" lastClr="000000"/>
            </a:solidFill>
            <a:prstDash val="solid"/>
            <a:miter lim="800000"/>
          </a:ln>
          <a:effectLst/>
        </p:spPr>
      </p:cxnSp>
      <p:cxnSp>
        <p:nvCxnSpPr>
          <p:cNvPr id="55" name="Straight Connector 54">
            <a:extLst>
              <a:ext uri="{FF2B5EF4-FFF2-40B4-BE49-F238E27FC236}">
                <a16:creationId xmlns:a16="http://schemas.microsoft.com/office/drawing/2014/main" id="{5D79D842-9AC5-8A31-E1B9-A70C457B3A5B}"/>
              </a:ext>
            </a:extLst>
          </p:cNvPr>
          <p:cNvCxnSpPr>
            <a:cxnSpLocks/>
          </p:cNvCxnSpPr>
          <p:nvPr/>
        </p:nvCxnSpPr>
        <p:spPr>
          <a:xfrm flipH="1">
            <a:off x="7968430" y="2541987"/>
            <a:ext cx="2524655" cy="0"/>
          </a:xfrm>
          <a:prstGeom prst="line">
            <a:avLst/>
          </a:prstGeom>
          <a:noFill/>
          <a:ln w="25400" cap="flat" cmpd="sng" algn="ctr">
            <a:solidFill>
              <a:sysClr val="windowText" lastClr="000000"/>
            </a:solidFill>
            <a:prstDash val="solid"/>
            <a:miter lim="800000"/>
          </a:ln>
          <a:effectLst/>
        </p:spPr>
      </p:cxnSp>
      <mc:AlternateContent xmlns:mc="http://schemas.openxmlformats.org/markup-compatibility/2006" xmlns:a14="http://schemas.microsoft.com/office/drawing/2010/main">
        <mc:Choice Requires="a14">
          <p:sp>
            <p:nvSpPr>
              <p:cNvPr id="1024" name="TextBox 1023">
                <a:extLst>
                  <a:ext uri="{FF2B5EF4-FFF2-40B4-BE49-F238E27FC236}">
                    <a16:creationId xmlns:a16="http://schemas.microsoft.com/office/drawing/2014/main" id="{95D66F97-6CA3-E050-3B62-64D66C308B0B}"/>
                  </a:ext>
                </a:extLst>
              </p:cNvPr>
              <p:cNvSpPr txBox="1"/>
              <p:nvPr/>
            </p:nvSpPr>
            <p:spPr>
              <a:xfrm>
                <a:off x="627266" y="3575337"/>
                <a:ext cx="11320894" cy="691471"/>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num>
                        <m:den>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2</m:t>
                          </m:r>
                        </m:den>
                      </m:f>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ctrlPr>
                        </m:dPr>
                        <m:e>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00</m:t>
                              </m:r>
                            </m:e>
                          </m:d>
                          <m:d>
                            <m:d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1</m:t>
                                  </m:r>
                                </m:e>
                              </m:d>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1</m:t>
                              </m:r>
                            </m:e>
                          </m:d>
                          <m:d>
                            <m:d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1</m:t>
                                  </m:r>
                                </m:e>
                              </m:d>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0</m:t>
                                  </m:r>
                                </m:e>
                              </m:d>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10</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m:t>
                              </m:r>
                            </m:e>
                          </m:d>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1</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11</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1</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1024" name="TextBox 1023">
                <a:extLst>
                  <a:ext uri="{FF2B5EF4-FFF2-40B4-BE49-F238E27FC236}">
                    <a16:creationId xmlns:a16="http://schemas.microsoft.com/office/drawing/2014/main" id="{95D66F97-6CA3-E050-3B62-64D66C308B0B}"/>
                  </a:ext>
                </a:extLst>
              </p:cNvPr>
              <p:cNvSpPr txBox="1">
                <a:spLocks noRot="1" noChangeAspect="1" noMove="1" noResize="1" noEditPoints="1" noAdjustHandles="1" noChangeArrowheads="1" noChangeShapeType="1" noTextEdit="1"/>
              </p:cNvSpPr>
              <p:nvPr/>
            </p:nvSpPr>
            <p:spPr>
              <a:xfrm>
                <a:off x="627266" y="3575337"/>
                <a:ext cx="11320894" cy="691471"/>
              </a:xfrm>
              <a:prstGeom prst="rect">
                <a:avLst/>
              </a:prstGeom>
              <a:blipFill>
                <a:blip r:embed="rId7"/>
                <a:stretch>
                  <a:fillRect b="-16364"/>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96BDAE51-C961-D656-0AE3-F52FC3040C92}"/>
              </a:ext>
            </a:extLst>
          </p:cNvPr>
          <p:cNvSpPr/>
          <p:nvPr/>
        </p:nvSpPr>
        <p:spPr>
          <a:xfrm>
            <a:off x="904912" y="4458486"/>
            <a:ext cx="5468734" cy="640080"/>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Case-4: Measurement outcome is 11</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ED64000-D2A5-C8D3-0497-CC0786917736}"/>
                  </a:ext>
                </a:extLst>
              </p:cNvPr>
              <p:cNvSpPr txBox="1"/>
              <p:nvPr/>
            </p:nvSpPr>
            <p:spPr>
              <a:xfrm>
                <a:off x="10028307" y="4458486"/>
                <a:ext cx="1811134" cy="369332"/>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1</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0</m:t>
                          </m:r>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5" name="TextBox 4">
                <a:extLst>
                  <a:ext uri="{FF2B5EF4-FFF2-40B4-BE49-F238E27FC236}">
                    <a16:creationId xmlns:a16="http://schemas.microsoft.com/office/drawing/2014/main" id="{9ED64000-D2A5-C8D3-0497-CC0786917736}"/>
                  </a:ext>
                </a:extLst>
              </p:cNvPr>
              <p:cNvSpPr txBox="1">
                <a:spLocks noRot="1" noChangeAspect="1" noMove="1" noResize="1" noEditPoints="1" noAdjustHandles="1" noChangeArrowheads="1" noChangeShapeType="1" noTextEdit="1"/>
              </p:cNvSpPr>
              <p:nvPr/>
            </p:nvSpPr>
            <p:spPr>
              <a:xfrm>
                <a:off x="10028307" y="4458486"/>
                <a:ext cx="1811134" cy="369332"/>
              </a:xfrm>
              <a:prstGeom prst="rect">
                <a:avLst/>
              </a:prstGeom>
              <a:blipFill>
                <a:blip r:embed="rId8"/>
                <a:stretch>
                  <a:fillRect b="-32258"/>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73BEF335-3856-78DB-D8B7-C14EA469EAA7}"/>
              </a:ext>
            </a:extLst>
          </p:cNvPr>
          <p:cNvSpPr/>
          <p:nvPr/>
        </p:nvSpPr>
        <p:spPr>
          <a:xfrm>
            <a:off x="904912" y="5325932"/>
            <a:ext cx="4278735" cy="424732"/>
          </a:xfrm>
          <a:prstGeom prst="rect">
            <a:avLst/>
          </a:prstGeom>
        </p:spPr>
        <p:txBody>
          <a:bodyPr wrap="none">
            <a:spAutoFit/>
          </a:bodyPr>
          <a:lstStyle/>
          <a:p>
            <a:pPr marL="0" marR="0" lvl="0" indent="0" algn="ctr" defTabSz="342900" rtl="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02060"/>
                </a:solidFill>
                <a:effectLst/>
                <a:uLnTx/>
                <a:uFillTx/>
                <a:latin typeface="Calibri"/>
                <a:ea typeface="宋体" panose="02010600030101010101" pitchFamily="2" charset="-122"/>
                <a:cs typeface="+mn-cs"/>
              </a:rPr>
              <a:t>‘1’ is the control for Controlled-X</a:t>
            </a:r>
          </a:p>
        </p:txBody>
      </p:sp>
      <p:sp>
        <p:nvSpPr>
          <p:cNvPr id="7" name="Rectangle 6">
            <a:extLst>
              <a:ext uri="{FF2B5EF4-FFF2-40B4-BE49-F238E27FC236}">
                <a16:creationId xmlns:a16="http://schemas.microsoft.com/office/drawing/2014/main" id="{E7BB0AA2-B649-6633-2485-EBC2FDCA9DF1}"/>
              </a:ext>
            </a:extLst>
          </p:cNvPr>
          <p:cNvSpPr/>
          <p:nvPr/>
        </p:nvSpPr>
        <p:spPr>
          <a:xfrm>
            <a:off x="884493" y="5802146"/>
            <a:ext cx="4262705" cy="424732"/>
          </a:xfrm>
          <a:prstGeom prst="rect">
            <a:avLst/>
          </a:prstGeom>
        </p:spPr>
        <p:txBody>
          <a:bodyPr wrap="none">
            <a:spAutoFit/>
          </a:bodyPr>
          <a:lstStyle/>
          <a:p>
            <a:pPr marL="0" marR="0" lvl="0" indent="0" algn="ctr" defTabSz="342900" rtl="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02060"/>
                </a:solidFill>
                <a:effectLst/>
                <a:uLnTx/>
                <a:uFillTx/>
                <a:latin typeface="Calibri"/>
                <a:ea typeface="宋体" panose="02010600030101010101" pitchFamily="2" charset="-122"/>
                <a:cs typeface="+mn-cs"/>
              </a:rPr>
              <a:t>‘1’ is the control for Controlled-Z</a:t>
            </a:r>
          </a:p>
        </p:txBody>
      </p:sp>
      <p:sp>
        <p:nvSpPr>
          <p:cNvPr id="8" name="TextBox 7">
            <a:extLst>
              <a:ext uri="{FF2B5EF4-FFF2-40B4-BE49-F238E27FC236}">
                <a16:creationId xmlns:a16="http://schemas.microsoft.com/office/drawing/2014/main" id="{3AA34A32-A45A-F76B-3D59-370A0221E2E5}"/>
              </a:ext>
            </a:extLst>
          </p:cNvPr>
          <p:cNvSpPr txBox="1"/>
          <p:nvPr/>
        </p:nvSpPr>
        <p:spPr>
          <a:xfrm>
            <a:off x="10007204" y="5079462"/>
            <a:ext cx="2106247" cy="505369"/>
          </a:xfrm>
          <a:prstGeom prst="rect">
            <a:avLst/>
          </a:prstGeom>
          <a:solidFill>
            <a:schemeClr val="accent1">
              <a:lumMod val="20000"/>
              <a:lumOff val="80000"/>
              <a:alpha val="50000"/>
            </a:schemeClr>
          </a:solidFill>
          <a:ln w="25400" cap="flat" cmpd="sng" algn="ctr">
            <a:solidFill>
              <a:srgbClr val="10421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2400" b="0" i="0" u="none" strike="noStrike" kern="0" cap="none" spc="0" normalizeH="0" baseline="0">
                <a:ln>
                  <a:noFill/>
                </a:ln>
                <a:solidFill>
                  <a:srgbClr val="4472C4">
                    <a:lumMod val="50000"/>
                  </a:srgbClr>
                </a:solidFill>
                <a:effectLst/>
                <a:uLnTx/>
                <a:uFillTx/>
                <a:latin typeface="Calibri" panose="020F0502020204030204" pitchFamily="34" charset="0"/>
                <a:ea typeface="Cambria Math" panose="02040503050406030204" pitchFamily="18" charset="0"/>
                <a:cs typeface="Calibri" panose="020F050202020403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104210"/>
                </a:solidFill>
                <a:effectLst/>
                <a:uLnTx/>
                <a:uFillTx/>
                <a:latin typeface="Calibri" panose="020F0502020204030204" pitchFamily="34" charset="0"/>
                <a:ea typeface="Cambria Math" panose="02040503050406030204" pitchFamily="18" charset="0"/>
                <a:cs typeface="Calibri" panose="020F0502020204030204" pitchFamily="34" charset="0"/>
              </a:rPr>
              <a:t>Apply X and Z</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984530E-8404-EDE5-BD01-FB73CD054121}"/>
                  </a:ext>
                </a:extLst>
              </p:cNvPr>
              <p:cNvSpPr txBox="1"/>
              <p:nvPr/>
            </p:nvSpPr>
            <p:spPr>
              <a:xfrm>
                <a:off x="10028307" y="5848412"/>
                <a:ext cx="1811134" cy="369332"/>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1</m:t>
                          </m:r>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9" name="TextBox 8">
                <a:extLst>
                  <a:ext uri="{FF2B5EF4-FFF2-40B4-BE49-F238E27FC236}">
                    <a16:creationId xmlns:a16="http://schemas.microsoft.com/office/drawing/2014/main" id="{8984530E-8404-EDE5-BD01-FB73CD054121}"/>
                  </a:ext>
                </a:extLst>
              </p:cNvPr>
              <p:cNvSpPr txBox="1">
                <a:spLocks noRot="1" noChangeAspect="1" noMove="1" noResize="1" noEditPoints="1" noAdjustHandles="1" noChangeArrowheads="1" noChangeShapeType="1" noTextEdit="1"/>
              </p:cNvSpPr>
              <p:nvPr/>
            </p:nvSpPr>
            <p:spPr>
              <a:xfrm>
                <a:off x="10028307" y="5848412"/>
                <a:ext cx="1811134" cy="369332"/>
              </a:xfrm>
              <a:prstGeom prst="rect">
                <a:avLst/>
              </a:prstGeom>
              <a:blipFill>
                <a:blip r:embed="rId9"/>
                <a:stretch>
                  <a:fillRect b="-33333"/>
                </a:stretch>
              </a:blipFill>
            </p:spPr>
            <p:txBody>
              <a:bodyPr/>
              <a:lstStyle/>
              <a:p>
                <a:r>
                  <a:rPr lang="en-US">
                    <a:noFill/>
                  </a:rPr>
                  <a:t> </a:t>
                </a:r>
              </a:p>
            </p:txBody>
          </p:sp>
        </mc:Fallback>
      </mc:AlternateContent>
      <p:sp>
        <p:nvSpPr>
          <p:cNvPr id="2" name="Rounded Rectangle 1">
            <a:extLst>
              <a:ext uri="{FF2B5EF4-FFF2-40B4-BE49-F238E27FC236}">
                <a16:creationId xmlns:a16="http://schemas.microsoft.com/office/drawing/2014/main" id="{46558984-EE7D-83DE-90A2-D4DF256BC300}"/>
              </a:ext>
            </a:extLst>
          </p:cNvPr>
          <p:cNvSpPr/>
          <p:nvPr/>
        </p:nvSpPr>
        <p:spPr>
          <a:xfrm>
            <a:off x="602068" y="1576503"/>
            <a:ext cx="863069" cy="369332"/>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Alice</a:t>
            </a:r>
          </a:p>
        </p:txBody>
      </p:sp>
      <p:sp>
        <p:nvSpPr>
          <p:cNvPr id="11" name="Rounded Rectangle 10">
            <a:extLst>
              <a:ext uri="{FF2B5EF4-FFF2-40B4-BE49-F238E27FC236}">
                <a16:creationId xmlns:a16="http://schemas.microsoft.com/office/drawing/2014/main" id="{4B7DA042-CBEE-566A-2696-13283553FAF2}"/>
              </a:ext>
            </a:extLst>
          </p:cNvPr>
          <p:cNvSpPr/>
          <p:nvPr/>
        </p:nvSpPr>
        <p:spPr>
          <a:xfrm>
            <a:off x="596323" y="2219472"/>
            <a:ext cx="863069" cy="369332"/>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Alice</a:t>
            </a:r>
          </a:p>
        </p:txBody>
      </p:sp>
      <p:sp>
        <p:nvSpPr>
          <p:cNvPr id="12" name="Rounded Rectangle 11">
            <a:extLst>
              <a:ext uri="{FF2B5EF4-FFF2-40B4-BE49-F238E27FC236}">
                <a16:creationId xmlns:a16="http://schemas.microsoft.com/office/drawing/2014/main" id="{773EB985-1B4E-71D8-F3E2-D3F93724D663}"/>
              </a:ext>
            </a:extLst>
          </p:cNvPr>
          <p:cNvSpPr/>
          <p:nvPr/>
        </p:nvSpPr>
        <p:spPr>
          <a:xfrm>
            <a:off x="11150865" y="2932098"/>
            <a:ext cx="863069" cy="369332"/>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Bob</a:t>
            </a:r>
          </a:p>
        </p:txBody>
      </p:sp>
    </p:spTree>
    <p:extLst>
      <p:ext uri="{BB962C8B-B14F-4D97-AF65-F5344CB8AC3E}">
        <p14:creationId xmlns:p14="http://schemas.microsoft.com/office/powerpoint/2010/main" val="4074755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894368"/>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Superdense Coding</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5B9B996-5E3B-DB38-F5F5-51872FDAA478}"/>
                  </a:ext>
                </a:extLst>
              </p:cNvPr>
              <p:cNvSpPr txBox="1"/>
              <p:nvPr/>
            </p:nvSpPr>
            <p:spPr>
              <a:xfrm>
                <a:off x="-1219200" y="-23657"/>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333F48">
                                  <a:lumMod val="50000"/>
                                </a:srgbClr>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333F48">
                                  <a:lumMod val="50000"/>
                                </a:srgbClr>
                              </a:solidFill>
                              <a:effectLst/>
                              <a:uLnTx/>
                              <a:uFillTx/>
                              <a:latin typeface="Cambria Math" panose="02040503050406030204" pitchFamily="18" charset="0"/>
                              <a:ea typeface="Cambria Math" panose="02040503050406030204" pitchFamily="18" charset="0"/>
                              <a:cs typeface="Calibri" panose="020F0502020204030204" pitchFamily="34" charset="0"/>
                            </a:rPr>
                            <m:t>𝜓</m:t>
                          </m:r>
                        </m:e>
                      </m:d>
                      <m:r>
                        <a:rPr kumimoji="0" lang="en-US" sz="2400" b="0" i="1" u="none" strike="noStrike" kern="1200" cap="none" spc="0" normalizeH="0" baseline="-25000" noProof="0" smtClean="0">
                          <a:ln>
                            <a:noFill/>
                          </a:ln>
                          <a:solidFill>
                            <a:srgbClr val="333F48">
                              <a:lumMod val="50000"/>
                            </a:srgbClr>
                          </a:solidFill>
                          <a:effectLst/>
                          <a:uLnTx/>
                          <a:uFillTx/>
                          <a:latin typeface="Cambria Math" panose="02040503050406030204" pitchFamily="18" charset="0"/>
                          <a:ea typeface="Cambria Math" panose="02040503050406030204" pitchFamily="18" charset="0"/>
                          <a:cs typeface="Calibri" panose="020F0502020204030204" pitchFamily="34" charset="0"/>
                        </a:rPr>
                        <m:t>𝐴</m:t>
                      </m:r>
                    </m:oMath>
                  </m:oMathPara>
                </a14:m>
                <a:endParaRPr kumimoji="0" lang="en-US" sz="2400" b="0" i="0" u="none" strike="noStrike" kern="0" cap="none" spc="0" normalizeH="0" baseline="0" noProof="0" dirty="0">
                  <a:ln>
                    <a:noFill/>
                  </a:ln>
                  <a:solidFill>
                    <a:srgbClr val="333F48">
                      <a:lumMod val="50000"/>
                    </a:srgbClr>
                  </a:solidFill>
                  <a:effectLst/>
                  <a:uLnTx/>
                  <a:uFillTx/>
                  <a:latin typeface="Helvetica" pitchFamily="2" charset="0"/>
                  <a:ea typeface="+mn-ea"/>
                  <a:cs typeface="+mn-cs"/>
                </a:endParaRPr>
              </a:p>
            </p:txBody>
          </p:sp>
        </mc:Choice>
        <mc:Fallback xmlns="">
          <p:sp>
            <p:nvSpPr>
              <p:cNvPr id="20" name="TextBox 19">
                <a:extLst>
                  <a:ext uri="{FF2B5EF4-FFF2-40B4-BE49-F238E27FC236}">
                    <a16:creationId xmlns:a16="http://schemas.microsoft.com/office/drawing/2014/main" id="{65B9B996-5E3B-DB38-F5F5-51872FDAA478}"/>
                  </a:ext>
                </a:extLst>
              </p:cNvPr>
              <p:cNvSpPr txBox="1">
                <a:spLocks noRot="1" noChangeAspect="1" noMove="1" noResize="1" noEditPoints="1" noAdjustHandles="1" noChangeArrowheads="1" noChangeShapeType="1" noTextEdit="1"/>
              </p:cNvSpPr>
              <p:nvPr/>
            </p:nvSpPr>
            <p:spPr>
              <a:xfrm>
                <a:off x="-1219200" y="-23657"/>
                <a:ext cx="553075" cy="461665"/>
              </a:xfrm>
              <a:prstGeom prst="rect">
                <a:avLst/>
              </a:prstGeom>
              <a:blipFill>
                <a:blip r:embed="rId5"/>
                <a:stretch>
                  <a:fillRect r="-29545" b="-13514"/>
                </a:stretch>
              </a:blipFill>
            </p:spPr>
            <p:txBody>
              <a:bodyPr/>
              <a:lstStyle/>
              <a:p>
                <a:r>
                  <a:rPr lang="en-US">
                    <a:noFill/>
                  </a:rPr>
                  <a:t> </a:t>
                </a:r>
              </a:p>
            </p:txBody>
          </p:sp>
        </mc:Fallback>
      </mc:AlternateContent>
      <p:pic>
        <p:nvPicPr>
          <p:cNvPr id="13" name="Picture 2" descr="Alice Standing Icons PNG - Free PNG and Icons Downloads">
            <a:extLst>
              <a:ext uri="{FF2B5EF4-FFF2-40B4-BE49-F238E27FC236}">
                <a16:creationId xmlns:a16="http://schemas.microsoft.com/office/drawing/2014/main" id="{BBC23ACF-C8B3-08C9-034C-29EE7479B8A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6886" b="50000"/>
          <a:stretch/>
        </p:blipFill>
        <p:spPr bwMode="auto">
          <a:xfrm>
            <a:off x="132053" y="3730895"/>
            <a:ext cx="1615626" cy="156887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2816118B-E374-1A68-C145-13378ECCF57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060" t="6220" r="15646" b="36002"/>
          <a:stretch/>
        </p:blipFill>
        <p:spPr bwMode="auto">
          <a:xfrm>
            <a:off x="9753600" y="3815226"/>
            <a:ext cx="1615626" cy="140021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53B2965C-BDF4-B987-A1BB-ADC7B6DF0C2D}"/>
              </a:ext>
            </a:extLst>
          </p:cNvPr>
          <p:cNvSpPr/>
          <p:nvPr/>
        </p:nvSpPr>
        <p:spPr>
          <a:xfrm>
            <a:off x="546168" y="5245266"/>
            <a:ext cx="787395"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02060"/>
                </a:solidFill>
                <a:effectLst/>
                <a:uLnTx/>
                <a:uFillTx/>
              </a:rPr>
              <a:t>Alice</a:t>
            </a:r>
          </a:p>
        </p:txBody>
      </p:sp>
      <p:sp>
        <p:nvSpPr>
          <p:cNvPr id="16" name="Rectangle 15">
            <a:extLst>
              <a:ext uri="{FF2B5EF4-FFF2-40B4-BE49-F238E27FC236}">
                <a16:creationId xmlns:a16="http://schemas.microsoft.com/office/drawing/2014/main" id="{E5868C03-B5AD-67EC-FF47-B15CF58A69B9}"/>
              </a:ext>
            </a:extLst>
          </p:cNvPr>
          <p:cNvSpPr/>
          <p:nvPr/>
        </p:nvSpPr>
        <p:spPr>
          <a:xfrm>
            <a:off x="10223820" y="5245266"/>
            <a:ext cx="675186"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02060"/>
                </a:solidFill>
                <a:effectLst/>
                <a:uLnTx/>
                <a:uFillTx/>
              </a:rPr>
              <a:t>Bob</a:t>
            </a:r>
          </a:p>
        </p:txBody>
      </p:sp>
      <p:sp>
        <p:nvSpPr>
          <p:cNvPr id="17" name="TextBox 16">
            <a:extLst>
              <a:ext uri="{FF2B5EF4-FFF2-40B4-BE49-F238E27FC236}">
                <a16:creationId xmlns:a16="http://schemas.microsoft.com/office/drawing/2014/main" id="{294DFD6E-CA3E-176A-3710-8418D3CD3209}"/>
              </a:ext>
            </a:extLst>
          </p:cNvPr>
          <p:cNvSpPr txBox="1"/>
          <p:nvPr/>
        </p:nvSpPr>
        <p:spPr>
          <a:xfrm>
            <a:off x="-1" y="1076980"/>
            <a:ext cx="12191117" cy="830997"/>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04210"/>
                </a:solidFill>
                <a:effectLst/>
                <a:uLnTx/>
                <a:uFillTx/>
                <a:latin typeface="Calibri" panose="020F0502020204030204" pitchFamily="34" charset="0"/>
                <a:ea typeface="+mn-ea"/>
                <a:cs typeface="Calibri" panose="020F0502020204030204" pitchFamily="34" charset="0"/>
              </a:rPr>
              <a:t>Quite the opposite of quantum teleportation</a:t>
            </a:r>
          </a:p>
          <a:p>
            <a:pPr marL="914400" lvl="1" indent="-457200">
              <a:buFont typeface="Arial" panose="020B0604020202020204" pitchFamily="34" charset="0"/>
              <a:buChar char="•"/>
              <a:defRPr/>
            </a:pPr>
            <a:r>
              <a:rPr lang="en-US" sz="2400" dirty="0">
                <a:solidFill>
                  <a:srgbClr val="104210"/>
                </a:solidFill>
                <a:latin typeface="Calibri" panose="020F0502020204030204" pitchFamily="34" charset="0"/>
                <a:cs typeface="Calibri" panose="020F0502020204030204" pitchFamily="34" charset="0"/>
              </a:rPr>
              <a:t>In quantum teleportation, a qubit is sent by transmitting two classical bits</a:t>
            </a:r>
          </a:p>
        </p:txBody>
      </p:sp>
      <p:sp>
        <p:nvSpPr>
          <p:cNvPr id="18" name="TextBox 17">
            <a:extLst>
              <a:ext uri="{FF2B5EF4-FFF2-40B4-BE49-F238E27FC236}">
                <a16:creationId xmlns:a16="http://schemas.microsoft.com/office/drawing/2014/main" id="{B10D1C90-FB70-0220-976C-724176A4AEA7}"/>
              </a:ext>
            </a:extLst>
          </p:cNvPr>
          <p:cNvSpPr txBox="1"/>
          <p:nvPr/>
        </p:nvSpPr>
        <p:spPr>
          <a:xfrm>
            <a:off x="883" y="2123965"/>
            <a:ext cx="12191117" cy="46166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04210"/>
                </a:solidFill>
                <a:effectLst/>
                <a:uLnTx/>
                <a:uFillTx/>
                <a:latin typeface="Calibri" panose="020F0502020204030204" pitchFamily="34" charset="0"/>
                <a:ea typeface="+mn-ea"/>
                <a:cs typeface="Calibri" panose="020F0502020204030204" pitchFamily="34" charset="0"/>
              </a:rPr>
              <a:t>In superdense coding, sender can transmit two classical bits using one </a:t>
            </a:r>
            <a:r>
              <a:rPr lang="en-US" sz="2400" dirty="0">
                <a:solidFill>
                  <a:srgbClr val="104210"/>
                </a:solidFill>
                <a:latin typeface="Calibri" panose="020F0502020204030204" pitchFamily="34" charset="0"/>
                <a:cs typeface="Calibri" panose="020F0502020204030204" pitchFamily="34" charset="0"/>
              </a:rPr>
              <a:t>qubit *</a:t>
            </a:r>
          </a:p>
        </p:txBody>
      </p:sp>
      <p:sp>
        <p:nvSpPr>
          <p:cNvPr id="21" name="Rectangle 20">
            <a:extLst>
              <a:ext uri="{FF2B5EF4-FFF2-40B4-BE49-F238E27FC236}">
                <a16:creationId xmlns:a16="http://schemas.microsoft.com/office/drawing/2014/main" id="{69E38C76-D1E9-5CFC-B12D-87F313FC975E}"/>
              </a:ext>
            </a:extLst>
          </p:cNvPr>
          <p:cNvSpPr/>
          <p:nvPr/>
        </p:nvSpPr>
        <p:spPr>
          <a:xfrm>
            <a:off x="1524000" y="4515331"/>
            <a:ext cx="1866217" cy="424732"/>
          </a:xfrm>
          <a:prstGeom prst="rect">
            <a:avLst/>
          </a:prstGeom>
        </p:spPr>
        <p:txBody>
          <a:bodyPr wrap="none">
            <a:spAutoFit/>
          </a:bodyPr>
          <a:lstStyle/>
          <a:p>
            <a:pPr marL="0" marR="0" lvl="0" indent="0" algn="ctr" defTabSz="342900" rtl="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02060"/>
                </a:solidFill>
                <a:effectLst/>
                <a:uLnTx/>
                <a:uFillTx/>
                <a:latin typeface="Calibri"/>
                <a:ea typeface="宋体" panose="02010600030101010101" pitchFamily="2" charset="-122"/>
                <a:cs typeface="+mn-cs"/>
              </a:rPr>
              <a:t>00, 01, 10,</a:t>
            </a:r>
            <a:r>
              <a:rPr kumimoji="0" lang="en-US" altLang="zh-CN" sz="2400" b="0" i="0" u="none" strike="noStrike" kern="0" cap="none" spc="0" normalizeH="0" noProof="0" dirty="0">
                <a:ln>
                  <a:noFill/>
                </a:ln>
                <a:solidFill>
                  <a:srgbClr val="002060"/>
                </a:solidFill>
                <a:effectLst/>
                <a:uLnTx/>
                <a:uFillTx/>
                <a:latin typeface="Calibri"/>
                <a:ea typeface="宋体" panose="02010600030101010101" pitchFamily="2" charset="-122"/>
                <a:cs typeface="+mn-cs"/>
              </a:rPr>
              <a:t> 11</a:t>
            </a:r>
            <a:endParaRPr kumimoji="0" lang="en-US" altLang="zh-CN" sz="2400" b="0" i="0" u="none" strike="noStrike" kern="0" cap="none" spc="0" normalizeH="0" baseline="0" noProof="0" dirty="0">
              <a:ln>
                <a:noFill/>
              </a:ln>
              <a:solidFill>
                <a:srgbClr val="002060"/>
              </a:solidFill>
              <a:effectLst/>
              <a:uLnTx/>
              <a:uFillTx/>
              <a:latin typeface="Calibri"/>
              <a:ea typeface="宋体" panose="02010600030101010101" pitchFamily="2" charset="-122"/>
              <a:cs typeface="+mn-cs"/>
            </a:endParaRPr>
          </a:p>
        </p:txBody>
      </p:sp>
      <p:pic>
        <p:nvPicPr>
          <p:cNvPr id="1026" name="Picture 2" descr="Premium Vector | Cute boy cartoon character with a gesture of sit on money.">
            <a:extLst>
              <a:ext uri="{FF2B5EF4-FFF2-40B4-BE49-F238E27FC236}">
                <a16:creationId xmlns:a16="http://schemas.microsoft.com/office/drawing/2014/main" id="{905887B3-3598-B8CB-ECE9-3CBC34C422D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1455" t="6387" r="25007" b="3399"/>
          <a:stretch/>
        </p:blipFill>
        <p:spPr bwMode="auto">
          <a:xfrm>
            <a:off x="5113390" y="2801618"/>
            <a:ext cx="1274499" cy="2147622"/>
          </a:xfrm>
          <a:prstGeom prst="rect">
            <a:avLst/>
          </a:prstGeom>
          <a:noFill/>
          <a:extLst>
            <a:ext uri="{909E8E84-426E-40DD-AFC4-6F175D3DCCD1}">
              <a14:hiddenFill xmlns:a14="http://schemas.microsoft.com/office/drawing/2010/main">
                <a:solidFill>
                  <a:srgbClr val="FFFFFF"/>
                </a:solidFill>
              </a14:hiddenFill>
            </a:ext>
          </a:extLst>
        </p:spPr>
      </p:pic>
      <p:sp>
        <p:nvSpPr>
          <p:cNvPr id="36" name="Oval 35">
            <a:extLst>
              <a:ext uri="{FF2B5EF4-FFF2-40B4-BE49-F238E27FC236}">
                <a16:creationId xmlns:a16="http://schemas.microsoft.com/office/drawing/2014/main" id="{3D4AFA8B-50B7-1B26-57C7-DEA51B6C65B9}"/>
              </a:ext>
            </a:extLst>
          </p:cNvPr>
          <p:cNvSpPr/>
          <p:nvPr/>
        </p:nvSpPr>
        <p:spPr>
          <a:xfrm>
            <a:off x="5169206" y="2771182"/>
            <a:ext cx="274320" cy="2743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9E8B7EA-6FC6-2AC1-936C-6C23DD4249F5}"/>
              </a:ext>
            </a:extLst>
          </p:cNvPr>
          <p:cNvSpPr/>
          <p:nvPr/>
        </p:nvSpPr>
        <p:spPr>
          <a:xfrm>
            <a:off x="6105292" y="2771182"/>
            <a:ext cx="274320" cy="2743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5BEA0B2-FAFD-9EC5-E4A3-61C15D4930D8}"/>
              </a:ext>
            </a:extLst>
          </p:cNvPr>
          <p:cNvSpPr/>
          <p:nvPr/>
        </p:nvSpPr>
        <p:spPr>
          <a:xfrm>
            <a:off x="5220686" y="4821956"/>
            <a:ext cx="1059906"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02060"/>
                </a:solidFill>
                <a:effectLst/>
                <a:uLnTx/>
                <a:uFillTx/>
              </a:rPr>
              <a:t>Charlie</a:t>
            </a:r>
          </a:p>
        </p:txBody>
      </p:sp>
      <p:sp>
        <p:nvSpPr>
          <p:cNvPr id="50" name="TextBox 49">
            <a:extLst>
              <a:ext uri="{FF2B5EF4-FFF2-40B4-BE49-F238E27FC236}">
                <a16:creationId xmlns:a16="http://schemas.microsoft.com/office/drawing/2014/main" id="{9CFEABDC-D3E7-D52F-4E5F-EA9883B32D04}"/>
              </a:ext>
            </a:extLst>
          </p:cNvPr>
          <p:cNvSpPr txBox="1"/>
          <p:nvPr/>
        </p:nvSpPr>
        <p:spPr>
          <a:xfrm>
            <a:off x="-885" y="6126610"/>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Transmit</a:t>
            </a:r>
            <a:r>
              <a:rPr kumimoji="0" lang="en-US" sz="2400" b="0" i="0" u="none" strike="noStrike" kern="0" cap="none" spc="0" normalizeH="0" noProof="0" dirty="0">
                <a:ln>
                  <a:noFill/>
                </a:ln>
                <a:solidFill>
                  <a:prstClr val="white"/>
                </a:solidFill>
                <a:effectLst/>
                <a:uLnTx/>
                <a:uFillTx/>
                <a:latin typeface="Calibri"/>
                <a:ea typeface="+mn-ea"/>
                <a:cs typeface="+mn-cs"/>
              </a:rPr>
              <a:t> more classical bits (securely) using fewer quantum bits</a:t>
            </a: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06175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0" presetClass="path" presetSubtype="0" accel="50000" decel="50000" fill="hold" grpId="1" nodeType="withEffect">
                                  <p:stCondLst>
                                    <p:cond delay="0"/>
                                  </p:stCondLst>
                                  <p:childTnLst>
                                    <p:animMotion origin="layout" path="M -2.5E-6 -1.85185E-6 L 0.67097 0.18542 " pathEditMode="relative" rAng="0" ptsTypes="AA">
                                      <p:cBhvr>
                                        <p:cTn id="24" dur="2000" fill="hold"/>
                                        <p:tgtEl>
                                          <p:spTgt spid="21"/>
                                        </p:tgtEl>
                                        <p:attrNameLst>
                                          <p:attrName>ppt_x</p:attrName>
                                          <p:attrName>ppt_y</p:attrName>
                                        </p:attrNameLst>
                                      </p:cBhvr>
                                      <p:rCtr x="33542" y="9259"/>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0" presetClass="path" presetSubtype="0" accel="50000" decel="50000" fill="hold" grpId="1" nodeType="clickEffect">
                                  <p:stCondLst>
                                    <p:cond delay="0"/>
                                  </p:stCondLst>
                                  <p:childTnLst>
                                    <p:animMotion origin="layout" path="M 0 0 L -0.29531 0.22477 " pathEditMode="relative" ptsTypes="AA">
                                      <p:cBhvr>
                                        <p:cTn id="40" dur="2000" fill="hold"/>
                                        <p:tgtEl>
                                          <p:spTgt spid="36"/>
                                        </p:tgtEl>
                                        <p:attrNameLst>
                                          <p:attrName>ppt_x</p:attrName>
                                          <p:attrName>ppt_y</p:attrName>
                                        </p:attrNameLst>
                                      </p:cBhvr>
                                    </p:animMotion>
                                  </p:childTnLst>
                                </p:cTn>
                              </p:par>
                              <p:par>
                                <p:cTn id="41" presetID="0" presetClass="path" presetSubtype="0" accel="50000" decel="50000" fill="hold" grpId="1" nodeType="withEffect">
                                  <p:stCondLst>
                                    <p:cond delay="0"/>
                                  </p:stCondLst>
                                  <p:childTnLst>
                                    <p:animMotion origin="layout" path="M 8.33333E-7 -4.07407E-6 L 0.30638 0.23426 " pathEditMode="relative" rAng="0" ptsTypes="AA">
                                      <p:cBhvr>
                                        <p:cTn id="42" dur="2000" fill="hold"/>
                                        <p:tgtEl>
                                          <p:spTgt spid="37"/>
                                        </p:tgtEl>
                                        <p:attrNameLst>
                                          <p:attrName>ppt_x</p:attrName>
                                          <p:attrName>ppt_y</p:attrName>
                                        </p:attrNameLst>
                                      </p:cBhvr>
                                      <p:rCtr x="15313" y="11713"/>
                                    </p:animMotion>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8" grpId="0"/>
      <p:bldP spid="21" grpId="0"/>
      <p:bldP spid="21" grpId="1"/>
      <p:bldP spid="36" grpId="0" animBg="1"/>
      <p:bldP spid="36" grpId="1" animBg="1"/>
      <p:bldP spid="37" grpId="0" animBg="1"/>
      <p:bldP spid="37" grpId="1" animBg="1"/>
      <p:bldP spid="45" grpId="0"/>
      <p:bldP spid="5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894368"/>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Understanding Superdense Coding</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5B9B996-5E3B-DB38-F5F5-51872FDAA478}"/>
                  </a:ext>
                </a:extLst>
              </p:cNvPr>
              <p:cNvSpPr txBox="1"/>
              <p:nvPr/>
            </p:nvSpPr>
            <p:spPr>
              <a:xfrm>
                <a:off x="-1219200" y="-23657"/>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333F48">
                                  <a:lumMod val="50000"/>
                                </a:srgbClr>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333F48">
                                  <a:lumMod val="50000"/>
                                </a:srgbClr>
                              </a:solidFill>
                              <a:effectLst/>
                              <a:uLnTx/>
                              <a:uFillTx/>
                              <a:latin typeface="Cambria Math" panose="02040503050406030204" pitchFamily="18" charset="0"/>
                              <a:ea typeface="Cambria Math" panose="02040503050406030204" pitchFamily="18" charset="0"/>
                              <a:cs typeface="Calibri" panose="020F0502020204030204" pitchFamily="34" charset="0"/>
                            </a:rPr>
                            <m:t>𝜓</m:t>
                          </m:r>
                        </m:e>
                      </m:d>
                      <m:r>
                        <a:rPr kumimoji="0" lang="en-US" sz="2400" b="0" i="1" u="none" strike="noStrike" kern="1200" cap="none" spc="0" normalizeH="0" baseline="-25000" noProof="0" smtClean="0">
                          <a:ln>
                            <a:noFill/>
                          </a:ln>
                          <a:solidFill>
                            <a:srgbClr val="333F48">
                              <a:lumMod val="50000"/>
                            </a:srgbClr>
                          </a:solidFill>
                          <a:effectLst/>
                          <a:uLnTx/>
                          <a:uFillTx/>
                          <a:latin typeface="Cambria Math" panose="02040503050406030204" pitchFamily="18" charset="0"/>
                          <a:ea typeface="Cambria Math" panose="02040503050406030204" pitchFamily="18" charset="0"/>
                          <a:cs typeface="Calibri" panose="020F0502020204030204" pitchFamily="34" charset="0"/>
                        </a:rPr>
                        <m:t>𝐴</m:t>
                      </m:r>
                    </m:oMath>
                  </m:oMathPara>
                </a14:m>
                <a:endParaRPr kumimoji="0" lang="en-US" sz="2400" b="0" i="0" u="none" strike="noStrike" kern="0" cap="none" spc="0" normalizeH="0" baseline="0" noProof="0" dirty="0">
                  <a:ln>
                    <a:noFill/>
                  </a:ln>
                  <a:solidFill>
                    <a:srgbClr val="333F48">
                      <a:lumMod val="50000"/>
                    </a:srgbClr>
                  </a:solidFill>
                  <a:effectLst/>
                  <a:uLnTx/>
                  <a:uFillTx/>
                  <a:latin typeface="Helvetica" pitchFamily="2" charset="0"/>
                  <a:ea typeface="+mn-ea"/>
                  <a:cs typeface="+mn-cs"/>
                </a:endParaRPr>
              </a:p>
            </p:txBody>
          </p:sp>
        </mc:Choice>
        <mc:Fallback xmlns="">
          <p:sp>
            <p:nvSpPr>
              <p:cNvPr id="20" name="TextBox 19">
                <a:extLst>
                  <a:ext uri="{FF2B5EF4-FFF2-40B4-BE49-F238E27FC236}">
                    <a16:creationId xmlns:a16="http://schemas.microsoft.com/office/drawing/2014/main" id="{65B9B996-5E3B-DB38-F5F5-51872FDAA478}"/>
                  </a:ext>
                </a:extLst>
              </p:cNvPr>
              <p:cNvSpPr txBox="1">
                <a:spLocks noRot="1" noChangeAspect="1" noMove="1" noResize="1" noEditPoints="1" noAdjustHandles="1" noChangeArrowheads="1" noChangeShapeType="1" noTextEdit="1"/>
              </p:cNvSpPr>
              <p:nvPr/>
            </p:nvSpPr>
            <p:spPr>
              <a:xfrm>
                <a:off x="-1219200" y="-23657"/>
                <a:ext cx="553075" cy="461665"/>
              </a:xfrm>
              <a:prstGeom prst="rect">
                <a:avLst/>
              </a:prstGeom>
              <a:blipFill>
                <a:blip r:embed="rId5"/>
                <a:stretch>
                  <a:fillRect r="-29545" b="-13514"/>
                </a:stretch>
              </a:blipFill>
            </p:spPr>
            <p:txBody>
              <a:bodyPr/>
              <a:lstStyle/>
              <a:p>
                <a:r>
                  <a:rPr lang="en-US">
                    <a:noFill/>
                  </a:rPr>
                  <a:t> </a:t>
                </a:r>
              </a:p>
            </p:txBody>
          </p:sp>
        </mc:Fallback>
      </mc:AlternateContent>
      <p:pic>
        <p:nvPicPr>
          <p:cNvPr id="13" name="Picture 2" descr="Alice Standing Icons PNG - Free PNG and Icons Downloads">
            <a:extLst>
              <a:ext uri="{FF2B5EF4-FFF2-40B4-BE49-F238E27FC236}">
                <a16:creationId xmlns:a16="http://schemas.microsoft.com/office/drawing/2014/main" id="{BBC23ACF-C8B3-08C9-034C-29EE7479B8A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6886" b="50000"/>
          <a:stretch/>
        </p:blipFill>
        <p:spPr bwMode="auto">
          <a:xfrm>
            <a:off x="-1515" y="1180905"/>
            <a:ext cx="1615626" cy="156887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2816118B-E374-1A68-C145-13378ECCF57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060" t="6220" r="15646" b="36002"/>
          <a:stretch/>
        </p:blipFill>
        <p:spPr bwMode="auto">
          <a:xfrm>
            <a:off x="9753600" y="3815226"/>
            <a:ext cx="1615626" cy="140021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53B2965C-BDF4-B987-A1BB-ADC7B6DF0C2D}"/>
              </a:ext>
            </a:extLst>
          </p:cNvPr>
          <p:cNvSpPr/>
          <p:nvPr/>
        </p:nvSpPr>
        <p:spPr>
          <a:xfrm>
            <a:off x="412600" y="2895521"/>
            <a:ext cx="787395" cy="424732"/>
          </a:xfrm>
          <a:prstGeom prst="rect">
            <a:avLst/>
          </a:prstGeom>
        </p:spPr>
        <p:txBody>
          <a:bodyPr wrap="none">
            <a:spAutoFit/>
          </a:bodyPr>
          <a:lstStyle/>
          <a:p>
            <a:pPr marL="0" marR="0" lvl="0" indent="0" algn="ctr" defTabSz="342900" rtl="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02060"/>
                </a:solidFill>
                <a:effectLst/>
                <a:uLnTx/>
                <a:uFillTx/>
                <a:latin typeface="Calibri"/>
                <a:ea typeface="宋体" panose="02010600030101010101" pitchFamily="2" charset="-122"/>
                <a:cs typeface="+mn-cs"/>
              </a:rPr>
              <a:t>Alice</a:t>
            </a:r>
          </a:p>
        </p:txBody>
      </p:sp>
      <p:sp>
        <p:nvSpPr>
          <p:cNvPr id="16" name="Rectangle 15">
            <a:extLst>
              <a:ext uri="{FF2B5EF4-FFF2-40B4-BE49-F238E27FC236}">
                <a16:creationId xmlns:a16="http://schemas.microsoft.com/office/drawing/2014/main" id="{E5868C03-B5AD-67EC-FF47-B15CF58A69B9}"/>
              </a:ext>
            </a:extLst>
          </p:cNvPr>
          <p:cNvSpPr/>
          <p:nvPr/>
        </p:nvSpPr>
        <p:spPr>
          <a:xfrm>
            <a:off x="10223820" y="5245266"/>
            <a:ext cx="675186" cy="424732"/>
          </a:xfrm>
          <a:prstGeom prst="rect">
            <a:avLst/>
          </a:prstGeom>
        </p:spPr>
        <p:txBody>
          <a:bodyPr wrap="none">
            <a:spAutoFit/>
          </a:bodyPr>
          <a:lstStyle/>
          <a:p>
            <a:pPr marL="0" marR="0" lvl="0" indent="0" algn="ctr" defTabSz="342900" rtl="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02060"/>
                </a:solidFill>
                <a:effectLst/>
                <a:uLnTx/>
                <a:uFillTx/>
                <a:latin typeface="Calibri"/>
                <a:ea typeface="宋体" panose="02010600030101010101" pitchFamily="2" charset="-122"/>
                <a:cs typeface="+mn-cs"/>
              </a:rPr>
              <a:t>Bob</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45892DF-8F34-6607-C7ED-925BF6B43733}"/>
                  </a:ext>
                </a:extLst>
              </p:cNvPr>
              <p:cNvSpPr txBox="1"/>
              <p:nvPr/>
            </p:nvSpPr>
            <p:spPr>
              <a:xfrm>
                <a:off x="1803087" y="1687156"/>
                <a:ext cx="2743200" cy="544060"/>
              </a:xfrm>
              <a:prstGeom prst="rect">
                <a:avLst/>
              </a:prstGeom>
              <a:noFill/>
            </p:spPr>
            <p:txBody>
              <a:bodyPr wrap="square" lIns="0" tIns="0" rIns="0" bIns="0" rtlCol="0" anchor="ctr">
                <a:spAutoFit/>
              </a:bodyPr>
              <a:lstStyle/>
              <a:p>
                <a:pPr lvl="0">
                  <a:defRPr/>
                </a:pPr>
                <a14:m>
                  <m:oMath xmlns:m="http://schemas.openxmlformats.org/officeDocument/2006/math">
                    <m:f>
                      <m:f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t> (</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𝐴</m:t>
                        </m:r>
                        <m:r>
                          <a:rPr lang="en-US" sz="2400" i="1">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𝐵</m:t>
                        </m:r>
                      </m:e>
                    </m:d>
                    <m:r>
                      <a:rPr lang="en-US" sz="2400" i="1">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𝐴</m:t>
                        </m:r>
                        <m:r>
                          <a:rPr lang="en-US" sz="2400" i="1">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𝐵</m:t>
                        </m:r>
                      </m:e>
                    </m:d>
                  </m:oMath>
                </a14:m>
                <a:r>
                  <a:rPr kumimoji="0" lang="en-US" sz="2400" b="0" i="0" u="none" strike="noStrike" kern="1200" cap="none" spc="0" normalizeH="0" baseline="0" noProof="0" dirty="0">
                    <a:ln>
                      <a:noFill/>
                    </a:ln>
                    <a:solidFill>
                      <a:srgbClr val="002060"/>
                    </a:solidFill>
                    <a:effectLst/>
                    <a:uLnTx/>
                    <a:uFillTx/>
                    <a:latin typeface="Calibri"/>
                    <a:cs typeface="+mn-cs"/>
                  </a:rPr>
                  <a:t>)</a:t>
                </a:r>
              </a:p>
            </p:txBody>
          </p:sp>
        </mc:Choice>
        <mc:Fallback xmlns="">
          <p:sp>
            <p:nvSpPr>
              <p:cNvPr id="2" name="TextBox 1">
                <a:extLst>
                  <a:ext uri="{FF2B5EF4-FFF2-40B4-BE49-F238E27FC236}">
                    <a16:creationId xmlns:a16="http://schemas.microsoft.com/office/drawing/2014/main" id="{D45892DF-8F34-6607-C7ED-925BF6B43733}"/>
                  </a:ext>
                </a:extLst>
              </p:cNvPr>
              <p:cNvSpPr txBox="1">
                <a:spLocks noRot="1" noChangeAspect="1" noMove="1" noResize="1" noEditPoints="1" noAdjustHandles="1" noChangeArrowheads="1" noChangeShapeType="1" noTextEdit="1"/>
              </p:cNvSpPr>
              <p:nvPr/>
            </p:nvSpPr>
            <p:spPr>
              <a:xfrm>
                <a:off x="1803087" y="1687156"/>
                <a:ext cx="2743200" cy="544060"/>
              </a:xfrm>
              <a:prstGeom prst="rect">
                <a:avLst/>
              </a:prstGeom>
              <a:blipFill>
                <a:blip r:embed="rId8"/>
                <a:stretch>
                  <a:fillRect l="-461" r="-1382" b="-15909"/>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043782E1-B7DD-089F-DE9B-CA3798A14DDD}"/>
              </a:ext>
            </a:extLst>
          </p:cNvPr>
          <p:cNvSpPr/>
          <p:nvPr/>
        </p:nvSpPr>
        <p:spPr>
          <a:xfrm>
            <a:off x="82062" y="3340911"/>
            <a:ext cx="3854600" cy="640080"/>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Case-1: Alice wants to send ‘00’</a:t>
            </a:r>
          </a:p>
        </p:txBody>
      </p:sp>
      <p:sp>
        <p:nvSpPr>
          <p:cNvPr id="5" name="Rounded Rectangle 4">
            <a:extLst>
              <a:ext uri="{FF2B5EF4-FFF2-40B4-BE49-F238E27FC236}">
                <a16:creationId xmlns:a16="http://schemas.microsoft.com/office/drawing/2014/main" id="{97850543-946C-9B8E-6253-209E3AE2264F}"/>
              </a:ext>
            </a:extLst>
          </p:cNvPr>
          <p:cNvSpPr/>
          <p:nvPr/>
        </p:nvSpPr>
        <p:spPr>
          <a:xfrm>
            <a:off x="69537" y="4047872"/>
            <a:ext cx="3854600" cy="640080"/>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Case-2: Alice wants to send ‘01’</a:t>
            </a:r>
          </a:p>
        </p:txBody>
      </p:sp>
      <p:sp>
        <p:nvSpPr>
          <p:cNvPr id="6" name="Rounded Rectangle 5">
            <a:extLst>
              <a:ext uri="{FF2B5EF4-FFF2-40B4-BE49-F238E27FC236}">
                <a16:creationId xmlns:a16="http://schemas.microsoft.com/office/drawing/2014/main" id="{0EAD1518-6CFA-9D60-0CCC-A24CE026772D}"/>
              </a:ext>
            </a:extLst>
          </p:cNvPr>
          <p:cNvSpPr/>
          <p:nvPr/>
        </p:nvSpPr>
        <p:spPr>
          <a:xfrm>
            <a:off x="69537" y="4728833"/>
            <a:ext cx="3854600" cy="640080"/>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Case-3: Alice wants to send ‘10’</a:t>
            </a:r>
          </a:p>
        </p:txBody>
      </p:sp>
      <p:sp>
        <p:nvSpPr>
          <p:cNvPr id="7" name="Rounded Rectangle 6">
            <a:extLst>
              <a:ext uri="{FF2B5EF4-FFF2-40B4-BE49-F238E27FC236}">
                <a16:creationId xmlns:a16="http://schemas.microsoft.com/office/drawing/2014/main" id="{730B499A-400E-613E-B579-C52EC34163E6}"/>
              </a:ext>
            </a:extLst>
          </p:cNvPr>
          <p:cNvSpPr/>
          <p:nvPr/>
        </p:nvSpPr>
        <p:spPr>
          <a:xfrm>
            <a:off x="82062" y="5406319"/>
            <a:ext cx="3854600" cy="640080"/>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Case-3: Alice wants to send ‘11’</a:t>
            </a:r>
          </a:p>
        </p:txBody>
      </p:sp>
      <p:sp>
        <p:nvSpPr>
          <p:cNvPr id="8" name="TextBox 7">
            <a:extLst>
              <a:ext uri="{FF2B5EF4-FFF2-40B4-BE49-F238E27FC236}">
                <a16:creationId xmlns:a16="http://schemas.microsoft.com/office/drawing/2014/main" id="{61EBC953-4F02-3F85-0A3C-5C9D0F93B695}"/>
              </a:ext>
            </a:extLst>
          </p:cNvPr>
          <p:cNvSpPr txBox="1"/>
          <p:nvPr/>
        </p:nvSpPr>
        <p:spPr>
          <a:xfrm>
            <a:off x="4267200" y="3408266"/>
            <a:ext cx="1280160" cy="505369"/>
          </a:xfrm>
          <a:prstGeom prst="rect">
            <a:avLst/>
          </a:prstGeom>
          <a:solidFill>
            <a:schemeClr val="accent1">
              <a:lumMod val="20000"/>
              <a:lumOff val="80000"/>
            </a:schemeClr>
          </a:solidFill>
          <a:ln w="25400" cap="flat" cmpd="sng" algn="ctr">
            <a:solidFill>
              <a:srgbClr val="10421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2400" b="0" i="0" u="none" strike="noStrike" kern="0" cap="none" spc="0" normalizeH="0" baseline="0">
                <a:ln>
                  <a:noFill/>
                </a:ln>
                <a:solidFill>
                  <a:srgbClr val="4472C4">
                    <a:lumMod val="50000"/>
                  </a:srgbClr>
                </a:solidFill>
                <a:effectLst/>
                <a:uLnTx/>
                <a:uFillTx/>
                <a:latin typeface="Calibri" panose="020F0502020204030204" pitchFamily="34" charset="0"/>
                <a:ea typeface="Cambria Math" panose="02040503050406030204" pitchFamily="18" charset="0"/>
                <a:cs typeface="Calibri" panose="020F050202020403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104210"/>
                </a:solidFill>
                <a:effectLst/>
                <a:uLnTx/>
                <a:uFillTx/>
                <a:latin typeface="Calibri" panose="020F0502020204030204" pitchFamily="34" charset="0"/>
                <a:ea typeface="Cambria Math" panose="02040503050406030204" pitchFamily="18" charset="0"/>
                <a:cs typeface="Calibri" panose="020F0502020204030204" pitchFamily="34" charset="0"/>
              </a:rPr>
              <a:t>Apply I</a:t>
            </a:r>
          </a:p>
        </p:txBody>
      </p:sp>
      <p:sp>
        <p:nvSpPr>
          <p:cNvPr id="9" name="TextBox 8">
            <a:extLst>
              <a:ext uri="{FF2B5EF4-FFF2-40B4-BE49-F238E27FC236}">
                <a16:creationId xmlns:a16="http://schemas.microsoft.com/office/drawing/2014/main" id="{7FDB8569-BF73-0187-5989-F775DAE91FFD}"/>
              </a:ext>
            </a:extLst>
          </p:cNvPr>
          <p:cNvSpPr txBox="1"/>
          <p:nvPr/>
        </p:nvSpPr>
        <p:spPr>
          <a:xfrm>
            <a:off x="4267200" y="4115227"/>
            <a:ext cx="1280160" cy="505369"/>
          </a:xfrm>
          <a:prstGeom prst="rect">
            <a:avLst/>
          </a:prstGeom>
          <a:solidFill>
            <a:schemeClr val="accent1">
              <a:lumMod val="20000"/>
              <a:lumOff val="80000"/>
            </a:schemeClr>
          </a:solidFill>
          <a:ln w="25400" cap="flat" cmpd="sng" algn="ctr">
            <a:solidFill>
              <a:srgbClr val="10421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2400" b="0" i="0" u="none" strike="noStrike" kern="0" cap="none" spc="0" normalizeH="0" baseline="0">
                <a:ln>
                  <a:noFill/>
                </a:ln>
                <a:solidFill>
                  <a:srgbClr val="4472C4">
                    <a:lumMod val="50000"/>
                  </a:srgbClr>
                </a:solidFill>
                <a:effectLst/>
                <a:uLnTx/>
                <a:uFillTx/>
                <a:latin typeface="Calibri" panose="020F0502020204030204" pitchFamily="34" charset="0"/>
                <a:ea typeface="Cambria Math" panose="02040503050406030204" pitchFamily="18" charset="0"/>
                <a:cs typeface="Calibri" panose="020F050202020403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104210"/>
                </a:solidFill>
                <a:effectLst/>
                <a:uLnTx/>
                <a:uFillTx/>
                <a:latin typeface="Calibri" panose="020F0502020204030204" pitchFamily="34" charset="0"/>
                <a:ea typeface="Cambria Math" panose="02040503050406030204" pitchFamily="18" charset="0"/>
                <a:cs typeface="Calibri" panose="020F0502020204030204" pitchFamily="34" charset="0"/>
              </a:rPr>
              <a:t>Apply </a:t>
            </a:r>
            <a:r>
              <a:rPr lang="en-US" noProof="0" dirty="0">
                <a:solidFill>
                  <a:srgbClr val="104210"/>
                </a:solidFill>
              </a:rPr>
              <a:t>X</a:t>
            </a:r>
            <a:endParaRPr kumimoji="0" lang="en-US" sz="2400" b="0" i="0" u="none" strike="noStrike" kern="0" cap="none" spc="0" normalizeH="0" baseline="0" noProof="0" dirty="0">
              <a:ln>
                <a:noFill/>
              </a:ln>
              <a:solidFill>
                <a:srgbClr val="104210"/>
              </a:solidFill>
              <a:effectLst/>
              <a:uLnTx/>
              <a:uFillTx/>
              <a:latin typeface="Calibri" panose="020F0502020204030204" pitchFamily="34" charset="0"/>
              <a:ea typeface="Cambria Math" panose="02040503050406030204" pitchFamily="18" charset="0"/>
              <a:cs typeface="Calibri" panose="020F0502020204030204" pitchFamily="34" charset="0"/>
            </a:endParaRPr>
          </a:p>
        </p:txBody>
      </p:sp>
      <p:sp>
        <p:nvSpPr>
          <p:cNvPr id="11" name="TextBox 10">
            <a:extLst>
              <a:ext uri="{FF2B5EF4-FFF2-40B4-BE49-F238E27FC236}">
                <a16:creationId xmlns:a16="http://schemas.microsoft.com/office/drawing/2014/main" id="{5D8F3010-E287-0573-E410-C5EE05621DF4}"/>
              </a:ext>
            </a:extLst>
          </p:cNvPr>
          <p:cNvSpPr txBox="1"/>
          <p:nvPr/>
        </p:nvSpPr>
        <p:spPr>
          <a:xfrm>
            <a:off x="4254675" y="4796188"/>
            <a:ext cx="1280160" cy="505369"/>
          </a:xfrm>
          <a:prstGeom prst="rect">
            <a:avLst/>
          </a:prstGeom>
          <a:solidFill>
            <a:schemeClr val="accent1">
              <a:lumMod val="20000"/>
              <a:lumOff val="80000"/>
            </a:schemeClr>
          </a:solidFill>
          <a:ln w="25400" cap="flat" cmpd="sng" algn="ctr">
            <a:solidFill>
              <a:srgbClr val="10421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2400" b="0" i="0" u="none" strike="noStrike" kern="0" cap="none" spc="0" normalizeH="0" baseline="0">
                <a:ln>
                  <a:noFill/>
                </a:ln>
                <a:solidFill>
                  <a:srgbClr val="4472C4">
                    <a:lumMod val="50000"/>
                  </a:srgbClr>
                </a:solidFill>
                <a:effectLst/>
                <a:uLnTx/>
                <a:uFillTx/>
                <a:latin typeface="Calibri" panose="020F0502020204030204" pitchFamily="34" charset="0"/>
                <a:ea typeface="Cambria Math" panose="02040503050406030204" pitchFamily="18" charset="0"/>
                <a:cs typeface="Calibri" panose="020F050202020403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104210"/>
                </a:solidFill>
                <a:effectLst/>
                <a:uLnTx/>
                <a:uFillTx/>
                <a:latin typeface="Calibri" panose="020F0502020204030204" pitchFamily="34" charset="0"/>
                <a:ea typeface="Cambria Math" panose="02040503050406030204" pitchFamily="18" charset="0"/>
                <a:cs typeface="Calibri" panose="020F0502020204030204" pitchFamily="34" charset="0"/>
              </a:rPr>
              <a:t>Apply </a:t>
            </a:r>
            <a:r>
              <a:rPr lang="en-US" dirty="0">
                <a:solidFill>
                  <a:srgbClr val="104210"/>
                </a:solidFill>
              </a:rPr>
              <a:t>Z</a:t>
            </a:r>
            <a:endParaRPr kumimoji="0" lang="en-US" sz="2400" b="0" i="0" u="none" strike="noStrike" kern="0" cap="none" spc="0" normalizeH="0" baseline="0" noProof="0" dirty="0">
              <a:ln>
                <a:noFill/>
              </a:ln>
              <a:solidFill>
                <a:srgbClr val="104210"/>
              </a:solidFill>
              <a:effectLst/>
              <a:uLnTx/>
              <a:uFillTx/>
              <a:latin typeface="Calibri" panose="020F0502020204030204" pitchFamily="34" charset="0"/>
              <a:ea typeface="Cambria Math" panose="02040503050406030204" pitchFamily="18" charset="0"/>
              <a:cs typeface="Calibri" panose="020F0502020204030204" pitchFamily="34" charset="0"/>
            </a:endParaRPr>
          </a:p>
        </p:txBody>
      </p:sp>
      <p:sp>
        <p:nvSpPr>
          <p:cNvPr id="12" name="TextBox 11">
            <a:extLst>
              <a:ext uri="{FF2B5EF4-FFF2-40B4-BE49-F238E27FC236}">
                <a16:creationId xmlns:a16="http://schemas.microsoft.com/office/drawing/2014/main" id="{31276057-FF28-5E15-A449-6D0EF2DFE37D}"/>
              </a:ext>
            </a:extLst>
          </p:cNvPr>
          <p:cNvSpPr txBox="1"/>
          <p:nvPr/>
        </p:nvSpPr>
        <p:spPr>
          <a:xfrm>
            <a:off x="4254674" y="5423220"/>
            <a:ext cx="1280160" cy="505369"/>
          </a:xfrm>
          <a:prstGeom prst="rect">
            <a:avLst/>
          </a:prstGeom>
          <a:solidFill>
            <a:schemeClr val="accent1">
              <a:lumMod val="20000"/>
              <a:lumOff val="80000"/>
            </a:schemeClr>
          </a:solidFill>
          <a:ln w="25400" cap="flat" cmpd="sng" algn="ctr">
            <a:solidFill>
              <a:srgbClr val="10421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2400" b="0" i="0" u="none" strike="noStrike" kern="0" cap="none" spc="0" normalizeH="0" baseline="0">
                <a:ln>
                  <a:noFill/>
                </a:ln>
                <a:solidFill>
                  <a:srgbClr val="4472C4">
                    <a:lumMod val="50000"/>
                  </a:srgbClr>
                </a:solidFill>
                <a:effectLst/>
                <a:uLnTx/>
                <a:uFillTx/>
                <a:latin typeface="Calibri" panose="020F0502020204030204" pitchFamily="34" charset="0"/>
                <a:ea typeface="Cambria Math" panose="02040503050406030204" pitchFamily="18" charset="0"/>
                <a:cs typeface="Calibri" panose="020F050202020403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104210"/>
                </a:solidFill>
                <a:effectLst/>
                <a:uLnTx/>
                <a:uFillTx/>
                <a:latin typeface="Calibri" panose="020F0502020204030204" pitchFamily="34" charset="0"/>
                <a:ea typeface="Cambria Math" panose="02040503050406030204" pitchFamily="18" charset="0"/>
                <a:cs typeface="Calibri" panose="020F0502020204030204" pitchFamily="34" charset="0"/>
              </a:rPr>
              <a:t>Apply ZX</a:t>
            </a:r>
          </a:p>
        </p:txBody>
      </p:sp>
      <p:cxnSp>
        <p:nvCxnSpPr>
          <p:cNvPr id="19" name="Straight Arrow Connector 18">
            <a:extLst>
              <a:ext uri="{FF2B5EF4-FFF2-40B4-BE49-F238E27FC236}">
                <a16:creationId xmlns:a16="http://schemas.microsoft.com/office/drawing/2014/main" id="{52C10742-F55A-FF35-B8A0-A2E006504B78}"/>
              </a:ext>
            </a:extLst>
          </p:cNvPr>
          <p:cNvCxnSpPr>
            <a:cxnSpLocks/>
          </p:cNvCxnSpPr>
          <p:nvPr/>
        </p:nvCxnSpPr>
        <p:spPr>
          <a:xfrm>
            <a:off x="2438400" y="1054167"/>
            <a:ext cx="0" cy="679223"/>
          </a:xfrm>
          <a:prstGeom prst="straightConnector1">
            <a:avLst/>
          </a:prstGeom>
          <a:ln>
            <a:prstDash val="dash"/>
            <a:tailEnd type="triangle" w="lg" len="lg"/>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1940A2E8-A96B-90A1-B709-D66F458977A2}"/>
              </a:ext>
            </a:extLst>
          </p:cNvPr>
          <p:cNvCxnSpPr>
            <a:cxnSpLocks/>
          </p:cNvCxnSpPr>
          <p:nvPr/>
        </p:nvCxnSpPr>
        <p:spPr>
          <a:xfrm>
            <a:off x="3703320" y="1054167"/>
            <a:ext cx="0" cy="679223"/>
          </a:xfrm>
          <a:prstGeom prst="straightConnector1">
            <a:avLst/>
          </a:prstGeom>
          <a:ln>
            <a:prstDash val="dash"/>
            <a:tailEnd type="triangle" w="lg" len="lg"/>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80A58A9-4DCA-F8DF-2791-D664851446E0}"/>
                  </a:ext>
                </a:extLst>
              </p:cNvPr>
              <p:cNvSpPr txBox="1"/>
              <p:nvPr/>
            </p:nvSpPr>
            <p:spPr>
              <a:xfrm>
                <a:off x="4546287" y="2438501"/>
                <a:ext cx="133128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𝑄𝑢𝑏𝑖𝑡</m:t>
                      </m:r>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𝐴</m:t>
                      </m:r>
                    </m:oMath>
                  </m:oMathPara>
                </a14:m>
                <a:endParaRPr kumimoji="0" lang="en-US" sz="2400" b="0" i="0" u="none" strike="noStrike" kern="1200" cap="none" spc="0" normalizeH="0" baseline="0" noProof="0" dirty="0">
                  <a:ln>
                    <a:noFill/>
                  </a:ln>
                  <a:solidFill>
                    <a:srgbClr val="BE5700"/>
                  </a:solidFill>
                  <a:effectLst/>
                  <a:uLnTx/>
                  <a:uFillTx/>
                  <a:latin typeface="Calibri"/>
                  <a:ea typeface="+mn-ea"/>
                  <a:cs typeface="+mn-cs"/>
                </a:endParaRPr>
              </a:p>
            </p:txBody>
          </p:sp>
        </mc:Choice>
        <mc:Fallback xmlns="">
          <p:sp>
            <p:nvSpPr>
              <p:cNvPr id="34" name="TextBox 33">
                <a:extLst>
                  <a:ext uri="{FF2B5EF4-FFF2-40B4-BE49-F238E27FC236}">
                    <a16:creationId xmlns:a16="http://schemas.microsoft.com/office/drawing/2014/main" id="{F80A58A9-4DCA-F8DF-2791-D664851446E0}"/>
                  </a:ext>
                </a:extLst>
              </p:cNvPr>
              <p:cNvSpPr txBox="1">
                <a:spLocks noRot="1" noChangeAspect="1" noMove="1" noResize="1" noEditPoints="1" noAdjustHandles="1" noChangeArrowheads="1" noChangeShapeType="1" noTextEdit="1"/>
              </p:cNvSpPr>
              <p:nvPr/>
            </p:nvSpPr>
            <p:spPr>
              <a:xfrm>
                <a:off x="4546287" y="2438501"/>
                <a:ext cx="1331285" cy="461665"/>
              </a:xfrm>
              <a:prstGeom prst="rect">
                <a:avLst/>
              </a:prstGeom>
              <a:blipFill>
                <a:blip r:embed="rId9"/>
                <a:stretch>
                  <a:fillRect b="-21622"/>
                </a:stretch>
              </a:blipFill>
            </p:spPr>
            <p:txBody>
              <a:bodyPr/>
              <a:lstStyle/>
              <a:p>
                <a:r>
                  <a:rPr lang="en-US">
                    <a:noFill/>
                  </a:rPr>
                  <a:t> </a:t>
                </a:r>
              </a:p>
            </p:txBody>
          </p:sp>
        </mc:Fallback>
      </mc:AlternateContent>
      <p:grpSp>
        <p:nvGrpSpPr>
          <p:cNvPr id="43" name="Group 42">
            <a:extLst>
              <a:ext uri="{FF2B5EF4-FFF2-40B4-BE49-F238E27FC236}">
                <a16:creationId xmlns:a16="http://schemas.microsoft.com/office/drawing/2014/main" id="{EA715114-2BB7-4FED-1152-2C71656A11BE}"/>
              </a:ext>
            </a:extLst>
          </p:cNvPr>
          <p:cNvGrpSpPr/>
          <p:nvPr/>
        </p:nvGrpSpPr>
        <p:grpSpPr>
          <a:xfrm>
            <a:off x="5463528" y="1121142"/>
            <a:ext cx="3092411" cy="1874597"/>
            <a:chOff x="5463528" y="1121142"/>
            <a:chExt cx="3092411" cy="1874597"/>
          </a:xfrm>
        </p:grpSpPr>
        <p:cxnSp>
          <p:nvCxnSpPr>
            <p:cNvPr id="25" name="Straight Connector 24">
              <a:extLst>
                <a:ext uri="{FF2B5EF4-FFF2-40B4-BE49-F238E27FC236}">
                  <a16:creationId xmlns:a16="http://schemas.microsoft.com/office/drawing/2014/main" id="{5FC0343E-B6D1-58DF-DEBD-C81657589900}"/>
                </a:ext>
              </a:extLst>
            </p:cNvPr>
            <p:cNvCxnSpPr>
              <a:cxnSpLocks/>
              <a:stCxn id="34" idx="3"/>
            </p:cNvCxnSpPr>
            <p:nvPr/>
          </p:nvCxnSpPr>
          <p:spPr>
            <a:xfrm>
              <a:off x="5877572" y="2669334"/>
              <a:ext cx="2678367" cy="35387"/>
            </a:xfrm>
            <a:prstGeom prst="line">
              <a:avLst/>
            </a:prstGeom>
            <a:noFill/>
            <a:ln w="25400" cap="flat" cmpd="sng" algn="ctr">
              <a:solidFill>
                <a:sysClr val="windowText" lastClr="000000"/>
              </a:solidFill>
              <a:prstDash val="solid"/>
              <a:miter lim="800000"/>
            </a:ln>
            <a:effectLst/>
          </p:spPr>
        </p:cxnSp>
        <p:sp>
          <p:nvSpPr>
            <p:cNvPr id="26" name="Rectangle 25">
              <a:extLst>
                <a:ext uri="{FF2B5EF4-FFF2-40B4-BE49-F238E27FC236}">
                  <a16:creationId xmlns:a16="http://schemas.microsoft.com/office/drawing/2014/main" id="{E015AB05-4490-E364-55B1-F202A433466D}"/>
                </a:ext>
              </a:extLst>
            </p:cNvPr>
            <p:cNvSpPr/>
            <p:nvPr/>
          </p:nvSpPr>
          <p:spPr>
            <a:xfrm>
              <a:off x="6727139" y="2447099"/>
              <a:ext cx="548640" cy="548640"/>
            </a:xfrm>
            <a:prstGeom prst="rect">
              <a:avLst/>
            </a:prstGeom>
            <a:solidFill>
              <a:schemeClr val="accent2">
                <a:lumMod val="20000"/>
                <a:lumOff val="80000"/>
              </a:schemeClr>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X</a:t>
              </a:r>
            </a:p>
          </p:txBody>
        </p:sp>
        <p:cxnSp>
          <p:nvCxnSpPr>
            <p:cNvPr id="27" name="Straight Connector 26">
              <a:extLst>
                <a:ext uri="{FF2B5EF4-FFF2-40B4-BE49-F238E27FC236}">
                  <a16:creationId xmlns:a16="http://schemas.microsoft.com/office/drawing/2014/main" id="{2D72BF2A-0D50-1FA6-F582-748962DE0FD6}"/>
                </a:ext>
              </a:extLst>
            </p:cNvPr>
            <p:cNvCxnSpPr>
              <a:cxnSpLocks/>
              <a:stCxn id="26" idx="0"/>
            </p:cNvCxnSpPr>
            <p:nvPr/>
          </p:nvCxnSpPr>
          <p:spPr>
            <a:xfrm flipV="1">
              <a:off x="7001459" y="2068109"/>
              <a:ext cx="0" cy="378990"/>
            </a:xfrm>
            <a:prstGeom prst="line">
              <a:avLst/>
            </a:prstGeom>
            <a:noFill/>
            <a:ln w="25400" cap="flat" cmpd="sng" algn="ctr">
              <a:solidFill>
                <a:sysClr val="windowText" lastClr="000000"/>
              </a:solidFill>
              <a:prstDash val="solid"/>
              <a:miter lim="800000"/>
            </a:ln>
            <a:effectLst/>
          </p:spPr>
        </p:cxnSp>
        <p:cxnSp>
          <p:nvCxnSpPr>
            <p:cNvPr id="28" name="Straight Connector 27">
              <a:extLst>
                <a:ext uri="{FF2B5EF4-FFF2-40B4-BE49-F238E27FC236}">
                  <a16:creationId xmlns:a16="http://schemas.microsoft.com/office/drawing/2014/main" id="{BD27E983-4AE6-8C5D-EB9B-5714AAC36252}"/>
                </a:ext>
              </a:extLst>
            </p:cNvPr>
            <p:cNvCxnSpPr>
              <a:cxnSpLocks/>
            </p:cNvCxnSpPr>
            <p:nvPr/>
          </p:nvCxnSpPr>
          <p:spPr>
            <a:xfrm flipV="1">
              <a:off x="6955739" y="2068109"/>
              <a:ext cx="0" cy="378990"/>
            </a:xfrm>
            <a:prstGeom prst="line">
              <a:avLst/>
            </a:prstGeom>
            <a:noFill/>
            <a:ln w="25400" cap="flat" cmpd="sng" algn="ctr">
              <a:solidFill>
                <a:sysClr val="windowText" lastClr="000000"/>
              </a:solidFill>
              <a:prstDash val="solid"/>
              <a:miter lim="800000"/>
            </a:ln>
            <a:effectLst/>
          </p:spPr>
        </p:cxnSp>
        <p:sp>
          <p:nvSpPr>
            <p:cNvPr id="29" name="Rectangle 28">
              <a:extLst>
                <a:ext uri="{FF2B5EF4-FFF2-40B4-BE49-F238E27FC236}">
                  <a16:creationId xmlns:a16="http://schemas.microsoft.com/office/drawing/2014/main" id="{824CFF51-EA03-2018-C860-96E9A1D96EB8}"/>
                </a:ext>
              </a:extLst>
            </p:cNvPr>
            <p:cNvSpPr/>
            <p:nvPr/>
          </p:nvSpPr>
          <p:spPr>
            <a:xfrm>
              <a:off x="7689349" y="2447099"/>
              <a:ext cx="548640" cy="548640"/>
            </a:xfrm>
            <a:prstGeom prst="rect">
              <a:avLst/>
            </a:prstGeom>
            <a:solidFill>
              <a:schemeClr val="accent4">
                <a:lumMod val="20000"/>
                <a:lumOff val="80000"/>
              </a:schemeClr>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Z</a:t>
              </a:r>
            </a:p>
          </p:txBody>
        </p:sp>
        <p:cxnSp>
          <p:nvCxnSpPr>
            <p:cNvPr id="30" name="Straight Connector 29">
              <a:extLst>
                <a:ext uri="{FF2B5EF4-FFF2-40B4-BE49-F238E27FC236}">
                  <a16:creationId xmlns:a16="http://schemas.microsoft.com/office/drawing/2014/main" id="{DF7921C6-671A-1A8B-F165-F132BD0DEA53}"/>
                </a:ext>
              </a:extLst>
            </p:cNvPr>
            <p:cNvCxnSpPr>
              <a:cxnSpLocks/>
              <a:stCxn id="29" idx="0"/>
            </p:cNvCxnSpPr>
            <p:nvPr/>
          </p:nvCxnSpPr>
          <p:spPr>
            <a:xfrm flipV="1">
              <a:off x="7963669" y="1321355"/>
              <a:ext cx="0" cy="1125744"/>
            </a:xfrm>
            <a:prstGeom prst="line">
              <a:avLst/>
            </a:prstGeom>
            <a:noFill/>
            <a:ln w="25400" cap="flat" cmpd="sng" algn="ctr">
              <a:solidFill>
                <a:sysClr val="windowText" lastClr="000000"/>
              </a:solidFill>
              <a:prstDash val="solid"/>
              <a:miter lim="800000"/>
            </a:ln>
            <a:effectLst/>
          </p:spPr>
        </p:cxnSp>
        <p:cxnSp>
          <p:nvCxnSpPr>
            <p:cNvPr id="31" name="Straight Connector 30">
              <a:extLst>
                <a:ext uri="{FF2B5EF4-FFF2-40B4-BE49-F238E27FC236}">
                  <a16:creationId xmlns:a16="http://schemas.microsoft.com/office/drawing/2014/main" id="{7F95A7D5-758D-E683-23C8-B53352B032CD}"/>
                </a:ext>
              </a:extLst>
            </p:cNvPr>
            <p:cNvCxnSpPr>
              <a:cxnSpLocks/>
            </p:cNvCxnSpPr>
            <p:nvPr/>
          </p:nvCxnSpPr>
          <p:spPr>
            <a:xfrm flipV="1">
              <a:off x="7917949" y="1321355"/>
              <a:ext cx="0" cy="1125744"/>
            </a:xfrm>
            <a:prstGeom prst="line">
              <a:avLst/>
            </a:prstGeom>
            <a:noFill/>
            <a:ln w="25400" cap="flat" cmpd="sng" algn="ctr">
              <a:solidFill>
                <a:sysClr val="windowText" lastClr="000000"/>
              </a:solidFill>
              <a:prstDash val="solid"/>
              <a:miter lim="800000"/>
            </a:ln>
            <a:effectLst/>
          </p:spPr>
        </p:cxnSp>
        <p:cxnSp>
          <p:nvCxnSpPr>
            <p:cNvPr id="32" name="Straight Connector 31">
              <a:extLst>
                <a:ext uri="{FF2B5EF4-FFF2-40B4-BE49-F238E27FC236}">
                  <a16:creationId xmlns:a16="http://schemas.microsoft.com/office/drawing/2014/main" id="{6742794A-8DBE-6AC8-8540-D701B22A632C}"/>
                </a:ext>
              </a:extLst>
            </p:cNvPr>
            <p:cNvCxnSpPr>
              <a:cxnSpLocks/>
            </p:cNvCxnSpPr>
            <p:nvPr/>
          </p:nvCxnSpPr>
          <p:spPr>
            <a:xfrm flipH="1">
              <a:off x="6013451" y="1398424"/>
              <a:ext cx="2524655" cy="0"/>
            </a:xfrm>
            <a:prstGeom prst="line">
              <a:avLst/>
            </a:prstGeom>
            <a:noFill/>
            <a:ln w="25400" cap="flat" cmpd="sng" algn="ctr">
              <a:solidFill>
                <a:sysClr val="windowText" lastClr="000000"/>
              </a:solidFill>
              <a:prstDash val="solid"/>
              <a:miter lim="800000"/>
            </a:ln>
            <a:effectLst/>
          </p:spPr>
        </p:cxnSp>
        <p:cxnSp>
          <p:nvCxnSpPr>
            <p:cNvPr id="33" name="Straight Connector 32">
              <a:extLst>
                <a:ext uri="{FF2B5EF4-FFF2-40B4-BE49-F238E27FC236}">
                  <a16:creationId xmlns:a16="http://schemas.microsoft.com/office/drawing/2014/main" id="{3295AE64-8BBA-69DF-0569-D3889F4BA439}"/>
                </a:ext>
              </a:extLst>
            </p:cNvPr>
            <p:cNvCxnSpPr>
              <a:cxnSpLocks/>
            </p:cNvCxnSpPr>
            <p:nvPr/>
          </p:nvCxnSpPr>
          <p:spPr>
            <a:xfrm flipH="1">
              <a:off x="5993529" y="2129944"/>
              <a:ext cx="2524655" cy="0"/>
            </a:xfrm>
            <a:prstGeom prst="line">
              <a:avLst/>
            </a:prstGeom>
            <a:noFill/>
            <a:ln w="25400" cap="flat" cmpd="sng" algn="ctr">
              <a:solidFill>
                <a:sysClr val="windowText" lastClr="000000"/>
              </a:solidFill>
              <a:prstDash val="solid"/>
              <a:miter lim="800000"/>
            </a:ln>
            <a:effectLst/>
          </p:spPr>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0112ADD-65CC-AA54-0D0C-27652884B4D1}"/>
                    </a:ext>
                  </a:extLst>
                </p:cNvPr>
                <p:cNvSpPr txBox="1"/>
                <p:nvPr/>
              </p:nvSpPr>
              <p:spPr>
                <a:xfrm>
                  <a:off x="5466465" y="1895238"/>
                  <a:ext cx="52706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𝑏</m:t>
                        </m:r>
                        <m:r>
                          <a:rPr kumimoji="0" lang="en-US" sz="2400" b="0" i="1" u="none" strike="noStrike" kern="1200" cap="none" spc="0" normalizeH="0" baseline="-2500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0</m:t>
                        </m:r>
                      </m:oMath>
                    </m:oMathPara>
                  </a14:m>
                  <a:endParaRPr kumimoji="0" lang="en-US" sz="2400" b="0" i="0" u="none" strike="noStrike" kern="1200" cap="none" spc="0" normalizeH="0" baseline="-25000" noProof="0" dirty="0">
                    <a:ln>
                      <a:noFill/>
                    </a:ln>
                    <a:solidFill>
                      <a:srgbClr val="BE5700"/>
                    </a:solidFill>
                    <a:effectLst/>
                    <a:uLnTx/>
                    <a:uFillTx/>
                    <a:latin typeface="Calibri"/>
                    <a:cs typeface="+mn-cs"/>
                  </a:endParaRPr>
                </a:p>
              </p:txBody>
            </p:sp>
          </mc:Choice>
          <mc:Fallback xmlns="">
            <p:sp>
              <p:nvSpPr>
                <p:cNvPr id="38" name="TextBox 37">
                  <a:extLst>
                    <a:ext uri="{FF2B5EF4-FFF2-40B4-BE49-F238E27FC236}">
                      <a16:creationId xmlns:a16="http://schemas.microsoft.com/office/drawing/2014/main" id="{20112ADD-65CC-AA54-0D0C-27652884B4D1}"/>
                    </a:ext>
                  </a:extLst>
                </p:cNvPr>
                <p:cNvSpPr txBox="1">
                  <a:spLocks noRot="1" noChangeAspect="1" noMove="1" noResize="1" noEditPoints="1" noAdjustHandles="1" noChangeArrowheads="1" noChangeShapeType="1" noTextEdit="1"/>
                </p:cNvSpPr>
                <p:nvPr/>
              </p:nvSpPr>
              <p:spPr>
                <a:xfrm>
                  <a:off x="5466465" y="1895238"/>
                  <a:ext cx="527064" cy="461665"/>
                </a:xfrm>
                <a:prstGeom prst="rect">
                  <a:avLst/>
                </a:prstGeom>
                <a:blipFill>
                  <a:blip r:embed="rId10"/>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B41AA24-2B60-DCF9-95D5-93EE77244912}"/>
                    </a:ext>
                  </a:extLst>
                </p:cNvPr>
                <p:cNvSpPr txBox="1"/>
                <p:nvPr/>
              </p:nvSpPr>
              <p:spPr>
                <a:xfrm>
                  <a:off x="5463528" y="1121142"/>
                  <a:ext cx="52706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𝑏</m:t>
                        </m:r>
                        <m:r>
                          <a:rPr kumimoji="0" lang="en-US" sz="2400" b="0" i="1" u="none" strike="noStrike" kern="1200" cap="none" spc="0" normalizeH="0" baseline="-2500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1</m:t>
                        </m:r>
                      </m:oMath>
                    </m:oMathPara>
                  </a14:m>
                  <a:endParaRPr kumimoji="0" lang="en-US" sz="2400" b="0" i="0" u="none" strike="noStrike" kern="1200" cap="none" spc="0" normalizeH="0" baseline="-25000" noProof="0" dirty="0">
                    <a:ln>
                      <a:noFill/>
                    </a:ln>
                    <a:solidFill>
                      <a:srgbClr val="BE5700"/>
                    </a:solidFill>
                    <a:effectLst/>
                    <a:uLnTx/>
                    <a:uFillTx/>
                    <a:latin typeface="Calibri"/>
                    <a:cs typeface="+mn-cs"/>
                  </a:endParaRPr>
                </a:p>
              </p:txBody>
            </p:sp>
          </mc:Choice>
          <mc:Fallback xmlns="">
            <p:sp>
              <p:nvSpPr>
                <p:cNvPr id="39" name="TextBox 38">
                  <a:extLst>
                    <a:ext uri="{FF2B5EF4-FFF2-40B4-BE49-F238E27FC236}">
                      <a16:creationId xmlns:a16="http://schemas.microsoft.com/office/drawing/2014/main" id="{8B41AA24-2B60-DCF9-95D5-93EE77244912}"/>
                    </a:ext>
                  </a:extLst>
                </p:cNvPr>
                <p:cNvSpPr txBox="1">
                  <a:spLocks noRot="1" noChangeAspect="1" noMove="1" noResize="1" noEditPoints="1" noAdjustHandles="1" noChangeArrowheads="1" noChangeShapeType="1" noTextEdit="1"/>
                </p:cNvSpPr>
                <p:nvPr/>
              </p:nvSpPr>
              <p:spPr>
                <a:xfrm>
                  <a:off x="5463528" y="1121142"/>
                  <a:ext cx="527064" cy="461665"/>
                </a:xfrm>
                <a:prstGeom prst="rect">
                  <a:avLst/>
                </a:prstGeom>
                <a:blipFill>
                  <a:blip r:embed="rId11"/>
                  <a:stretch>
                    <a:fillRect b="-2703"/>
                  </a:stretch>
                </a:blipFill>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F402D735-2B24-F3FB-2ED0-CA7AF0AB7C34}"/>
                </a:ext>
              </a:extLst>
            </p:cNvPr>
            <p:cNvCxnSpPr>
              <a:cxnSpLocks/>
            </p:cNvCxnSpPr>
            <p:nvPr/>
          </p:nvCxnSpPr>
          <p:spPr>
            <a:xfrm flipH="1">
              <a:off x="6013451" y="1352226"/>
              <a:ext cx="2524655" cy="0"/>
            </a:xfrm>
            <a:prstGeom prst="line">
              <a:avLst/>
            </a:prstGeom>
            <a:noFill/>
            <a:ln w="25400" cap="flat" cmpd="sng" algn="ctr">
              <a:solidFill>
                <a:sysClr val="windowText" lastClr="000000"/>
              </a:solidFill>
              <a:prstDash val="solid"/>
              <a:miter lim="800000"/>
            </a:ln>
            <a:effectLst/>
          </p:spPr>
        </p:cxnSp>
        <p:cxnSp>
          <p:nvCxnSpPr>
            <p:cNvPr id="41" name="Straight Connector 40">
              <a:extLst>
                <a:ext uri="{FF2B5EF4-FFF2-40B4-BE49-F238E27FC236}">
                  <a16:creationId xmlns:a16="http://schemas.microsoft.com/office/drawing/2014/main" id="{8DE7DF8F-0B13-C942-42F2-4B70114F495E}"/>
                </a:ext>
              </a:extLst>
            </p:cNvPr>
            <p:cNvCxnSpPr>
              <a:cxnSpLocks/>
            </p:cNvCxnSpPr>
            <p:nvPr/>
          </p:nvCxnSpPr>
          <p:spPr>
            <a:xfrm flipH="1">
              <a:off x="5990592" y="2068109"/>
              <a:ext cx="2524655" cy="0"/>
            </a:xfrm>
            <a:prstGeom prst="line">
              <a:avLst/>
            </a:prstGeom>
            <a:noFill/>
            <a:ln w="25400" cap="flat" cmpd="sng" algn="ctr">
              <a:solidFill>
                <a:sysClr val="windowText" lastClr="000000"/>
              </a:solidFill>
              <a:prstDash val="solid"/>
              <a:miter lim="800000"/>
            </a:ln>
            <a:effectLst/>
          </p:spPr>
        </p:cxnSp>
      </p:gr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28AC979-1F94-9E86-3B83-700F9DB1D73B}"/>
                  </a:ext>
                </a:extLst>
              </p:cNvPr>
              <p:cNvSpPr txBox="1"/>
              <p:nvPr/>
            </p:nvSpPr>
            <p:spPr>
              <a:xfrm>
                <a:off x="9895770" y="6126480"/>
                <a:ext cx="133128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𝑄𝑢𝑏𝑖𝑡</m:t>
                      </m:r>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𝐵</m:t>
                      </m:r>
                    </m:oMath>
                  </m:oMathPara>
                </a14:m>
                <a:endParaRPr kumimoji="0" lang="en-US" sz="2400" b="0" i="0" u="none" strike="noStrike" kern="1200" cap="none" spc="0" normalizeH="0" baseline="0" noProof="0" dirty="0">
                  <a:ln>
                    <a:noFill/>
                  </a:ln>
                  <a:solidFill>
                    <a:srgbClr val="BE5700"/>
                  </a:solidFill>
                  <a:effectLst/>
                  <a:uLnTx/>
                  <a:uFillTx/>
                  <a:latin typeface="Calibri"/>
                  <a:ea typeface="+mn-ea"/>
                  <a:cs typeface="+mn-cs"/>
                </a:endParaRPr>
              </a:p>
            </p:txBody>
          </p:sp>
        </mc:Choice>
        <mc:Fallback xmlns="">
          <p:sp>
            <p:nvSpPr>
              <p:cNvPr id="44" name="TextBox 43">
                <a:extLst>
                  <a:ext uri="{FF2B5EF4-FFF2-40B4-BE49-F238E27FC236}">
                    <a16:creationId xmlns:a16="http://schemas.microsoft.com/office/drawing/2014/main" id="{B28AC979-1F94-9E86-3B83-700F9DB1D73B}"/>
                  </a:ext>
                </a:extLst>
              </p:cNvPr>
              <p:cNvSpPr txBox="1">
                <a:spLocks noRot="1" noChangeAspect="1" noMove="1" noResize="1" noEditPoints="1" noAdjustHandles="1" noChangeArrowheads="1" noChangeShapeType="1" noTextEdit="1"/>
              </p:cNvSpPr>
              <p:nvPr/>
            </p:nvSpPr>
            <p:spPr>
              <a:xfrm>
                <a:off x="9895770" y="6126480"/>
                <a:ext cx="1331285" cy="461665"/>
              </a:xfrm>
              <a:prstGeom prst="rect">
                <a:avLst/>
              </a:prstGeom>
              <a:blipFill>
                <a:blip r:embed="rId12"/>
                <a:stretch>
                  <a:fillRect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AC7E123-1714-7DF9-11CC-60CA69C3E954}"/>
                  </a:ext>
                </a:extLst>
              </p:cNvPr>
              <p:cNvSpPr txBox="1"/>
              <p:nvPr/>
            </p:nvSpPr>
            <p:spPr>
              <a:xfrm>
                <a:off x="6546349" y="3385217"/>
                <a:ext cx="2743200" cy="544060"/>
              </a:xfrm>
              <a:prstGeom prst="rect">
                <a:avLst/>
              </a:prstGeom>
              <a:noFill/>
            </p:spPr>
            <p:txBody>
              <a:bodyPr wrap="square" lIns="0" tIns="0" rIns="0" bIns="0" rtlCol="0" anchor="ctr">
                <a:spAutoFit/>
              </a:bodyPr>
              <a:lstStyle/>
              <a:p>
                <a:pPr lvl="0">
                  <a:defRPr/>
                </a:pPr>
                <a14:m>
                  <m:oMath xmlns:m="http://schemas.openxmlformats.org/officeDocument/2006/math">
                    <m:f>
                      <m:f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t> (</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𝐴</m:t>
                        </m:r>
                        <m:r>
                          <a:rPr lang="en-US" sz="2400" i="1">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𝐵</m:t>
                        </m:r>
                      </m:e>
                    </m:d>
                    <m:r>
                      <a:rPr lang="en-US" sz="2400" i="1">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𝐴</m:t>
                        </m:r>
                        <m:r>
                          <a:rPr lang="en-US" sz="2400" i="1">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𝐵</m:t>
                        </m:r>
                      </m:e>
                    </m:d>
                  </m:oMath>
                </a14:m>
                <a:r>
                  <a:rPr kumimoji="0" lang="en-US" sz="2400" b="0" i="0" u="none" strike="noStrike" kern="1200" cap="none" spc="0" normalizeH="0" baseline="0" noProof="0" dirty="0">
                    <a:ln>
                      <a:noFill/>
                    </a:ln>
                    <a:solidFill>
                      <a:srgbClr val="002060"/>
                    </a:solidFill>
                    <a:effectLst/>
                    <a:uLnTx/>
                    <a:uFillTx/>
                    <a:latin typeface="Calibri"/>
                    <a:cs typeface="+mn-cs"/>
                  </a:rPr>
                  <a:t>)</a:t>
                </a:r>
              </a:p>
            </p:txBody>
          </p:sp>
        </mc:Choice>
        <mc:Fallback xmlns="">
          <p:sp>
            <p:nvSpPr>
              <p:cNvPr id="46" name="TextBox 45">
                <a:extLst>
                  <a:ext uri="{FF2B5EF4-FFF2-40B4-BE49-F238E27FC236}">
                    <a16:creationId xmlns:a16="http://schemas.microsoft.com/office/drawing/2014/main" id="{4AC7E123-1714-7DF9-11CC-60CA69C3E954}"/>
                  </a:ext>
                </a:extLst>
              </p:cNvPr>
              <p:cNvSpPr txBox="1">
                <a:spLocks noRot="1" noChangeAspect="1" noMove="1" noResize="1" noEditPoints="1" noAdjustHandles="1" noChangeArrowheads="1" noChangeShapeType="1" noTextEdit="1"/>
              </p:cNvSpPr>
              <p:nvPr/>
            </p:nvSpPr>
            <p:spPr>
              <a:xfrm>
                <a:off x="6546349" y="3385217"/>
                <a:ext cx="2743200" cy="544060"/>
              </a:xfrm>
              <a:prstGeom prst="rect">
                <a:avLst/>
              </a:prstGeom>
              <a:blipFill>
                <a:blip r:embed="rId13"/>
                <a:stretch>
                  <a:fillRect r="-1382" b="-15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A9C37C4-3442-ABD7-F007-0F160AA2741C}"/>
                  </a:ext>
                </a:extLst>
              </p:cNvPr>
              <p:cNvSpPr txBox="1"/>
              <p:nvPr/>
            </p:nvSpPr>
            <p:spPr>
              <a:xfrm>
                <a:off x="6546349" y="4095881"/>
                <a:ext cx="2743200" cy="544060"/>
              </a:xfrm>
              <a:prstGeom prst="rect">
                <a:avLst/>
              </a:prstGeom>
              <a:noFill/>
            </p:spPr>
            <p:txBody>
              <a:bodyPr wrap="square" lIns="0" tIns="0" rIns="0" bIns="0" rtlCol="0" anchor="ctr">
                <a:spAutoFit/>
              </a:bodyPr>
              <a:lstStyle/>
              <a:p>
                <a:pPr lvl="0">
                  <a:defRPr/>
                </a:pPr>
                <a14:m>
                  <m:oMath xmlns:m="http://schemas.openxmlformats.org/officeDocument/2006/math">
                    <m:f>
                      <m:f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t> (</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𝐴</m:t>
                        </m:r>
                        <m:r>
                          <a:rPr lang="en-US" sz="2400" i="1">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𝐵</m:t>
                        </m:r>
                      </m:e>
                    </m:d>
                    <m:r>
                      <a:rPr lang="en-US" sz="2400" b="0" i="1" smtClean="0">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𝐴</m:t>
                        </m:r>
                        <m:r>
                          <a:rPr lang="en-US" sz="2400" i="1">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𝐵</m:t>
                        </m:r>
                      </m:e>
                    </m:d>
                  </m:oMath>
                </a14:m>
                <a:r>
                  <a:rPr kumimoji="0" lang="en-US" sz="2400" b="0" i="0" u="none" strike="noStrike" kern="1200" cap="none" spc="0" normalizeH="0" baseline="0" noProof="0" dirty="0">
                    <a:ln>
                      <a:noFill/>
                    </a:ln>
                    <a:solidFill>
                      <a:srgbClr val="002060"/>
                    </a:solidFill>
                    <a:effectLst/>
                    <a:uLnTx/>
                    <a:uFillTx/>
                    <a:latin typeface="Calibri"/>
                    <a:cs typeface="+mn-cs"/>
                  </a:rPr>
                  <a:t>)</a:t>
                </a:r>
              </a:p>
            </p:txBody>
          </p:sp>
        </mc:Choice>
        <mc:Fallback xmlns="">
          <p:sp>
            <p:nvSpPr>
              <p:cNvPr id="47" name="TextBox 46">
                <a:extLst>
                  <a:ext uri="{FF2B5EF4-FFF2-40B4-BE49-F238E27FC236}">
                    <a16:creationId xmlns:a16="http://schemas.microsoft.com/office/drawing/2014/main" id="{4A9C37C4-3442-ABD7-F007-0F160AA2741C}"/>
                  </a:ext>
                </a:extLst>
              </p:cNvPr>
              <p:cNvSpPr txBox="1">
                <a:spLocks noRot="1" noChangeAspect="1" noMove="1" noResize="1" noEditPoints="1" noAdjustHandles="1" noChangeArrowheads="1" noChangeShapeType="1" noTextEdit="1"/>
              </p:cNvSpPr>
              <p:nvPr/>
            </p:nvSpPr>
            <p:spPr>
              <a:xfrm>
                <a:off x="6546349" y="4095881"/>
                <a:ext cx="2743200" cy="544060"/>
              </a:xfrm>
              <a:prstGeom prst="rect">
                <a:avLst/>
              </a:prstGeom>
              <a:blipFill>
                <a:blip r:embed="rId14"/>
                <a:stretch>
                  <a:fillRect r="-1382" b="-15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4FB801D-5A31-CC6A-0592-FE64FB790231}"/>
                  </a:ext>
                </a:extLst>
              </p:cNvPr>
              <p:cNvSpPr txBox="1"/>
              <p:nvPr/>
            </p:nvSpPr>
            <p:spPr>
              <a:xfrm>
                <a:off x="6546349" y="4779938"/>
                <a:ext cx="2743200" cy="544060"/>
              </a:xfrm>
              <a:prstGeom prst="rect">
                <a:avLst/>
              </a:prstGeom>
              <a:noFill/>
            </p:spPr>
            <p:txBody>
              <a:bodyPr wrap="square" lIns="0" tIns="0" rIns="0" bIns="0" rtlCol="0" anchor="ctr">
                <a:spAutoFit/>
              </a:bodyPr>
              <a:lstStyle/>
              <a:p>
                <a:pPr lvl="0">
                  <a:defRPr/>
                </a:pPr>
                <a14:m>
                  <m:oMath xmlns:m="http://schemas.openxmlformats.org/officeDocument/2006/math">
                    <m:f>
                      <m:f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t> (</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𝐴</m:t>
                        </m:r>
                        <m:r>
                          <a:rPr lang="en-US" sz="2400" i="1">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𝐵</m:t>
                        </m:r>
                      </m:e>
                    </m:d>
                    <m:r>
                      <a:rPr lang="en-US" sz="2400" b="0" i="1" smtClean="0">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𝐴</m:t>
                        </m:r>
                        <m:r>
                          <a:rPr lang="en-US" sz="2400" i="1">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𝐵</m:t>
                        </m:r>
                      </m:e>
                    </m:d>
                  </m:oMath>
                </a14:m>
                <a:r>
                  <a:rPr kumimoji="0" lang="en-US" sz="2400" b="0" i="0" u="none" strike="noStrike" kern="1200" cap="none" spc="0" normalizeH="0" baseline="0" noProof="0" dirty="0">
                    <a:ln>
                      <a:noFill/>
                    </a:ln>
                    <a:solidFill>
                      <a:srgbClr val="002060"/>
                    </a:solidFill>
                    <a:effectLst/>
                    <a:uLnTx/>
                    <a:uFillTx/>
                    <a:latin typeface="Calibri"/>
                    <a:cs typeface="+mn-cs"/>
                  </a:rPr>
                  <a:t>)</a:t>
                </a:r>
              </a:p>
            </p:txBody>
          </p:sp>
        </mc:Choice>
        <mc:Fallback xmlns="">
          <p:sp>
            <p:nvSpPr>
              <p:cNvPr id="48" name="TextBox 47">
                <a:extLst>
                  <a:ext uri="{FF2B5EF4-FFF2-40B4-BE49-F238E27FC236}">
                    <a16:creationId xmlns:a16="http://schemas.microsoft.com/office/drawing/2014/main" id="{54FB801D-5A31-CC6A-0592-FE64FB790231}"/>
                  </a:ext>
                </a:extLst>
              </p:cNvPr>
              <p:cNvSpPr txBox="1">
                <a:spLocks noRot="1" noChangeAspect="1" noMove="1" noResize="1" noEditPoints="1" noAdjustHandles="1" noChangeArrowheads="1" noChangeShapeType="1" noTextEdit="1"/>
              </p:cNvSpPr>
              <p:nvPr/>
            </p:nvSpPr>
            <p:spPr>
              <a:xfrm>
                <a:off x="6546349" y="4779938"/>
                <a:ext cx="2743200" cy="544060"/>
              </a:xfrm>
              <a:prstGeom prst="rect">
                <a:avLst/>
              </a:prstGeom>
              <a:blipFill>
                <a:blip r:embed="rId15"/>
                <a:stretch>
                  <a:fillRect r="-1382" b="-15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C15BE40A-8BB0-F195-E844-5C098FA9041A}"/>
                  </a:ext>
                </a:extLst>
              </p:cNvPr>
              <p:cNvSpPr txBox="1"/>
              <p:nvPr/>
            </p:nvSpPr>
            <p:spPr>
              <a:xfrm>
                <a:off x="6546348" y="5397968"/>
                <a:ext cx="3207251" cy="544060"/>
              </a:xfrm>
              <a:prstGeom prst="rect">
                <a:avLst/>
              </a:prstGeom>
              <a:noFill/>
            </p:spPr>
            <p:txBody>
              <a:bodyPr wrap="square" lIns="0" tIns="0" rIns="0" bIns="0" rtlCol="0" anchor="ctr">
                <a:spAutoFit/>
              </a:bodyPr>
              <a:lstStyle/>
              <a:p>
                <a:pPr lvl="0">
                  <a:defRPr/>
                </a:pPr>
                <a14:m>
                  <m:oMath xmlns:m="http://schemas.openxmlformats.org/officeDocument/2006/math">
                    <m:f>
                      <m:f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t> (−</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𝐴</m:t>
                        </m:r>
                        <m:r>
                          <a:rPr lang="en-US" sz="2400" i="1">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𝐵</m:t>
                        </m:r>
                      </m:e>
                    </m:d>
                    <m:r>
                      <a:rPr lang="en-US" sz="2400" b="0" i="1" smtClean="0">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𝐴</m:t>
                        </m:r>
                        <m:r>
                          <a:rPr lang="en-US" sz="2400" i="1">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𝐵</m:t>
                        </m:r>
                      </m:e>
                    </m:d>
                  </m:oMath>
                </a14:m>
                <a:r>
                  <a:rPr kumimoji="0" lang="en-US" sz="2400" b="0" i="0" u="none" strike="noStrike" kern="1200" cap="none" spc="0" normalizeH="0" baseline="0" noProof="0" dirty="0">
                    <a:ln>
                      <a:noFill/>
                    </a:ln>
                    <a:solidFill>
                      <a:srgbClr val="002060"/>
                    </a:solidFill>
                    <a:effectLst/>
                    <a:uLnTx/>
                    <a:uFillTx/>
                    <a:latin typeface="Calibri"/>
                    <a:cs typeface="+mn-cs"/>
                  </a:rPr>
                  <a:t>)</a:t>
                </a:r>
              </a:p>
            </p:txBody>
          </p:sp>
        </mc:Choice>
        <mc:Fallback xmlns="">
          <p:sp>
            <p:nvSpPr>
              <p:cNvPr id="49" name="TextBox 48">
                <a:extLst>
                  <a:ext uri="{FF2B5EF4-FFF2-40B4-BE49-F238E27FC236}">
                    <a16:creationId xmlns:a16="http://schemas.microsoft.com/office/drawing/2014/main" id="{C15BE40A-8BB0-F195-E844-5C098FA9041A}"/>
                  </a:ext>
                </a:extLst>
              </p:cNvPr>
              <p:cNvSpPr txBox="1">
                <a:spLocks noRot="1" noChangeAspect="1" noMove="1" noResize="1" noEditPoints="1" noAdjustHandles="1" noChangeArrowheads="1" noChangeShapeType="1" noTextEdit="1"/>
              </p:cNvSpPr>
              <p:nvPr/>
            </p:nvSpPr>
            <p:spPr>
              <a:xfrm>
                <a:off x="6546348" y="5397968"/>
                <a:ext cx="3207251" cy="544060"/>
              </a:xfrm>
              <a:prstGeom prst="rect">
                <a:avLst/>
              </a:prstGeom>
              <a:blipFill>
                <a:blip r:embed="rId16"/>
                <a:stretch>
                  <a:fillRect b="-15556"/>
                </a:stretch>
              </a:blipFill>
            </p:spPr>
            <p:txBody>
              <a:bodyPr/>
              <a:lstStyle/>
              <a:p>
                <a:r>
                  <a:rPr lang="en-US">
                    <a:noFill/>
                  </a:rPr>
                  <a:t> </a:t>
                </a:r>
              </a:p>
            </p:txBody>
          </p:sp>
        </mc:Fallback>
      </mc:AlternateContent>
    </p:spTree>
    <p:extLst>
      <p:ext uri="{BB962C8B-B14F-4D97-AF65-F5344CB8AC3E}">
        <p14:creationId xmlns:p14="http://schemas.microsoft.com/office/powerpoint/2010/main" val="611828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ppt_x"/>
                                          </p:val>
                                        </p:tav>
                                        <p:tav tm="100000">
                                          <p:val>
                                            <p:strVal val="#ppt_x"/>
                                          </p:val>
                                        </p:tav>
                                      </p:tavLst>
                                    </p:anim>
                                    <p:anim calcmode="lin" valueType="num">
                                      <p:cBhvr additive="base">
                                        <p:cTn id="16"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6"/>
                                        </p:tgtEl>
                                        <p:attrNameLst>
                                          <p:attrName>style.visibility</p:attrName>
                                        </p:attrNameLst>
                                      </p:cBhvr>
                                      <p:to>
                                        <p:strVal val="visible"/>
                                      </p:to>
                                    </p:set>
                                  </p:childTnLst>
                                </p:cTn>
                              </p:par>
                              <p:par>
                                <p:cTn id="71" presetID="0" presetClass="path" presetSubtype="0" accel="50000" decel="50000" fill="hold" grpId="1" nodeType="withEffect">
                                  <p:stCondLst>
                                    <p:cond delay="0"/>
                                  </p:stCondLst>
                                  <p:childTnLst>
                                    <p:animMotion origin="layout" path="M 0 0 L 0.43685 0.47546 " pathEditMode="relative" ptsTypes="AA">
                                      <p:cBhvr>
                                        <p:cTn id="72" dur="2000" fill="hold"/>
                                        <p:tgtEl>
                                          <p:spTgt spid="34"/>
                                        </p:tgtEl>
                                        <p:attrNameLst>
                                          <p:attrName>ppt_x</p:attrName>
                                          <p:attrName>ppt_y</p:attrName>
                                        </p:attrNameLst>
                                      </p:cBhvr>
                                    </p:animMotion>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 grpId="0"/>
      <p:bldP spid="4" grpId="0" animBg="1"/>
      <p:bldP spid="5" grpId="0" animBg="1"/>
      <p:bldP spid="6" grpId="0" animBg="1"/>
      <p:bldP spid="7" grpId="0" animBg="1"/>
      <p:bldP spid="8" grpId="0" animBg="1"/>
      <p:bldP spid="9" grpId="0" animBg="1"/>
      <p:bldP spid="11" grpId="0" animBg="1"/>
      <p:bldP spid="12" grpId="0" animBg="1"/>
      <p:bldP spid="34" grpId="0"/>
      <p:bldP spid="34" grpId="1"/>
      <p:bldP spid="44" grpId="0"/>
      <p:bldP spid="46" grpId="0"/>
      <p:bldP spid="47" grpId="0"/>
      <p:bldP spid="48" grpId="0"/>
      <p:bldP spid="49"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894368"/>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Understanding Superdense Coding</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5B9B996-5E3B-DB38-F5F5-51872FDAA478}"/>
                  </a:ext>
                </a:extLst>
              </p:cNvPr>
              <p:cNvSpPr txBox="1"/>
              <p:nvPr/>
            </p:nvSpPr>
            <p:spPr>
              <a:xfrm>
                <a:off x="-1219200" y="-23657"/>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333F48">
                                  <a:lumMod val="50000"/>
                                </a:srgbClr>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333F48">
                                  <a:lumMod val="50000"/>
                                </a:srgbClr>
                              </a:solidFill>
                              <a:effectLst/>
                              <a:uLnTx/>
                              <a:uFillTx/>
                              <a:latin typeface="Cambria Math" panose="02040503050406030204" pitchFamily="18" charset="0"/>
                              <a:ea typeface="Cambria Math" panose="02040503050406030204" pitchFamily="18" charset="0"/>
                              <a:cs typeface="Calibri" panose="020F0502020204030204" pitchFamily="34" charset="0"/>
                            </a:rPr>
                            <m:t>𝜓</m:t>
                          </m:r>
                        </m:e>
                      </m:d>
                      <m:r>
                        <a:rPr kumimoji="0" lang="en-US" sz="2400" b="0" i="1" u="none" strike="noStrike" kern="1200" cap="none" spc="0" normalizeH="0" baseline="-25000" noProof="0" smtClean="0">
                          <a:ln>
                            <a:noFill/>
                          </a:ln>
                          <a:solidFill>
                            <a:srgbClr val="333F48">
                              <a:lumMod val="50000"/>
                            </a:srgbClr>
                          </a:solidFill>
                          <a:effectLst/>
                          <a:uLnTx/>
                          <a:uFillTx/>
                          <a:latin typeface="Cambria Math" panose="02040503050406030204" pitchFamily="18" charset="0"/>
                          <a:ea typeface="Cambria Math" panose="02040503050406030204" pitchFamily="18" charset="0"/>
                          <a:cs typeface="Calibri" panose="020F0502020204030204" pitchFamily="34" charset="0"/>
                        </a:rPr>
                        <m:t>𝐴</m:t>
                      </m:r>
                    </m:oMath>
                  </m:oMathPara>
                </a14:m>
                <a:endParaRPr kumimoji="0" lang="en-US" sz="2400" b="0" i="0" u="none" strike="noStrike" kern="0" cap="none" spc="0" normalizeH="0" baseline="0" noProof="0" dirty="0">
                  <a:ln>
                    <a:noFill/>
                  </a:ln>
                  <a:solidFill>
                    <a:srgbClr val="333F48">
                      <a:lumMod val="50000"/>
                    </a:srgbClr>
                  </a:solidFill>
                  <a:effectLst/>
                  <a:uLnTx/>
                  <a:uFillTx/>
                  <a:latin typeface="Helvetica" pitchFamily="2" charset="0"/>
                  <a:ea typeface="+mn-ea"/>
                  <a:cs typeface="+mn-cs"/>
                </a:endParaRPr>
              </a:p>
            </p:txBody>
          </p:sp>
        </mc:Choice>
        <mc:Fallback xmlns="">
          <p:sp>
            <p:nvSpPr>
              <p:cNvPr id="20" name="TextBox 19">
                <a:extLst>
                  <a:ext uri="{FF2B5EF4-FFF2-40B4-BE49-F238E27FC236}">
                    <a16:creationId xmlns:a16="http://schemas.microsoft.com/office/drawing/2014/main" id="{65B9B996-5E3B-DB38-F5F5-51872FDAA478}"/>
                  </a:ext>
                </a:extLst>
              </p:cNvPr>
              <p:cNvSpPr txBox="1">
                <a:spLocks noRot="1" noChangeAspect="1" noMove="1" noResize="1" noEditPoints="1" noAdjustHandles="1" noChangeArrowheads="1" noChangeShapeType="1" noTextEdit="1"/>
              </p:cNvSpPr>
              <p:nvPr/>
            </p:nvSpPr>
            <p:spPr>
              <a:xfrm>
                <a:off x="-1219200" y="-23657"/>
                <a:ext cx="553075" cy="461665"/>
              </a:xfrm>
              <a:prstGeom prst="rect">
                <a:avLst/>
              </a:prstGeom>
              <a:blipFill>
                <a:blip r:embed="rId5"/>
                <a:stretch>
                  <a:fillRect r="-29545" b="-13514"/>
                </a:stretch>
              </a:blipFill>
            </p:spPr>
            <p:txBody>
              <a:bodyPr/>
              <a:lstStyle/>
              <a:p>
                <a:r>
                  <a:rPr lang="en-US">
                    <a:noFill/>
                  </a:rPr>
                  <a:t> </a:t>
                </a:r>
              </a:p>
            </p:txBody>
          </p:sp>
        </mc:Fallback>
      </mc:AlternateContent>
      <p:pic>
        <p:nvPicPr>
          <p:cNvPr id="14" name="Picture 4">
            <a:extLst>
              <a:ext uri="{FF2B5EF4-FFF2-40B4-BE49-F238E27FC236}">
                <a16:creationId xmlns:a16="http://schemas.microsoft.com/office/drawing/2014/main" id="{2816118B-E374-1A68-C145-13378ECCF57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060" t="6220" r="15646" b="36002"/>
          <a:stretch/>
        </p:blipFill>
        <p:spPr bwMode="auto">
          <a:xfrm>
            <a:off x="467430" y="1160410"/>
            <a:ext cx="1615626" cy="140021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E5868C03-B5AD-67EC-FF47-B15CF58A69B9}"/>
              </a:ext>
            </a:extLst>
          </p:cNvPr>
          <p:cNvSpPr/>
          <p:nvPr/>
        </p:nvSpPr>
        <p:spPr>
          <a:xfrm>
            <a:off x="937650" y="2590450"/>
            <a:ext cx="675186" cy="424732"/>
          </a:xfrm>
          <a:prstGeom prst="rect">
            <a:avLst/>
          </a:prstGeom>
        </p:spPr>
        <p:txBody>
          <a:bodyPr wrap="none">
            <a:spAutoFit/>
          </a:bodyPr>
          <a:lstStyle/>
          <a:p>
            <a:pPr marL="0" marR="0" lvl="0" indent="0" algn="ctr" defTabSz="342900" rtl="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02060"/>
                </a:solidFill>
                <a:effectLst/>
                <a:uLnTx/>
                <a:uFillTx/>
                <a:latin typeface="Calibri"/>
                <a:ea typeface="宋体" panose="02010600030101010101" pitchFamily="2" charset="-122"/>
                <a:cs typeface="+mn-cs"/>
              </a:rPr>
              <a:t>Bob</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28AC979-1F94-9E86-3B83-700F9DB1D73B}"/>
                  </a:ext>
                </a:extLst>
              </p:cNvPr>
              <p:cNvSpPr txBox="1"/>
              <p:nvPr/>
            </p:nvSpPr>
            <p:spPr>
              <a:xfrm>
                <a:off x="609600" y="3471664"/>
                <a:ext cx="133128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𝑄𝑢𝑏𝑖𝑡</m:t>
                      </m:r>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𝐵</m:t>
                      </m:r>
                    </m:oMath>
                  </m:oMathPara>
                </a14:m>
                <a:endParaRPr kumimoji="0" lang="en-US" sz="2400" b="0" i="0" u="none" strike="noStrike" kern="1200" cap="none" spc="0" normalizeH="0" baseline="0" noProof="0" dirty="0">
                  <a:ln>
                    <a:noFill/>
                  </a:ln>
                  <a:solidFill>
                    <a:srgbClr val="BE5700"/>
                  </a:solidFill>
                  <a:effectLst/>
                  <a:uLnTx/>
                  <a:uFillTx/>
                  <a:latin typeface="Calibri"/>
                  <a:ea typeface="+mn-ea"/>
                  <a:cs typeface="+mn-cs"/>
                </a:endParaRPr>
              </a:p>
            </p:txBody>
          </p:sp>
        </mc:Choice>
        <mc:Fallback xmlns="">
          <p:sp>
            <p:nvSpPr>
              <p:cNvPr id="44" name="TextBox 43">
                <a:extLst>
                  <a:ext uri="{FF2B5EF4-FFF2-40B4-BE49-F238E27FC236}">
                    <a16:creationId xmlns:a16="http://schemas.microsoft.com/office/drawing/2014/main" id="{B28AC979-1F94-9E86-3B83-700F9DB1D73B}"/>
                  </a:ext>
                </a:extLst>
              </p:cNvPr>
              <p:cNvSpPr txBox="1">
                <a:spLocks noRot="1" noChangeAspect="1" noMove="1" noResize="1" noEditPoints="1" noAdjustHandles="1" noChangeArrowheads="1" noChangeShapeType="1" noTextEdit="1"/>
              </p:cNvSpPr>
              <p:nvPr/>
            </p:nvSpPr>
            <p:spPr>
              <a:xfrm>
                <a:off x="609600" y="3471664"/>
                <a:ext cx="1331285" cy="461665"/>
              </a:xfrm>
              <a:prstGeom prst="rect">
                <a:avLst/>
              </a:prstGeom>
              <a:blipFill>
                <a:blip r:embed="rId7"/>
                <a:stretch>
                  <a:fillRect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18E45D0-75AD-1F74-FEC0-2EC662B85AC8}"/>
                  </a:ext>
                </a:extLst>
              </p:cNvPr>
              <p:cNvSpPr txBox="1"/>
              <p:nvPr/>
            </p:nvSpPr>
            <p:spPr>
              <a:xfrm>
                <a:off x="609599" y="3012591"/>
                <a:ext cx="133128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𝑄𝑢𝑏𝑖𝑡</m:t>
                      </m:r>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𝐴</m:t>
                      </m:r>
                    </m:oMath>
                  </m:oMathPara>
                </a14:m>
                <a:endParaRPr kumimoji="0" lang="en-US" sz="2400" b="0" i="0" u="none" strike="noStrike" kern="1200" cap="none" spc="0" normalizeH="0" baseline="0" noProof="0" dirty="0">
                  <a:ln>
                    <a:noFill/>
                  </a:ln>
                  <a:solidFill>
                    <a:srgbClr val="BE5700"/>
                  </a:solidFill>
                  <a:effectLst/>
                  <a:uLnTx/>
                  <a:uFillTx/>
                  <a:latin typeface="Calibri"/>
                  <a:ea typeface="+mn-ea"/>
                  <a:cs typeface="+mn-cs"/>
                </a:endParaRPr>
              </a:p>
            </p:txBody>
          </p:sp>
        </mc:Choice>
        <mc:Fallback xmlns="">
          <p:sp>
            <p:nvSpPr>
              <p:cNvPr id="17" name="TextBox 16">
                <a:extLst>
                  <a:ext uri="{FF2B5EF4-FFF2-40B4-BE49-F238E27FC236}">
                    <a16:creationId xmlns:a16="http://schemas.microsoft.com/office/drawing/2014/main" id="{518E45D0-75AD-1F74-FEC0-2EC662B85AC8}"/>
                  </a:ext>
                </a:extLst>
              </p:cNvPr>
              <p:cNvSpPr txBox="1">
                <a:spLocks noRot="1" noChangeAspect="1" noMove="1" noResize="1" noEditPoints="1" noAdjustHandles="1" noChangeArrowheads="1" noChangeShapeType="1" noTextEdit="1"/>
              </p:cNvSpPr>
              <p:nvPr/>
            </p:nvSpPr>
            <p:spPr>
              <a:xfrm>
                <a:off x="609599" y="3012591"/>
                <a:ext cx="1331285" cy="461665"/>
              </a:xfrm>
              <a:prstGeom prst="rect">
                <a:avLst/>
              </a:prstGeom>
              <a:blipFill>
                <a:blip r:embed="rId8"/>
                <a:stretch>
                  <a:fillRect b="-21622"/>
                </a:stretch>
              </a:blipFill>
            </p:spPr>
            <p:txBody>
              <a:bodyPr/>
              <a:lstStyle/>
              <a:p>
                <a:r>
                  <a:rPr lang="en-US">
                    <a:noFill/>
                  </a:rPr>
                  <a:t> </a:t>
                </a:r>
              </a:p>
            </p:txBody>
          </p:sp>
        </mc:Fallback>
      </mc:AlternateContent>
      <p:grpSp>
        <p:nvGrpSpPr>
          <p:cNvPr id="84" name="Group 83">
            <a:extLst>
              <a:ext uri="{FF2B5EF4-FFF2-40B4-BE49-F238E27FC236}">
                <a16:creationId xmlns:a16="http://schemas.microsoft.com/office/drawing/2014/main" id="{213F3738-CC12-D3C1-C1EA-0E49C4C972D1}"/>
              </a:ext>
            </a:extLst>
          </p:cNvPr>
          <p:cNvGrpSpPr/>
          <p:nvPr/>
        </p:nvGrpSpPr>
        <p:grpSpPr>
          <a:xfrm>
            <a:off x="3050451" y="1430032"/>
            <a:ext cx="8161324" cy="1101106"/>
            <a:chOff x="3050451" y="1430032"/>
            <a:chExt cx="8161324" cy="1101106"/>
          </a:xfrm>
        </p:grpSpPr>
        <p:grpSp>
          <p:nvGrpSpPr>
            <p:cNvPr id="2" name="Group 1">
              <a:extLst>
                <a:ext uri="{FF2B5EF4-FFF2-40B4-BE49-F238E27FC236}">
                  <a16:creationId xmlns:a16="http://schemas.microsoft.com/office/drawing/2014/main" id="{E6AC5EF2-0474-8FD1-859C-503246F8253C}"/>
                </a:ext>
              </a:extLst>
            </p:cNvPr>
            <p:cNvGrpSpPr/>
            <p:nvPr/>
          </p:nvGrpSpPr>
          <p:grpSpPr>
            <a:xfrm>
              <a:off x="4267200" y="1638142"/>
              <a:ext cx="6944575" cy="665663"/>
              <a:chOff x="4896002" y="2114610"/>
              <a:chExt cx="6944575" cy="665663"/>
            </a:xfrm>
          </p:grpSpPr>
          <p:cxnSp>
            <p:nvCxnSpPr>
              <p:cNvPr id="6" name="Straight Connector 5">
                <a:extLst>
                  <a:ext uri="{FF2B5EF4-FFF2-40B4-BE49-F238E27FC236}">
                    <a16:creationId xmlns:a16="http://schemas.microsoft.com/office/drawing/2014/main" id="{E3BADDB9-91CB-F8CA-9544-22CA8DC026DE}"/>
                  </a:ext>
                </a:extLst>
              </p:cNvPr>
              <p:cNvCxnSpPr>
                <a:cxnSpLocks/>
              </p:cNvCxnSpPr>
              <p:nvPr/>
            </p:nvCxnSpPr>
            <p:spPr>
              <a:xfrm flipV="1">
                <a:off x="4896002" y="2114610"/>
                <a:ext cx="6944575" cy="3499"/>
              </a:xfrm>
              <a:prstGeom prst="line">
                <a:avLst/>
              </a:prstGeom>
              <a:noFill/>
              <a:ln w="25400" cap="flat" cmpd="sng" algn="ctr">
                <a:solidFill>
                  <a:sysClr val="windowText" lastClr="000000"/>
                </a:solidFill>
                <a:prstDash val="solid"/>
                <a:miter lim="800000"/>
              </a:ln>
              <a:effectLst/>
            </p:spPr>
          </p:cxnSp>
          <p:cxnSp>
            <p:nvCxnSpPr>
              <p:cNvPr id="7" name="Straight Connector 6">
                <a:extLst>
                  <a:ext uri="{FF2B5EF4-FFF2-40B4-BE49-F238E27FC236}">
                    <a16:creationId xmlns:a16="http://schemas.microsoft.com/office/drawing/2014/main" id="{239B5B04-C85A-73D0-99DE-702EFE88FB47}"/>
                  </a:ext>
                </a:extLst>
              </p:cNvPr>
              <p:cNvCxnSpPr>
                <a:cxnSpLocks/>
              </p:cNvCxnSpPr>
              <p:nvPr/>
            </p:nvCxnSpPr>
            <p:spPr>
              <a:xfrm flipV="1">
                <a:off x="4897971" y="2776774"/>
                <a:ext cx="6942606" cy="3499"/>
              </a:xfrm>
              <a:prstGeom prst="line">
                <a:avLst/>
              </a:prstGeom>
              <a:noFill/>
              <a:ln w="25400" cap="flat" cmpd="sng" algn="ctr">
                <a:solidFill>
                  <a:sysClr val="windowText" lastClr="000000"/>
                </a:solidFill>
                <a:prstDash val="solid"/>
                <a:miter lim="800000"/>
              </a:ln>
              <a:effectLst/>
            </p:spPr>
          </p:cxnSp>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D7058A7-C8FD-B7A5-5CA1-5CE6415F8FD9}"/>
                    </a:ext>
                  </a:extLst>
                </p:cNvPr>
                <p:cNvSpPr txBox="1"/>
                <p:nvPr/>
              </p:nvSpPr>
              <p:spPr>
                <a:xfrm>
                  <a:off x="3050451" y="1430032"/>
                  <a:ext cx="133128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𝑄𝑢𝑏𝑖𝑡</m:t>
                        </m:r>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𝐴</m:t>
                        </m:r>
                      </m:oMath>
                    </m:oMathPara>
                  </a14:m>
                  <a:endParaRPr kumimoji="0" lang="en-US" sz="2400" b="0" i="0" u="none" strike="noStrike" kern="1200" cap="none" spc="0" normalizeH="0" baseline="0" noProof="0" dirty="0">
                    <a:ln>
                      <a:noFill/>
                    </a:ln>
                    <a:solidFill>
                      <a:srgbClr val="BE5700"/>
                    </a:solidFill>
                    <a:effectLst/>
                    <a:uLnTx/>
                    <a:uFillTx/>
                    <a:latin typeface="Calibri"/>
                    <a:ea typeface="+mn-ea"/>
                    <a:cs typeface="+mn-cs"/>
                  </a:endParaRPr>
                </a:p>
              </p:txBody>
            </p:sp>
          </mc:Choice>
          <mc:Fallback xmlns="">
            <p:sp>
              <p:nvSpPr>
                <p:cNvPr id="12" name="TextBox 11">
                  <a:extLst>
                    <a:ext uri="{FF2B5EF4-FFF2-40B4-BE49-F238E27FC236}">
                      <a16:creationId xmlns:a16="http://schemas.microsoft.com/office/drawing/2014/main" id="{5D7058A7-C8FD-B7A5-5CA1-5CE6415F8FD9}"/>
                    </a:ext>
                  </a:extLst>
                </p:cNvPr>
                <p:cNvSpPr txBox="1">
                  <a:spLocks noRot="1" noChangeAspect="1" noMove="1" noResize="1" noEditPoints="1" noAdjustHandles="1" noChangeArrowheads="1" noChangeShapeType="1" noTextEdit="1"/>
                </p:cNvSpPr>
                <p:nvPr/>
              </p:nvSpPr>
              <p:spPr>
                <a:xfrm>
                  <a:off x="3050451" y="1430032"/>
                  <a:ext cx="1331285" cy="461665"/>
                </a:xfrm>
                <a:prstGeom prst="rect">
                  <a:avLst/>
                </a:prstGeom>
                <a:blipFill>
                  <a:blip r:embed="rId9"/>
                  <a:stretch>
                    <a:fillRect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1BA6B93-9843-BC4F-033B-F3743ABCAED1}"/>
                    </a:ext>
                  </a:extLst>
                </p:cNvPr>
                <p:cNvSpPr txBox="1"/>
                <p:nvPr/>
              </p:nvSpPr>
              <p:spPr>
                <a:xfrm>
                  <a:off x="3050451" y="2069473"/>
                  <a:ext cx="133128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𝑄𝑢𝑏𝑖𝑡</m:t>
                        </m:r>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𝐵</m:t>
                        </m:r>
                      </m:oMath>
                    </m:oMathPara>
                  </a14:m>
                  <a:endParaRPr kumimoji="0" lang="en-US" sz="2400" b="0" i="0" u="none" strike="noStrike" kern="1200" cap="none" spc="0" normalizeH="0" baseline="0" noProof="0" dirty="0">
                    <a:ln>
                      <a:noFill/>
                    </a:ln>
                    <a:solidFill>
                      <a:srgbClr val="BE5700"/>
                    </a:solidFill>
                    <a:effectLst/>
                    <a:uLnTx/>
                    <a:uFillTx/>
                    <a:latin typeface="Calibri"/>
                    <a:ea typeface="+mn-ea"/>
                    <a:cs typeface="+mn-cs"/>
                  </a:endParaRPr>
                </a:p>
              </p:txBody>
            </p:sp>
          </mc:Choice>
          <mc:Fallback xmlns="">
            <p:sp>
              <p:nvSpPr>
                <p:cNvPr id="19" name="TextBox 18">
                  <a:extLst>
                    <a:ext uri="{FF2B5EF4-FFF2-40B4-BE49-F238E27FC236}">
                      <a16:creationId xmlns:a16="http://schemas.microsoft.com/office/drawing/2014/main" id="{B1BA6B93-9843-BC4F-033B-F3743ABCAED1}"/>
                    </a:ext>
                  </a:extLst>
                </p:cNvPr>
                <p:cNvSpPr txBox="1">
                  <a:spLocks noRot="1" noChangeAspect="1" noMove="1" noResize="1" noEditPoints="1" noAdjustHandles="1" noChangeArrowheads="1" noChangeShapeType="1" noTextEdit="1"/>
                </p:cNvSpPr>
                <p:nvPr/>
              </p:nvSpPr>
              <p:spPr>
                <a:xfrm>
                  <a:off x="3050451" y="2069473"/>
                  <a:ext cx="1331285" cy="461665"/>
                </a:xfrm>
                <a:prstGeom prst="rect">
                  <a:avLst/>
                </a:prstGeom>
                <a:blipFill>
                  <a:blip r:embed="rId10"/>
                  <a:stretch>
                    <a:fillRect b="-21053"/>
                  </a:stretch>
                </a:blipFill>
              </p:spPr>
              <p:txBody>
                <a:bodyPr/>
                <a:lstStyle/>
                <a:p>
                  <a:r>
                    <a:rPr lang="en-US">
                      <a:noFill/>
                    </a:rPr>
                    <a:t> </a:t>
                  </a:r>
                </a:p>
              </p:txBody>
            </p:sp>
          </mc:Fallback>
        </mc:AlternateContent>
      </p:grpSp>
      <p:grpSp>
        <p:nvGrpSpPr>
          <p:cNvPr id="24" name="Group 23">
            <a:extLst>
              <a:ext uri="{FF2B5EF4-FFF2-40B4-BE49-F238E27FC236}">
                <a16:creationId xmlns:a16="http://schemas.microsoft.com/office/drawing/2014/main" id="{03D68609-1C20-C04D-CEEA-44EE006CDB80}"/>
              </a:ext>
            </a:extLst>
          </p:cNvPr>
          <p:cNvGrpSpPr/>
          <p:nvPr/>
        </p:nvGrpSpPr>
        <p:grpSpPr>
          <a:xfrm>
            <a:off x="4914005" y="1463235"/>
            <a:ext cx="548640" cy="1043335"/>
            <a:chOff x="6313164" y="5194111"/>
            <a:chExt cx="360054" cy="629212"/>
          </a:xfrm>
        </p:grpSpPr>
        <p:sp>
          <p:nvSpPr>
            <p:cNvPr id="36" name="Oval 35">
              <a:extLst>
                <a:ext uri="{FF2B5EF4-FFF2-40B4-BE49-F238E27FC236}">
                  <a16:creationId xmlns:a16="http://schemas.microsoft.com/office/drawing/2014/main" id="{E33332A8-198B-7203-1BFC-067F87A9377E}"/>
                </a:ext>
              </a:extLst>
            </p:cNvPr>
            <p:cNvSpPr/>
            <p:nvPr/>
          </p:nvSpPr>
          <p:spPr>
            <a:xfrm>
              <a:off x="6405427" y="5194111"/>
              <a:ext cx="180027" cy="165436"/>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37" name="Straight Connector 36">
              <a:extLst>
                <a:ext uri="{FF2B5EF4-FFF2-40B4-BE49-F238E27FC236}">
                  <a16:creationId xmlns:a16="http://schemas.microsoft.com/office/drawing/2014/main" id="{57FD7D65-F503-4292-9251-144431927651}"/>
                </a:ext>
              </a:extLst>
            </p:cNvPr>
            <p:cNvCxnSpPr>
              <a:cxnSpLocks/>
              <a:stCxn id="36" idx="4"/>
              <a:endCxn id="42" idx="0"/>
            </p:cNvCxnSpPr>
            <p:nvPr/>
          </p:nvCxnSpPr>
          <p:spPr>
            <a:xfrm flipH="1">
              <a:off x="6493191" y="5359547"/>
              <a:ext cx="2250" cy="132903"/>
            </a:xfrm>
            <a:prstGeom prst="line">
              <a:avLst/>
            </a:prstGeom>
            <a:noFill/>
            <a:ln w="47625" cap="flat" cmpd="sng" algn="ctr">
              <a:solidFill>
                <a:sysClr val="windowText" lastClr="000000"/>
              </a:solidFill>
              <a:prstDash val="solid"/>
              <a:miter lim="800000"/>
            </a:ln>
            <a:effectLst/>
          </p:spPr>
        </p:cxnSp>
        <p:sp>
          <p:nvSpPr>
            <p:cNvPr id="42" name="Oval 41">
              <a:extLst>
                <a:ext uri="{FF2B5EF4-FFF2-40B4-BE49-F238E27FC236}">
                  <a16:creationId xmlns:a16="http://schemas.microsoft.com/office/drawing/2014/main" id="{D6D6166C-D827-A888-D1D2-BEF4609CBF49}"/>
                </a:ext>
              </a:extLst>
            </p:cNvPr>
            <p:cNvSpPr/>
            <p:nvPr/>
          </p:nvSpPr>
          <p:spPr>
            <a:xfrm>
              <a:off x="6313164" y="5492450"/>
              <a:ext cx="360054" cy="33087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Helvetica" pitchFamily="2" charset="0"/>
                  <a:ea typeface="+mn-ea"/>
                  <a:cs typeface="+mn-cs"/>
                </a:rPr>
                <a:t>+</a:t>
              </a:r>
            </a:p>
          </p:txBody>
        </p:sp>
      </p:grpSp>
      <p:cxnSp>
        <p:nvCxnSpPr>
          <p:cNvPr id="45" name="Straight Arrow Connector 44">
            <a:extLst>
              <a:ext uri="{FF2B5EF4-FFF2-40B4-BE49-F238E27FC236}">
                <a16:creationId xmlns:a16="http://schemas.microsoft.com/office/drawing/2014/main" id="{8077D9E3-004F-B317-0BB7-D101A468C152}"/>
              </a:ext>
            </a:extLst>
          </p:cNvPr>
          <p:cNvCxnSpPr>
            <a:cxnSpLocks/>
          </p:cNvCxnSpPr>
          <p:nvPr/>
        </p:nvCxnSpPr>
        <p:spPr>
          <a:xfrm>
            <a:off x="6492240" y="1381932"/>
            <a:ext cx="0" cy="2772919"/>
          </a:xfrm>
          <a:prstGeom prst="straightConnector1">
            <a:avLst/>
          </a:prstGeom>
          <a:ln>
            <a:prstDash val="dash"/>
            <a:tailEnd type="triangle" w="lg" len="lg"/>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A485222-7AD2-9B90-3629-A10E9BF68A00}"/>
                  </a:ext>
                </a:extLst>
              </p:cNvPr>
              <p:cNvSpPr txBox="1"/>
              <p:nvPr/>
            </p:nvSpPr>
            <p:spPr>
              <a:xfrm>
                <a:off x="348610" y="4159449"/>
                <a:ext cx="2743200" cy="544060"/>
              </a:xfrm>
              <a:prstGeom prst="rect">
                <a:avLst/>
              </a:prstGeom>
              <a:noFill/>
            </p:spPr>
            <p:txBody>
              <a:bodyPr wrap="square" lIns="0" tIns="0" rIns="0" bIns="0" rtlCol="0" anchor="ctr">
                <a:spAutoFit/>
              </a:bodyPr>
              <a:lstStyle/>
              <a:p>
                <a:pPr lvl="0">
                  <a:defRPr/>
                </a:pPr>
                <a14:m>
                  <m:oMath xmlns:m="http://schemas.openxmlformats.org/officeDocument/2006/math">
                    <m:f>
                      <m:f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t> (</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𝐴</m:t>
                        </m:r>
                        <m:r>
                          <a:rPr lang="en-US" sz="2400" i="1">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𝐵</m:t>
                        </m:r>
                      </m:e>
                    </m:d>
                    <m:r>
                      <a:rPr lang="en-US" sz="2400" i="1">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𝐴</m:t>
                        </m:r>
                        <m:r>
                          <a:rPr lang="en-US" sz="2400" i="1">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𝐵</m:t>
                        </m:r>
                      </m:e>
                    </m:d>
                  </m:oMath>
                </a14:m>
                <a:r>
                  <a:rPr kumimoji="0" lang="en-US" sz="2400" b="0" i="0" u="none" strike="noStrike" kern="1200" cap="none" spc="0" normalizeH="0" baseline="0" noProof="0" dirty="0">
                    <a:ln>
                      <a:noFill/>
                    </a:ln>
                    <a:solidFill>
                      <a:srgbClr val="002060"/>
                    </a:solidFill>
                    <a:effectLst/>
                    <a:uLnTx/>
                    <a:uFillTx/>
                    <a:latin typeface="Calibri"/>
                    <a:cs typeface="+mn-cs"/>
                  </a:rPr>
                  <a:t>)</a:t>
                </a:r>
              </a:p>
            </p:txBody>
          </p:sp>
        </mc:Choice>
        <mc:Fallback xmlns="">
          <p:sp>
            <p:nvSpPr>
              <p:cNvPr id="52" name="TextBox 51">
                <a:extLst>
                  <a:ext uri="{FF2B5EF4-FFF2-40B4-BE49-F238E27FC236}">
                    <a16:creationId xmlns:a16="http://schemas.microsoft.com/office/drawing/2014/main" id="{EA485222-7AD2-9B90-3629-A10E9BF68A00}"/>
                  </a:ext>
                </a:extLst>
              </p:cNvPr>
              <p:cNvSpPr txBox="1">
                <a:spLocks noRot="1" noChangeAspect="1" noMove="1" noResize="1" noEditPoints="1" noAdjustHandles="1" noChangeArrowheads="1" noChangeShapeType="1" noTextEdit="1"/>
              </p:cNvSpPr>
              <p:nvPr/>
            </p:nvSpPr>
            <p:spPr>
              <a:xfrm>
                <a:off x="348610" y="4159449"/>
                <a:ext cx="2743200" cy="544060"/>
              </a:xfrm>
              <a:prstGeom prst="rect">
                <a:avLst/>
              </a:prstGeom>
              <a:blipFill>
                <a:blip r:embed="rId11"/>
                <a:stretch>
                  <a:fillRect r="-1382" b="-15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B459A1-668F-C8F0-27ED-E75567643B20}"/>
                  </a:ext>
                </a:extLst>
              </p:cNvPr>
              <p:cNvSpPr txBox="1"/>
              <p:nvPr/>
            </p:nvSpPr>
            <p:spPr>
              <a:xfrm>
                <a:off x="348610" y="4870113"/>
                <a:ext cx="2743200" cy="544060"/>
              </a:xfrm>
              <a:prstGeom prst="rect">
                <a:avLst/>
              </a:prstGeom>
              <a:noFill/>
            </p:spPr>
            <p:txBody>
              <a:bodyPr wrap="square" lIns="0" tIns="0" rIns="0" bIns="0" rtlCol="0" anchor="ctr">
                <a:spAutoFit/>
              </a:bodyPr>
              <a:lstStyle/>
              <a:p>
                <a:pPr lvl="0">
                  <a:defRPr/>
                </a:pPr>
                <a14:m>
                  <m:oMath xmlns:m="http://schemas.openxmlformats.org/officeDocument/2006/math">
                    <m:f>
                      <m:f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t> (</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𝐴</m:t>
                        </m:r>
                        <m:r>
                          <a:rPr lang="en-US" sz="2400" i="1">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𝐵</m:t>
                        </m:r>
                      </m:e>
                    </m:d>
                    <m:r>
                      <a:rPr lang="en-US" sz="2400" b="0" i="1" smtClean="0">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𝐴</m:t>
                        </m:r>
                        <m:r>
                          <a:rPr lang="en-US" sz="2400" i="1">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𝐵</m:t>
                        </m:r>
                      </m:e>
                    </m:d>
                  </m:oMath>
                </a14:m>
                <a:r>
                  <a:rPr kumimoji="0" lang="en-US" sz="2400" b="0" i="0" u="none" strike="noStrike" kern="1200" cap="none" spc="0" normalizeH="0" baseline="0" noProof="0" dirty="0">
                    <a:ln>
                      <a:noFill/>
                    </a:ln>
                    <a:solidFill>
                      <a:srgbClr val="002060"/>
                    </a:solidFill>
                    <a:effectLst/>
                    <a:uLnTx/>
                    <a:uFillTx/>
                    <a:latin typeface="Calibri"/>
                    <a:cs typeface="+mn-cs"/>
                  </a:rPr>
                  <a:t>)</a:t>
                </a:r>
              </a:p>
            </p:txBody>
          </p:sp>
        </mc:Choice>
        <mc:Fallback xmlns="">
          <p:sp>
            <p:nvSpPr>
              <p:cNvPr id="53" name="TextBox 52">
                <a:extLst>
                  <a:ext uri="{FF2B5EF4-FFF2-40B4-BE49-F238E27FC236}">
                    <a16:creationId xmlns:a16="http://schemas.microsoft.com/office/drawing/2014/main" id="{05B459A1-668F-C8F0-27ED-E75567643B20}"/>
                  </a:ext>
                </a:extLst>
              </p:cNvPr>
              <p:cNvSpPr txBox="1">
                <a:spLocks noRot="1" noChangeAspect="1" noMove="1" noResize="1" noEditPoints="1" noAdjustHandles="1" noChangeArrowheads="1" noChangeShapeType="1" noTextEdit="1"/>
              </p:cNvSpPr>
              <p:nvPr/>
            </p:nvSpPr>
            <p:spPr>
              <a:xfrm>
                <a:off x="348610" y="4870113"/>
                <a:ext cx="2743200" cy="544060"/>
              </a:xfrm>
              <a:prstGeom prst="rect">
                <a:avLst/>
              </a:prstGeom>
              <a:blipFill>
                <a:blip r:embed="rId12"/>
                <a:stretch>
                  <a:fillRect r="-1382" b="-15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825E65F-826A-20F2-558F-805C9BC69A6F}"/>
                  </a:ext>
                </a:extLst>
              </p:cNvPr>
              <p:cNvSpPr txBox="1"/>
              <p:nvPr/>
            </p:nvSpPr>
            <p:spPr>
              <a:xfrm>
                <a:off x="348610" y="5554170"/>
                <a:ext cx="2743200" cy="544060"/>
              </a:xfrm>
              <a:prstGeom prst="rect">
                <a:avLst/>
              </a:prstGeom>
              <a:noFill/>
            </p:spPr>
            <p:txBody>
              <a:bodyPr wrap="square" lIns="0" tIns="0" rIns="0" bIns="0" rtlCol="0" anchor="ctr">
                <a:spAutoFit/>
              </a:bodyPr>
              <a:lstStyle/>
              <a:p>
                <a:pPr lvl="0">
                  <a:defRPr/>
                </a:pPr>
                <a14:m>
                  <m:oMath xmlns:m="http://schemas.openxmlformats.org/officeDocument/2006/math">
                    <m:f>
                      <m:f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t> (</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𝐴</m:t>
                        </m:r>
                        <m:r>
                          <a:rPr lang="en-US" sz="2400" i="1">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𝐵</m:t>
                        </m:r>
                      </m:e>
                    </m:d>
                    <m:r>
                      <a:rPr lang="en-US" sz="2400" b="0" i="1" smtClean="0">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𝐴</m:t>
                        </m:r>
                        <m:r>
                          <a:rPr lang="en-US" sz="2400" i="1">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𝐵</m:t>
                        </m:r>
                      </m:e>
                    </m:d>
                  </m:oMath>
                </a14:m>
                <a:r>
                  <a:rPr kumimoji="0" lang="en-US" sz="2400" b="0" i="0" u="none" strike="noStrike" kern="1200" cap="none" spc="0" normalizeH="0" baseline="0" noProof="0" dirty="0">
                    <a:ln>
                      <a:noFill/>
                    </a:ln>
                    <a:solidFill>
                      <a:srgbClr val="002060"/>
                    </a:solidFill>
                    <a:effectLst/>
                    <a:uLnTx/>
                    <a:uFillTx/>
                    <a:latin typeface="Calibri"/>
                    <a:cs typeface="+mn-cs"/>
                  </a:rPr>
                  <a:t>)</a:t>
                </a:r>
              </a:p>
            </p:txBody>
          </p:sp>
        </mc:Choice>
        <mc:Fallback xmlns="">
          <p:sp>
            <p:nvSpPr>
              <p:cNvPr id="54" name="TextBox 53">
                <a:extLst>
                  <a:ext uri="{FF2B5EF4-FFF2-40B4-BE49-F238E27FC236}">
                    <a16:creationId xmlns:a16="http://schemas.microsoft.com/office/drawing/2014/main" id="{B825E65F-826A-20F2-558F-805C9BC69A6F}"/>
                  </a:ext>
                </a:extLst>
              </p:cNvPr>
              <p:cNvSpPr txBox="1">
                <a:spLocks noRot="1" noChangeAspect="1" noMove="1" noResize="1" noEditPoints="1" noAdjustHandles="1" noChangeArrowheads="1" noChangeShapeType="1" noTextEdit="1"/>
              </p:cNvSpPr>
              <p:nvPr/>
            </p:nvSpPr>
            <p:spPr>
              <a:xfrm>
                <a:off x="348610" y="5554170"/>
                <a:ext cx="2743200" cy="544060"/>
              </a:xfrm>
              <a:prstGeom prst="rect">
                <a:avLst/>
              </a:prstGeom>
              <a:blipFill>
                <a:blip r:embed="rId13"/>
                <a:stretch>
                  <a:fillRect r="-1382" b="-15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F856EEFA-9396-F8F6-9893-5BC543B9150A}"/>
                  </a:ext>
                </a:extLst>
              </p:cNvPr>
              <p:cNvSpPr txBox="1"/>
              <p:nvPr/>
            </p:nvSpPr>
            <p:spPr>
              <a:xfrm>
                <a:off x="348610" y="6172200"/>
                <a:ext cx="3004190" cy="544060"/>
              </a:xfrm>
              <a:prstGeom prst="rect">
                <a:avLst/>
              </a:prstGeom>
              <a:noFill/>
            </p:spPr>
            <p:txBody>
              <a:bodyPr wrap="square" lIns="0" tIns="0" rIns="0" bIns="0" rtlCol="0" anchor="ctr">
                <a:spAutoFit/>
              </a:bodyPr>
              <a:lstStyle/>
              <a:p>
                <a:pPr lvl="0">
                  <a:defRPr/>
                </a:pPr>
                <a14:m>
                  <m:oMath xmlns:m="http://schemas.openxmlformats.org/officeDocument/2006/math">
                    <m:f>
                      <m:f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t> (−</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𝐴</m:t>
                        </m:r>
                        <m:r>
                          <a:rPr lang="en-US" sz="2400" i="1">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𝐵</m:t>
                        </m:r>
                      </m:e>
                    </m:d>
                    <m:r>
                      <a:rPr lang="en-US" sz="2400" b="0" i="1" smtClean="0">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𝐴</m:t>
                        </m:r>
                        <m:r>
                          <a:rPr lang="en-US" sz="2400" i="1">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𝐵</m:t>
                        </m:r>
                      </m:e>
                    </m:d>
                  </m:oMath>
                </a14:m>
                <a:r>
                  <a:rPr kumimoji="0" lang="en-US" sz="2400" b="0" i="0" u="none" strike="noStrike" kern="1200" cap="none" spc="0" normalizeH="0" baseline="0" noProof="0" dirty="0">
                    <a:ln>
                      <a:noFill/>
                    </a:ln>
                    <a:solidFill>
                      <a:srgbClr val="002060"/>
                    </a:solidFill>
                    <a:effectLst/>
                    <a:uLnTx/>
                    <a:uFillTx/>
                    <a:latin typeface="Calibri"/>
                    <a:cs typeface="+mn-cs"/>
                  </a:rPr>
                  <a:t>)</a:t>
                </a:r>
              </a:p>
            </p:txBody>
          </p:sp>
        </mc:Choice>
        <mc:Fallback xmlns="">
          <p:sp>
            <p:nvSpPr>
              <p:cNvPr id="55" name="TextBox 54">
                <a:extLst>
                  <a:ext uri="{FF2B5EF4-FFF2-40B4-BE49-F238E27FC236}">
                    <a16:creationId xmlns:a16="http://schemas.microsoft.com/office/drawing/2014/main" id="{F856EEFA-9396-F8F6-9893-5BC543B9150A}"/>
                  </a:ext>
                </a:extLst>
              </p:cNvPr>
              <p:cNvSpPr txBox="1">
                <a:spLocks noRot="1" noChangeAspect="1" noMove="1" noResize="1" noEditPoints="1" noAdjustHandles="1" noChangeArrowheads="1" noChangeShapeType="1" noTextEdit="1"/>
              </p:cNvSpPr>
              <p:nvPr/>
            </p:nvSpPr>
            <p:spPr>
              <a:xfrm>
                <a:off x="348610" y="6172200"/>
                <a:ext cx="3004190" cy="544060"/>
              </a:xfrm>
              <a:prstGeom prst="rect">
                <a:avLst/>
              </a:prstGeom>
              <a:blipFill>
                <a:blip r:embed="rId14"/>
                <a:stretch>
                  <a:fillRect t="-2326" r="-422" b="-186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244A4A03-FA53-D49A-F4B1-BFE7E03DBF04}"/>
                  </a:ext>
                </a:extLst>
              </p:cNvPr>
              <p:cNvSpPr txBox="1"/>
              <p:nvPr/>
            </p:nvSpPr>
            <p:spPr>
              <a:xfrm>
                <a:off x="3716093" y="4159449"/>
                <a:ext cx="6037507" cy="544060"/>
              </a:xfrm>
              <a:prstGeom prst="rect">
                <a:avLst/>
              </a:prstGeom>
              <a:noFill/>
            </p:spPr>
            <p:txBody>
              <a:bodyPr wrap="square" lIns="0" tIns="0" rIns="0" bIns="0" rtlCol="0" anchor="ctr">
                <a:spAutoFit/>
              </a:bodyPr>
              <a:lstStyle/>
              <a:p>
                <a:pPr>
                  <a:defRPr/>
                </a:pPr>
                <a14:m>
                  <m:oMath xmlns:m="http://schemas.openxmlformats.org/officeDocument/2006/math">
                    <m:f>
                      <m:f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t> (</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𝐴</m:t>
                        </m:r>
                        <m:r>
                          <a:rPr lang="en-US" sz="2400" i="1">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𝐵</m:t>
                        </m:r>
                      </m:e>
                    </m:d>
                    <m:r>
                      <a:rPr lang="en-US" sz="2400" i="1">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𝐴</m:t>
                        </m:r>
                        <m:r>
                          <a:rPr lang="en-US" sz="2400" b="0" i="1" smtClean="0">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𝐵</m:t>
                        </m:r>
                      </m:e>
                    </m:d>
                  </m:oMath>
                </a14:m>
                <a:r>
                  <a:rPr kumimoji="0" lang="en-US" sz="2400" b="0" i="0" u="none" strike="noStrike" kern="1200" cap="none" spc="0" normalizeH="0" baseline="0" noProof="0" dirty="0">
                    <a:ln>
                      <a:noFill/>
                    </a:ln>
                    <a:solidFill>
                      <a:srgbClr val="002060"/>
                    </a:solidFill>
                    <a:effectLst/>
                    <a:uLnTx/>
                    <a:uFillTx/>
                    <a:latin typeface="Calibri"/>
                    <a:cs typeface="+mn-cs"/>
                  </a:rPr>
                  <a:t>) = </a:t>
                </a:r>
                <a14:m>
                  <m:oMath xmlns:m="http://schemas.openxmlformats.org/officeDocument/2006/math">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𝐵</m:t>
                        </m:r>
                      </m:e>
                    </m:d>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i="1">
                        <a:solidFill>
                          <a:srgbClr val="002060"/>
                        </a:solidFill>
                        <a:latin typeface="Cambria Math" panose="02040503050406030204" pitchFamily="18" charset="0"/>
                      </a:rPr>
                      <m:t> (</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𝐴</m:t>
                        </m:r>
                      </m:e>
                    </m:d>
                    <m:r>
                      <a:rPr lang="en-US" sz="2400" i="1">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𝐴</m:t>
                        </m:r>
                      </m:e>
                    </m:d>
                  </m:oMath>
                </a14:m>
                <a:r>
                  <a:rPr lang="en-US" sz="2400" dirty="0">
                    <a:solidFill>
                      <a:srgbClr val="002060"/>
                    </a:solidFill>
                  </a:rPr>
                  <a:t>)</a:t>
                </a:r>
              </a:p>
            </p:txBody>
          </p:sp>
        </mc:Choice>
        <mc:Fallback xmlns="">
          <p:sp>
            <p:nvSpPr>
              <p:cNvPr id="56" name="TextBox 55">
                <a:extLst>
                  <a:ext uri="{FF2B5EF4-FFF2-40B4-BE49-F238E27FC236}">
                    <a16:creationId xmlns:a16="http://schemas.microsoft.com/office/drawing/2014/main" id="{244A4A03-FA53-D49A-F4B1-BFE7E03DBF04}"/>
                  </a:ext>
                </a:extLst>
              </p:cNvPr>
              <p:cNvSpPr txBox="1">
                <a:spLocks noRot="1" noChangeAspect="1" noMove="1" noResize="1" noEditPoints="1" noAdjustHandles="1" noChangeArrowheads="1" noChangeShapeType="1" noTextEdit="1"/>
              </p:cNvSpPr>
              <p:nvPr/>
            </p:nvSpPr>
            <p:spPr>
              <a:xfrm>
                <a:off x="3716093" y="4159449"/>
                <a:ext cx="6037507" cy="544060"/>
              </a:xfrm>
              <a:prstGeom prst="rect">
                <a:avLst/>
              </a:prstGeom>
              <a:blipFill>
                <a:blip r:embed="rId15"/>
                <a:stretch>
                  <a:fillRect b="-15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114800B3-4A0D-D10D-FA23-1176A31C6BA8}"/>
                  </a:ext>
                </a:extLst>
              </p:cNvPr>
              <p:cNvSpPr txBox="1"/>
              <p:nvPr/>
            </p:nvSpPr>
            <p:spPr>
              <a:xfrm>
                <a:off x="3716093" y="4870113"/>
                <a:ext cx="6037506" cy="544060"/>
              </a:xfrm>
              <a:prstGeom prst="rect">
                <a:avLst/>
              </a:prstGeom>
              <a:noFill/>
            </p:spPr>
            <p:txBody>
              <a:bodyPr wrap="square" lIns="0" tIns="0" rIns="0" bIns="0" rtlCol="0" anchor="ctr">
                <a:spAutoFit/>
              </a:bodyPr>
              <a:lstStyle/>
              <a:p>
                <a:pPr>
                  <a:defRPr/>
                </a:pPr>
                <a14:m>
                  <m:oMath xmlns:m="http://schemas.openxmlformats.org/officeDocument/2006/math">
                    <m:f>
                      <m:f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t> (</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𝐴</m:t>
                        </m:r>
                        <m:r>
                          <a:rPr lang="en-US" sz="2400" b="0" i="1" smtClean="0">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𝐵</m:t>
                        </m:r>
                      </m:e>
                    </m:d>
                    <m:r>
                      <a:rPr lang="en-US" sz="2400" b="0" i="1" smtClean="0">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𝐴</m:t>
                        </m:r>
                        <m:r>
                          <a:rPr lang="en-US" sz="2400" b="0" i="1" smtClean="0">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𝐵</m:t>
                        </m:r>
                      </m:e>
                    </m:d>
                  </m:oMath>
                </a14:m>
                <a:r>
                  <a:rPr kumimoji="0" lang="en-US" sz="2400" b="0" i="0" u="none" strike="noStrike" kern="1200" cap="none" spc="0" normalizeH="0" baseline="0" noProof="0" dirty="0">
                    <a:ln>
                      <a:noFill/>
                    </a:ln>
                    <a:solidFill>
                      <a:srgbClr val="002060"/>
                    </a:solidFill>
                    <a:effectLst/>
                    <a:uLnTx/>
                    <a:uFillTx/>
                    <a:latin typeface="Calibri"/>
                    <a:cs typeface="+mn-cs"/>
                  </a:rPr>
                  <a:t>) = </a:t>
                </a:r>
                <a14:m>
                  <m:oMath xmlns:m="http://schemas.openxmlformats.org/officeDocument/2006/math">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𝐵</m:t>
                        </m:r>
                      </m:e>
                    </m:d>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i="1">
                        <a:solidFill>
                          <a:srgbClr val="002060"/>
                        </a:solidFill>
                        <a:latin typeface="Cambria Math" panose="02040503050406030204" pitchFamily="18" charset="0"/>
                      </a:rPr>
                      <m:t> (</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𝐴</m:t>
                        </m:r>
                      </m:e>
                    </m:d>
                    <m:r>
                      <a:rPr lang="en-US" sz="2400" b="0" i="1" smtClean="0">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𝐴</m:t>
                        </m:r>
                      </m:e>
                    </m:d>
                  </m:oMath>
                </a14:m>
                <a:r>
                  <a:rPr lang="en-US" sz="2400" dirty="0">
                    <a:solidFill>
                      <a:srgbClr val="002060"/>
                    </a:solidFill>
                  </a:rPr>
                  <a:t>)</a:t>
                </a:r>
              </a:p>
            </p:txBody>
          </p:sp>
        </mc:Choice>
        <mc:Fallback xmlns="">
          <p:sp>
            <p:nvSpPr>
              <p:cNvPr id="57" name="TextBox 56">
                <a:extLst>
                  <a:ext uri="{FF2B5EF4-FFF2-40B4-BE49-F238E27FC236}">
                    <a16:creationId xmlns:a16="http://schemas.microsoft.com/office/drawing/2014/main" id="{114800B3-4A0D-D10D-FA23-1176A31C6BA8}"/>
                  </a:ext>
                </a:extLst>
              </p:cNvPr>
              <p:cNvSpPr txBox="1">
                <a:spLocks noRot="1" noChangeAspect="1" noMove="1" noResize="1" noEditPoints="1" noAdjustHandles="1" noChangeArrowheads="1" noChangeShapeType="1" noTextEdit="1"/>
              </p:cNvSpPr>
              <p:nvPr/>
            </p:nvSpPr>
            <p:spPr>
              <a:xfrm>
                <a:off x="3716093" y="4870113"/>
                <a:ext cx="6037506" cy="544060"/>
              </a:xfrm>
              <a:prstGeom prst="rect">
                <a:avLst/>
              </a:prstGeom>
              <a:blipFill>
                <a:blip r:embed="rId16"/>
                <a:stretch>
                  <a:fillRect b="-15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23A30FA-F0AB-BF33-8473-036C886FBD6F}"/>
                  </a:ext>
                </a:extLst>
              </p:cNvPr>
              <p:cNvSpPr txBox="1"/>
              <p:nvPr/>
            </p:nvSpPr>
            <p:spPr>
              <a:xfrm>
                <a:off x="3716093" y="5554170"/>
                <a:ext cx="6037507" cy="544060"/>
              </a:xfrm>
              <a:prstGeom prst="rect">
                <a:avLst/>
              </a:prstGeom>
              <a:noFill/>
            </p:spPr>
            <p:txBody>
              <a:bodyPr wrap="square" lIns="0" tIns="0" rIns="0" bIns="0" rtlCol="0" anchor="ctr">
                <a:spAutoFit/>
              </a:bodyPr>
              <a:lstStyle/>
              <a:p>
                <a:pPr>
                  <a:defRPr/>
                </a:pPr>
                <a14:m>
                  <m:oMath xmlns:m="http://schemas.openxmlformats.org/officeDocument/2006/math">
                    <m:f>
                      <m:f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t> (</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𝐴</m:t>
                        </m:r>
                        <m:r>
                          <a:rPr lang="en-US" sz="2400" b="0" i="1" smtClean="0">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𝐵</m:t>
                        </m:r>
                      </m:e>
                    </m:d>
                    <m:r>
                      <a:rPr lang="en-US" sz="2400" b="0" i="1" smtClean="0">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𝐴</m:t>
                        </m:r>
                        <m:r>
                          <a:rPr lang="en-US" sz="2400" b="0" i="1" smtClean="0">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𝐵</m:t>
                        </m:r>
                      </m:e>
                    </m:d>
                  </m:oMath>
                </a14:m>
                <a:r>
                  <a:rPr kumimoji="0" lang="en-US" sz="2400" b="0" i="0" u="none" strike="noStrike" kern="1200" cap="none" spc="0" normalizeH="0" baseline="0" noProof="0" dirty="0">
                    <a:ln>
                      <a:noFill/>
                    </a:ln>
                    <a:solidFill>
                      <a:srgbClr val="002060"/>
                    </a:solidFill>
                    <a:effectLst/>
                    <a:uLnTx/>
                    <a:uFillTx/>
                    <a:latin typeface="Calibri"/>
                    <a:cs typeface="+mn-cs"/>
                  </a:rPr>
                  <a:t>) = </a:t>
                </a:r>
                <a14:m>
                  <m:oMath xmlns:m="http://schemas.openxmlformats.org/officeDocument/2006/math">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𝐵</m:t>
                        </m:r>
                      </m:e>
                    </m:d>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i="1">
                        <a:solidFill>
                          <a:srgbClr val="002060"/>
                        </a:solidFill>
                        <a:latin typeface="Cambria Math" panose="02040503050406030204" pitchFamily="18" charset="0"/>
                      </a:rPr>
                      <m:t> (</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𝐴</m:t>
                        </m:r>
                      </m:e>
                    </m:d>
                    <m:r>
                      <a:rPr lang="en-US" sz="2400" b="0" i="1" smtClean="0">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𝐴</m:t>
                        </m:r>
                      </m:e>
                    </m:d>
                  </m:oMath>
                </a14:m>
                <a:r>
                  <a:rPr lang="en-US" sz="2400" dirty="0">
                    <a:solidFill>
                      <a:srgbClr val="002060"/>
                    </a:solidFill>
                  </a:rPr>
                  <a:t>)</a:t>
                </a:r>
              </a:p>
            </p:txBody>
          </p:sp>
        </mc:Choice>
        <mc:Fallback xmlns="">
          <p:sp>
            <p:nvSpPr>
              <p:cNvPr id="58" name="TextBox 57">
                <a:extLst>
                  <a:ext uri="{FF2B5EF4-FFF2-40B4-BE49-F238E27FC236}">
                    <a16:creationId xmlns:a16="http://schemas.microsoft.com/office/drawing/2014/main" id="{023A30FA-F0AB-BF33-8473-036C886FBD6F}"/>
                  </a:ext>
                </a:extLst>
              </p:cNvPr>
              <p:cNvSpPr txBox="1">
                <a:spLocks noRot="1" noChangeAspect="1" noMove="1" noResize="1" noEditPoints="1" noAdjustHandles="1" noChangeArrowheads="1" noChangeShapeType="1" noTextEdit="1"/>
              </p:cNvSpPr>
              <p:nvPr/>
            </p:nvSpPr>
            <p:spPr>
              <a:xfrm>
                <a:off x="3716093" y="5554170"/>
                <a:ext cx="6037507" cy="544060"/>
              </a:xfrm>
              <a:prstGeom prst="rect">
                <a:avLst/>
              </a:prstGeom>
              <a:blipFill>
                <a:blip r:embed="rId17"/>
                <a:stretch>
                  <a:fillRect b="-15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7489533-7772-88D2-F4B7-5DF3A79DAA07}"/>
                  </a:ext>
                </a:extLst>
              </p:cNvPr>
              <p:cNvSpPr txBox="1"/>
              <p:nvPr/>
            </p:nvSpPr>
            <p:spPr>
              <a:xfrm>
                <a:off x="3716093" y="6177694"/>
                <a:ext cx="6467876" cy="544060"/>
              </a:xfrm>
              <a:prstGeom prst="rect">
                <a:avLst/>
              </a:prstGeom>
              <a:noFill/>
            </p:spPr>
            <p:txBody>
              <a:bodyPr wrap="square" lIns="0" tIns="0" rIns="0" bIns="0" rtlCol="0" anchor="ctr">
                <a:spAutoFit/>
              </a:bodyPr>
              <a:lstStyle/>
              <a:p>
                <a:pPr>
                  <a:defRPr/>
                </a:pPr>
                <a14:m>
                  <m:oMath xmlns:m="http://schemas.openxmlformats.org/officeDocument/2006/math">
                    <m:f>
                      <m:f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t> (−</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𝐴</m:t>
                        </m:r>
                        <m:r>
                          <a:rPr lang="en-US" sz="2400" b="0" i="1" smtClean="0">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𝐵</m:t>
                        </m:r>
                      </m:e>
                    </m:d>
                    <m:r>
                      <a:rPr lang="en-US" sz="2400" b="0" i="1" smtClean="0">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𝐴</m:t>
                        </m:r>
                        <m:r>
                          <a:rPr lang="en-US" sz="2400" i="1">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𝐵</m:t>
                        </m:r>
                      </m:e>
                    </m:d>
                  </m:oMath>
                </a14:m>
                <a:r>
                  <a:rPr kumimoji="0" lang="en-US" sz="2400" b="0" i="0" u="none" strike="noStrike" kern="1200" cap="none" spc="0" normalizeH="0" baseline="0" noProof="0" dirty="0">
                    <a:ln>
                      <a:noFill/>
                    </a:ln>
                    <a:solidFill>
                      <a:srgbClr val="002060"/>
                    </a:solidFill>
                    <a:effectLst/>
                    <a:uLnTx/>
                    <a:uFillTx/>
                    <a:latin typeface="Calibri"/>
                    <a:cs typeface="+mn-cs"/>
                  </a:rPr>
                  <a:t>) = </a:t>
                </a:r>
                <a14:m>
                  <m:oMath xmlns:m="http://schemas.openxmlformats.org/officeDocument/2006/math">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𝐵</m:t>
                        </m:r>
                      </m:e>
                    </m:d>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i="1">
                        <a:solidFill>
                          <a:srgbClr val="002060"/>
                        </a:solidFill>
                        <a:latin typeface="Cambria Math" panose="02040503050406030204" pitchFamily="18" charset="0"/>
                      </a:rPr>
                      <m:t> (</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𝐴</m:t>
                        </m:r>
                      </m:e>
                    </m:d>
                    <m:r>
                      <a:rPr lang="en-US" sz="2400" b="0" i="1" smtClean="0">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𝐴</m:t>
                        </m:r>
                      </m:e>
                    </m:d>
                  </m:oMath>
                </a14:m>
                <a:r>
                  <a:rPr lang="en-US" sz="2400" dirty="0">
                    <a:solidFill>
                      <a:srgbClr val="002060"/>
                    </a:solidFill>
                  </a:rPr>
                  <a:t>)</a:t>
                </a:r>
              </a:p>
            </p:txBody>
          </p:sp>
        </mc:Choice>
        <mc:Fallback xmlns="">
          <p:sp>
            <p:nvSpPr>
              <p:cNvPr id="59" name="TextBox 58">
                <a:extLst>
                  <a:ext uri="{FF2B5EF4-FFF2-40B4-BE49-F238E27FC236}">
                    <a16:creationId xmlns:a16="http://schemas.microsoft.com/office/drawing/2014/main" id="{F7489533-7772-88D2-F4B7-5DF3A79DAA07}"/>
                  </a:ext>
                </a:extLst>
              </p:cNvPr>
              <p:cNvSpPr txBox="1">
                <a:spLocks noRot="1" noChangeAspect="1" noMove="1" noResize="1" noEditPoints="1" noAdjustHandles="1" noChangeArrowheads="1" noChangeShapeType="1" noTextEdit="1"/>
              </p:cNvSpPr>
              <p:nvPr/>
            </p:nvSpPr>
            <p:spPr>
              <a:xfrm>
                <a:off x="3716093" y="6177694"/>
                <a:ext cx="6467876" cy="544060"/>
              </a:xfrm>
              <a:prstGeom prst="rect">
                <a:avLst/>
              </a:prstGeom>
              <a:blipFill>
                <a:blip r:embed="rId18"/>
                <a:stretch>
                  <a:fillRect b="-15909"/>
                </a:stretch>
              </a:blipFill>
            </p:spPr>
            <p:txBody>
              <a:bodyPr/>
              <a:lstStyle/>
              <a:p>
                <a:r>
                  <a:rPr lang="en-US">
                    <a:noFill/>
                  </a:rPr>
                  <a:t> </a:t>
                </a:r>
              </a:p>
            </p:txBody>
          </p:sp>
        </mc:Fallback>
      </mc:AlternateContent>
      <p:sp>
        <p:nvSpPr>
          <p:cNvPr id="68" name="Rectangle 67">
            <a:extLst>
              <a:ext uri="{FF2B5EF4-FFF2-40B4-BE49-F238E27FC236}">
                <a16:creationId xmlns:a16="http://schemas.microsoft.com/office/drawing/2014/main" id="{727B5842-432E-4BA3-4DFD-54C93873ED8F}"/>
              </a:ext>
            </a:extLst>
          </p:cNvPr>
          <p:cNvSpPr/>
          <p:nvPr/>
        </p:nvSpPr>
        <p:spPr>
          <a:xfrm>
            <a:off x="9265614" y="1363822"/>
            <a:ext cx="548640" cy="548640"/>
          </a:xfrm>
          <a:prstGeom prst="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H</a:t>
            </a: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BDDB4B2B-374B-E298-4790-A368AEB75E0D}"/>
                  </a:ext>
                </a:extLst>
              </p:cNvPr>
              <p:cNvSpPr txBox="1"/>
              <p:nvPr/>
            </p:nvSpPr>
            <p:spPr>
              <a:xfrm>
                <a:off x="9753599" y="4204510"/>
                <a:ext cx="1057882" cy="369332"/>
              </a:xfrm>
              <a:prstGeom prst="rect">
                <a:avLst/>
              </a:prstGeom>
              <a:noFill/>
            </p:spPr>
            <p:txBody>
              <a:bodyPr wrap="square" lIns="0" tIns="0" rIns="0" bIns="0" rtlCol="0" anchor="ctr">
                <a:spAutoFit/>
              </a:bodyPr>
              <a:lstStyle/>
              <a:p>
                <a:pPr>
                  <a:defRPr/>
                </a:pPr>
                <a14:m>
                  <m:oMathPara xmlns:m="http://schemas.openxmlformats.org/officeDocument/2006/math">
                    <m:oMathParaPr>
                      <m:jc m:val="centerGroup"/>
                    </m:oMathParaPr>
                    <m:oMath xmlns:m="http://schemas.openxmlformats.org/officeDocument/2006/math">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0</m:t>
                          </m:r>
                          <m:r>
                            <a:rPr lang="en-US" sz="2400" b="0" i="1" baseline="-25000" smtClean="0">
                              <a:solidFill>
                                <a:srgbClr val="002060"/>
                              </a:solidFill>
                              <a:latin typeface="Cambria Math" panose="02040503050406030204" pitchFamily="18" charset="0"/>
                              <a:ea typeface="Cambria Math" panose="02040503050406030204" pitchFamily="18" charset="0"/>
                            </a:rPr>
                            <m:t>𝐴</m:t>
                          </m:r>
                          <m:r>
                            <a:rPr lang="en-US" sz="2400" i="1">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𝐵</m:t>
                          </m:r>
                        </m:e>
                      </m:d>
                    </m:oMath>
                  </m:oMathPara>
                </a14:m>
                <a:endParaRPr lang="en-US" sz="2400" dirty="0">
                  <a:solidFill>
                    <a:srgbClr val="002060"/>
                  </a:solidFill>
                </a:endParaRPr>
              </a:p>
            </p:txBody>
          </p:sp>
        </mc:Choice>
        <mc:Fallback xmlns="">
          <p:sp>
            <p:nvSpPr>
              <p:cNvPr id="69" name="TextBox 68">
                <a:extLst>
                  <a:ext uri="{FF2B5EF4-FFF2-40B4-BE49-F238E27FC236}">
                    <a16:creationId xmlns:a16="http://schemas.microsoft.com/office/drawing/2014/main" id="{BDDB4B2B-374B-E298-4790-A368AEB75E0D}"/>
                  </a:ext>
                </a:extLst>
              </p:cNvPr>
              <p:cNvSpPr txBox="1">
                <a:spLocks noRot="1" noChangeAspect="1" noMove="1" noResize="1" noEditPoints="1" noAdjustHandles="1" noChangeArrowheads="1" noChangeShapeType="1" noTextEdit="1"/>
              </p:cNvSpPr>
              <p:nvPr/>
            </p:nvSpPr>
            <p:spPr>
              <a:xfrm>
                <a:off x="9753599" y="4204510"/>
                <a:ext cx="1057882" cy="369332"/>
              </a:xfrm>
              <a:prstGeom prst="rect">
                <a:avLst/>
              </a:prstGeom>
              <a:blipFill>
                <a:blip r:embed="rId19"/>
                <a:stretch>
                  <a:fillRect b="-17241"/>
                </a:stretch>
              </a:blipFill>
            </p:spPr>
            <p:txBody>
              <a:bodyPr/>
              <a:lstStyle/>
              <a:p>
                <a:r>
                  <a:rPr lang="en-US">
                    <a:noFill/>
                  </a:rPr>
                  <a:t> </a:t>
                </a:r>
              </a:p>
            </p:txBody>
          </p:sp>
        </mc:Fallback>
      </mc:AlternateContent>
      <p:cxnSp>
        <p:nvCxnSpPr>
          <p:cNvPr id="70" name="Straight Arrow Connector 69">
            <a:extLst>
              <a:ext uri="{FF2B5EF4-FFF2-40B4-BE49-F238E27FC236}">
                <a16:creationId xmlns:a16="http://schemas.microsoft.com/office/drawing/2014/main" id="{EB46A6A5-A743-ABC0-B220-E9623F0F9D08}"/>
              </a:ext>
            </a:extLst>
          </p:cNvPr>
          <p:cNvCxnSpPr>
            <a:cxnSpLocks/>
          </p:cNvCxnSpPr>
          <p:nvPr/>
        </p:nvCxnSpPr>
        <p:spPr>
          <a:xfrm>
            <a:off x="10183969" y="1363822"/>
            <a:ext cx="0" cy="2772919"/>
          </a:xfrm>
          <a:prstGeom prst="straightConnector1">
            <a:avLst/>
          </a:prstGeom>
          <a:ln>
            <a:prstDash val="dash"/>
            <a:tailEnd type="triangle" w="lg" len="lg"/>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403A86EC-A5B1-8340-D9DA-F14F4AE8DA87}"/>
                  </a:ext>
                </a:extLst>
              </p:cNvPr>
              <p:cNvSpPr txBox="1"/>
              <p:nvPr/>
            </p:nvSpPr>
            <p:spPr>
              <a:xfrm>
                <a:off x="9753599" y="4899907"/>
                <a:ext cx="1057882" cy="369332"/>
              </a:xfrm>
              <a:prstGeom prst="rect">
                <a:avLst/>
              </a:prstGeom>
              <a:noFill/>
            </p:spPr>
            <p:txBody>
              <a:bodyPr wrap="square" lIns="0" tIns="0" rIns="0" bIns="0" rtlCol="0" anchor="ctr">
                <a:spAutoFit/>
              </a:bodyPr>
              <a:lstStyle/>
              <a:p>
                <a:pPr>
                  <a:defRPr/>
                </a:pPr>
                <a14:m>
                  <m:oMathPara xmlns:m="http://schemas.openxmlformats.org/officeDocument/2006/math">
                    <m:oMathParaPr>
                      <m:jc m:val="centerGroup"/>
                    </m:oMathParaPr>
                    <m:oMath xmlns:m="http://schemas.openxmlformats.org/officeDocument/2006/math">
                      <m:d>
                        <m:dPr>
                          <m:begChr m:val="|"/>
                          <m:endChr m:val="⟩"/>
                          <m:ctrlPr>
                            <a:rPr lang="en-US" sz="2400" i="1" smtClean="0">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0</m:t>
                          </m:r>
                          <m:r>
                            <a:rPr lang="en-US" sz="2400" b="0" i="1" baseline="-25000" smtClean="0">
                              <a:solidFill>
                                <a:srgbClr val="002060"/>
                              </a:solidFill>
                              <a:latin typeface="Cambria Math" panose="02040503050406030204" pitchFamily="18" charset="0"/>
                              <a:ea typeface="Cambria Math" panose="02040503050406030204" pitchFamily="18" charset="0"/>
                            </a:rPr>
                            <m:t>𝐴</m:t>
                          </m:r>
                          <m:r>
                            <a:rPr lang="en-US" sz="2400" b="0" i="1" smtClean="0">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𝐵</m:t>
                          </m:r>
                        </m:e>
                      </m:d>
                    </m:oMath>
                  </m:oMathPara>
                </a14:m>
                <a:endParaRPr lang="en-US" sz="2400" dirty="0">
                  <a:solidFill>
                    <a:srgbClr val="002060"/>
                  </a:solidFill>
                </a:endParaRPr>
              </a:p>
            </p:txBody>
          </p:sp>
        </mc:Choice>
        <mc:Fallback xmlns="">
          <p:sp>
            <p:nvSpPr>
              <p:cNvPr id="71" name="TextBox 70">
                <a:extLst>
                  <a:ext uri="{FF2B5EF4-FFF2-40B4-BE49-F238E27FC236}">
                    <a16:creationId xmlns:a16="http://schemas.microsoft.com/office/drawing/2014/main" id="{403A86EC-A5B1-8340-D9DA-F14F4AE8DA87}"/>
                  </a:ext>
                </a:extLst>
              </p:cNvPr>
              <p:cNvSpPr txBox="1">
                <a:spLocks noRot="1" noChangeAspect="1" noMove="1" noResize="1" noEditPoints="1" noAdjustHandles="1" noChangeArrowheads="1" noChangeShapeType="1" noTextEdit="1"/>
              </p:cNvSpPr>
              <p:nvPr/>
            </p:nvSpPr>
            <p:spPr>
              <a:xfrm>
                <a:off x="9753599" y="4899907"/>
                <a:ext cx="1057882" cy="369332"/>
              </a:xfrm>
              <a:prstGeom prst="rect">
                <a:avLst/>
              </a:prstGeom>
              <a:blipFill>
                <a:blip r:embed="rId20"/>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1F6FE292-EACC-2CC3-9CFF-9FD5EFB9B891}"/>
                  </a:ext>
                </a:extLst>
              </p:cNvPr>
              <p:cNvSpPr txBox="1"/>
              <p:nvPr/>
            </p:nvSpPr>
            <p:spPr>
              <a:xfrm>
                <a:off x="9753599" y="5641534"/>
                <a:ext cx="1057882" cy="369332"/>
              </a:xfrm>
              <a:prstGeom prst="rect">
                <a:avLst/>
              </a:prstGeom>
              <a:noFill/>
            </p:spPr>
            <p:txBody>
              <a:bodyPr wrap="square" lIns="0" tIns="0" rIns="0" bIns="0" rtlCol="0" anchor="ctr">
                <a:spAutoFit/>
              </a:bodyPr>
              <a:lstStyle/>
              <a:p>
                <a:pPr>
                  <a:defRPr/>
                </a:pPr>
                <a14:m>
                  <m:oMathPara xmlns:m="http://schemas.openxmlformats.org/officeDocument/2006/math">
                    <m:oMathParaPr>
                      <m:jc m:val="centerGroup"/>
                    </m:oMathParaPr>
                    <m:oMath xmlns:m="http://schemas.openxmlformats.org/officeDocument/2006/math">
                      <m:d>
                        <m:dPr>
                          <m:begChr m:val="|"/>
                          <m:endChr m:val="⟩"/>
                          <m:ctrlPr>
                            <a:rPr lang="en-US" sz="2400" i="1" smtClean="0">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1</m:t>
                          </m:r>
                          <m:r>
                            <a:rPr lang="en-US" sz="2400" b="0" i="1" baseline="-25000" smtClean="0">
                              <a:solidFill>
                                <a:srgbClr val="002060"/>
                              </a:solidFill>
                              <a:latin typeface="Cambria Math" panose="02040503050406030204" pitchFamily="18" charset="0"/>
                              <a:ea typeface="Cambria Math" panose="02040503050406030204" pitchFamily="18" charset="0"/>
                            </a:rPr>
                            <m:t>𝐴</m:t>
                          </m:r>
                          <m:r>
                            <a:rPr lang="en-US" sz="2400" b="0" i="1" smtClean="0">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𝐵</m:t>
                          </m:r>
                        </m:e>
                      </m:d>
                    </m:oMath>
                  </m:oMathPara>
                </a14:m>
                <a:endParaRPr lang="en-US" sz="2400" dirty="0">
                  <a:solidFill>
                    <a:srgbClr val="002060"/>
                  </a:solidFill>
                </a:endParaRPr>
              </a:p>
            </p:txBody>
          </p:sp>
        </mc:Choice>
        <mc:Fallback xmlns="">
          <p:sp>
            <p:nvSpPr>
              <p:cNvPr id="72" name="TextBox 71">
                <a:extLst>
                  <a:ext uri="{FF2B5EF4-FFF2-40B4-BE49-F238E27FC236}">
                    <a16:creationId xmlns:a16="http://schemas.microsoft.com/office/drawing/2014/main" id="{1F6FE292-EACC-2CC3-9CFF-9FD5EFB9B891}"/>
                  </a:ext>
                </a:extLst>
              </p:cNvPr>
              <p:cNvSpPr txBox="1">
                <a:spLocks noRot="1" noChangeAspect="1" noMove="1" noResize="1" noEditPoints="1" noAdjustHandles="1" noChangeArrowheads="1" noChangeShapeType="1" noTextEdit="1"/>
              </p:cNvSpPr>
              <p:nvPr/>
            </p:nvSpPr>
            <p:spPr>
              <a:xfrm>
                <a:off x="9753599" y="5641534"/>
                <a:ext cx="1057882" cy="369332"/>
              </a:xfrm>
              <a:prstGeom prst="rect">
                <a:avLst/>
              </a:prstGeom>
              <a:blipFill>
                <a:blip r:embed="rId21"/>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634F6202-6B41-FDA2-1102-BD5BDD01B9AC}"/>
                  </a:ext>
                </a:extLst>
              </p:cNvPr>
              <p:cNvSpPr txBox="1"/>
              <p:nvPr/>
            </p:nvSpPr>
            <p:spPr>
              <a:xfrm>
                <a:off x="9753599" y="6259564"/>
                <a:ext cx="1057882" cy="369332"/>
              </a:xfrm>
              <a:prstGeom prst="rect">
                <a:avLst/>
              </a:prstGeom>
              <a:noFill/>
            </p:spPr>
            <p:txBody>
              <a:bodyPr wrap="square" lIns="0" tIns="0" rIns="0" bIns="0" rtlCol="0" anchor="ctr">
                <a:spAutoFit/>
              </a:bodyPr>
              <a:lstStyle/>
              <a:p>
                <a:pPr>
                  <a:defRPr/>
                </a:pPr>
                <a14:m>
                  <m:oMathPara xmlns:m="http://schemas.openxmlformats.org/officeDocument/2006/math">
                    <m:oMathParaPr>
                      <m:jc m:val="centerGroup"/>
                    </m:oMathParaPr>
                    <m:oMath xmlns:m="http://schemas.openxmlformats.org/officeDocument/2006/math">
                      <m:d>
                        <m:dPr>
                          <m:begChr m:val="|"/>
                          <m:endChr m:val="⟩"/>
                          <m:ctrlPr>
                            <a:rPr lang="en-US" sz="2400" i="1" smtClean="0">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1</m:t>
                          </m:r>
                          <m:r>
                            <a:rPr lang="en-US" sz="2400" b="0" i="1" baseline="-25000" smtClean="0">
                              <a:solidFill>
                                <a:srgbClr val="002060"/>
                              </a:solidFill>
                              <a:latin typeface="Cambria Math" panose="02040503050406030204" pitchFamily="18" charset="0"/>
                              <a:ea typeface="Cambria Math" panose="02040503050406030204" pitchFamily="18" charset="0"/>
                            </a:rPr>
                            <m:t>𝐴</m:t>
                          </m:r>
                          <m:r>
                            <a:rPr lang="en-US" sz="2400" b="0" i="1" smtClean="0">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𝐵</m:t>
                          </m:r>
                        </m:e>
                      </m:d>
                    </m:oMath>
                  </m:oMathPara>
                </a14:m>
                <a:endParaRPr lang="en-US" sz="2400" dirty="0">
                  <a:solidFill>
                    <a:srgbClr val="002060"/>
                  </a:solidFill>
                </a:endParaRPr>
              </a:p>
            </p:txBody>
          </p:sp>
        </mc:Choice>
        <mc:Fallback xmlns="">
          <p:sp>
            <p:nvSpPr>
              <p:cNvPr id="73" name="TextBox 72">
                <a:extLst>
                  <a:ext uri="{FF2B5EF4-FFF2-40B4-BE49-F238E27FC236}">
                    <a16:creationId xmlns:a16="http://schemas.microsoft.com/office/drawing/2014/main" id="{634F6202-6B41-FDA2-1102-BD5BDD01B9AC}"/>
                  </a:ext>
                </a:extLst>
              </p:cNvPr>
              <p:cNvSpPr txBox="1">
                <a:spLocks noRot="1" noChangeAspect="1" noMove="1" noResize="1" noEditPoints="1" noAdjustHandles="1" noChangeArrowheads="1" noChangeShapeType="1" noTextEdit="1"/>
              </p:cNvSpPr>
              <p:nvPr/>
            </p:nvSpPr>
            <p:spPr>
              <a:xfrm>
                <a:off x="9753599" y="6259564"/>
                <a:ext cx="1057882" cy="369332"/>
              </a:xfrm>
              <a:prstGeom prst="rect">
                <a:avLst/>
              </a:prstGeom>
              <a:blipFill>
                <a:blip r:embed="rId22"/>
                <a:stretch>
                  <a:fillRect b="-16667"/>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7F3EEE11-EC56-1592-30C0-7EE6AF6B098F}"/>
              </a:ext>
            </a:extLst>
          </p:cNvPr>
          <p:cNvSpPr/>
          <p:nvPr/>
        </p:nvSpPr>
        <p:spPr>
          <a:xfrm>
            <a:off x="10845008" y="1338826"/>
            <a:ext cx="548640" cy="548640"/>
          </a:xfrm>
          <a:prstGeom prst="rect">
            <a:avLst/>
          </a:prstGeom>
          <a:solidFill>
            <a:srgbClr val="EDF2F4"/>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M</a:t>
            </a:r>
          </a:p>
        </p:txBody>
      </p:sp>
      <p:sp>
        <p:nvSpPr>
          <p:cNvPr id="75" name="Rectangle 74">
            <a:extLst>
              <a:ext uri="{FF2B5EF4-FFF2-40B4-BE49-F238E27FC236}">
                <a16:creationId xmlns:a16="http://schemas.microsoft.com/office/drawing/2014/main" id="{F0CD574D-BCA9-32BE-02E2-B84B844512B7}"/>
              </a:ext>
            </a:extLst>
          </p:cNvPr>
          <p:cNvSpPr/>
          <p:nvPr/>
        </p:nvSpPr>
        <p:spPr>
          <a:xfrm>
            <a:off x="10846998" y="2001267"/>
            <a:ext cx="548640" cy="548640"/>
          </a:xfrm>
          <a:prstGeom prst="rect">
            <a:avLst/>
          </a:prstGeom>
          <a:solidFill>
            <a:srgbClr val="EDF2F4"/>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M</a:t>
            </a:r>
          </a:p>
        </p:txBody>
      </p:sp>
      <p:cxnSp>
        <p:nvCxnSpPr>
          <p:cNvPr id="76" name="Straight Arrow Connector 75">
            <a:extLst>
              <a:ext uri="{FF2B5EF4-FFF2-40B4-BE49-F238E27FC236}">
                <a16:creationId xmlns:a16="http://schemas.microsoft.com/office/drawing/2014/main" id="{4BCF56EA-1E16-661D-D995-96A6C35396F0}"/>
              </a:ext>
            </a:extLst>
          </p:cNvPr>
          <p:cNvCxnSpPr>
            <a:cxnSpLocks/>
          </p:cNvCxnSpPr>
          <p:nvPr/>
        </p:nvCxnSpPr>
        <p:spPr>
          <a:xfrm>
            <a:off x="11592295" y="1363822"/>
            <a:ext cx="0" cy="2772919"/>
          </a:xfrm>
          <a:prstGeom prst="straightConnector1">
            <a:avLst/>
          </a:prstGeom>
          <a:ln>
            <a:prstDash val="dash"/>
            <a:tailEnd type="triangle" w="lg" len="lg"/>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F07F0894-99DA-BCBC-1E07-77720B8EA0AC}"/>
                  </a:ext>
                </a:extLst>
              </p:cNvPr>
              <p:cNvSpPr txBox="1"/>
              <p:nvPr/>
            </p:nvSpPr>
            <p:spPr>
              <a:xfrm>
                <a:off x="11294751" y="4204510"/>
                <a:ext cx="548639" cy="369332"/>
              </a:xfrm>
              <a:prstGeom prst="rect">
                <a:avLst/>
              </a:prstGeom>
              <a:noFill/>
            </p:spPr>
            <p:txBody>
              <a:bodyPr wrap="square" lIns="0" tIns="0" rIns="0" bIns="0" rtlCol="0" anchor="ctr">
                <a:spAutoFit/>
              </a:bodyPr>
              <a:lstStyle/>
              <a:p>
                <a:pPr>
                  <a:defRPr/>
                </a:pPr>
                <a14:m>
                  <m:oMathPara xmlns:m="http://schemas.openxmlformats.org/officeDocument/2006/math">
                    <m:oMathParaPr>
                      <m:jc m:val="centerGroup"/>
                    </m:oMathParaPr>
                    <m:oMath xmlns:m="http://schemas.openxmlformats.org/officeDocument/2006/math">
                      <m:r>
                        <a:rPr lang="en-US" sz="2400" i="1" smtClean="0">
                          <a:solidFill>
                            <a:srgbClr val="002060"/>
                          </a:solidFill>
                          <a:latin typeface="Cambria Math" panose="02040503050406030204" pitchFamily="18" charset="0"/>
                          <a:ea typeface="Cambria Math" panose="02040503050406030204" pitchFamily="18" charset="0"/>
                        </a:rPr>
                        <m:t>0</m:t>
                      </m:r>
                      <m:r>
                        <a:rPr lang="en-US" sz="2400" b="0" i="1" smtClean="0">
                          <a:solidFill>
                            <a:srgbClr val="002060"/>
                          </a:solidFill>
                          <a:latin typeface="Cambria Math" panose="02040503050406030204" pitchFamily="18" charset="0"/>
                          <a:ea typeface="Cambria Math" panose="02040503050406030204" pitchFamily="18" charset="0"/>
                        </a:rPr>
                        <m:t>0</m:t>
                      </m:r>
                    </m:oMath>
                  </m:oMathPara>
                </a14:m>
                <a:endParaRPr lang="en-US" sz="2400" dirty="0">
                  <a:solidFill>
                    <a:srgbClr val="002060"/>
                  </a:solidFill>
                </a:endParaRPr>
              </a:p>
            </p:txBody>
          </p:sp>
        </mc:Choice>
        <mc:Fallback xmlns="">
          <p:sp>
            <p:nvSpPr>
              <p:cNvPr id="77" name="TextBox 76">
                <a:extLst>
                  <a:ext uri="{FF2B5EF4-FFF2-40B4-BE49-F238E27FC236}">
                    <a16:creationId xmlns:a16="http://schemas.microsoft.com/office/drawing/2014/main" id="{F07F0894-99DA-BCBC-1E07-77720B8EA0AC}"/>
                  </a:ext>
                </a:extLst>
              </p:cNvPr>
              <p:cNvSpPr txBox="1">
                <a:spLocks noRot="1" noChangeAspect="1" noMove="1" noResize="1" noEditPoints="1" noAdjustHandles="1" noChangeArrowheads="1" noChangeShapeType="1" noTextEdit="1"/>
              </p:cNvSpPr>
              <p:nvPr/>
            </p:nvSpPr>
            <p:spPr>
              <a:xfrm>
                <a:off x="11294751" y="4204510"/>
                <a:ext cx="548639" cy="369332"/>
              </a:xfrm>
              <a:prstGeom prst="rect">
                <a:avLst/>
              </a:prstGeom>
              <a:blipFill>
                <a:blip r:embed="rId23"/>
                <a:stretch>
                  <a:fillRect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50406CAA-4CBA-960B-590E-77C0B23DAEA0}"/>
                  </a:ext>
                </a:extLst>
              </p:cNvPr>
              <p:cNvSpPr txBox="1"/>
              <p:nvPr/>
            </p:nvSpPr>
            <p:spPr>
              <a:xfrm>
                <a:off x="11294750" y="4899175"/>
                <a:ext cx="548639" cy="369332"/>
              </a:xfrm>
              <a:prstGeom prst="rect">
                <a:avLst/>
              </a:prstGeom>
              <a:noFill/>
            </p:spPr>
            <p:txBody>
              <a:bodyPr wrap="square" lIns="0" tIns="0" rIns="0" bIns="0" rtlCol="0" anchor="ctr">
                <a:spAutoFit/>
              </a:bodyPr>
              <a:lstStyle/>
              <a:p>
                <a:pPr>
                  <a:defRPr/>
                </a:pPr>
                <a14:m>
                  <m:oMathPara xmlns:m="http://schemas.openxmlformats.org/officeDocument/2006/math">
                    <m:oMathParaPr>
                      <m:jc m:val="centerGroup"/>
                    </m:oMathParaPr>
                    <m:oMath xmlns:m="http://schemas.openxmlformats.org/officeDocument/2006/math">
                      <m:r>
                        <a:rPr lang="en-US" sz="2400" i="1" smtClean="0">
                          <a:solidFill>
                            <a:srgbClr val="002060"/>
                          </a:solidFill>
                          <a:latin typeface="Cambria Math" panose="02040503050406030204" pitchFamily="18" charset="0"/>
                          <a:ea typeface="Cambria Math" panose="02040503050406030204" pitchFamily="18" charset="0"/>
                        </a:rPr>
                        <m:t>0</m:t>
                      </m:r>
                      <m:r>
                        <a:rPr lang="en-US" sz="2400" b="0" i="1" smtClean="0">
                          <a:solidFill>
                            <a:srgbClr val="002060"/>
                          </a:solidFill>
                          <a:latin typeface="Cambria Math" panose="02040503050406030204" pitchFamily="18" charset="0"/>
                          <a:ea typeface="Cambria Math" panose="02040503050406030204" pitchFamily="18" charset="0"/>
                        </a:rPr>
                        <m:t>1</m:t>
                      </m:r>
                    </m:oMath>
                  </m:oMathPara>
                </a14:m>
                <a:endParaRPr lang="en-US" sz="2400" dirty="0">
                  <a:solidFill>
                    <a:srgbClr val="002060"/>
                  </a:solidFill>
                </a:endParaRPr>
              </a:p>
            </p:txBody>
          </p:sp>
        </mc:Choice>
        <mc:Fallback xmlns="">
          <p:sp>
            <p:nvSpPr>
              <p:cNvPr id="78" name="TextBox 77">
                <a:extLst>
                  <a:ext uri="{FF2B5EF4-FFF2-40B4-BE49-F238E27FC236}">
                    <a16:creationId xmlns:a16="http://schemas.microsoft.com/office/drawing/2014/main" id="{50406CAA-4CBA-960B-590E-77C0B23DAEA0}"/>
                  </a:ext>
                </a:extLst>
              </p:cNvPr>
              <p:cNvSpPr txBox="1">
                <a:spLocks noRot="1" noChangeAspect="1" noMove="1" noResize="1" noEditPoints="1" noAdjustHandles="1" noChangeArrowheads="1" noChangeShapeType="1" noTextEdit="1"/>
              </p:cNvSpPr>
              <p:nvPr/>
            </p:nvSpPr>
            <p:spPr>
              <a:xfrm>
                <a:off x="11294750" y="4899175"/>
                <a:ext cx="548639" cy="369332"/>
              </a:xfrm>
              <a:prstGeom prst="rect">
                <a:avLst/>
              </a:prstGeom>
              <a:blipFill>
                <a:blip r:embed="rId2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7B6735D-DE42-7718-AA41-38C7F90C2D83}"/>
                  </a:ext>
                </a:extLst>
              </p:cNvPr>
              <p:cNvSpPr txBox="1"/>
              <p:nvPr/>
            </p:nvSpPr>
            <p:spPr>
              <a:xfrm>
                <a:off x="11294749" y="5641534"/>
                <a:ext cx="548639" cy="369332"/>
              </a:xfrm>
              <a:prstGeom prst="rect">
                <a:avLst/>
              </a:prstGeom>
              <a:noFill/>
            </p:spPr>
            <p:txBody>
              <a:bodyPr wrap="square" lIns="0" tIns="0" rIns="0" bIns="0" rtlCol="0" anchor="ctr">
                <a:spAutoFit/>
              </a:bodyPr>
              <a:lstStyle/>
              <a:p>
                <a:pPr>
                  <a:defRPr/>
                </a:pPr>
                <a14:m>
                  <m:oMathPara xmlns:m="http://schemas.openxmlformats.org/officeDocument/2006/math">
                    <m:oMathParaPr>
                      <m:jc m:val="centerGroup"/>
                    </m:oMathParaPr>
                    <m:oMath xmlns:m="http://schemas.openxmlformats.org/officeDocument/2006/math">
                      <m:r>
                        <a:rPr lang="en-US" sz="2400" b="0" i="1" smtClean="0">
                          <a:solidFill>
                            <a:srgbClr val="002060"/>
                          </a:solidFill>
                          <a:latin typeface="Cambria Math" panose="02040503050406030204" pitchFamily="18" charset="0"/>
                          <a:ea typeface="Cambria Math" panose="02040503050406030204" pitchFamily="18" charset="0"/>
                        </a:rPr>
                        <m:t>10</m:t>
                      </m:r>
                    </m:oMath>
                  </m:oMathPara>
                </a14:m>
                <a:endParaRPr lang="en-US" sz="2400" dirty="0">
                  <a:solidFill>
                    <a:srgbClr val="002060"/>
                  </a:solidFill>
                </a:endParaRPr>
              </a:p>
            </p:txBody>
          </p:sp>
        </mc:Choice>
        <mc:Fallback xmlns="">
          <p:sp>
            <p:nvSpPr>
              <p:cNvPr id="79" name="TextBox 78">
                <a:extLst>
                  <a:ext uri="{FF2B5EF4-FFF2-40B4-BE49-F238E27FC236}">
                    <a16:creationId xmlns:a16="http://schemas.microsoft.com/office/drawing/2014/main" id="{27B6735D-DE42-7718-AA41-38C7F90C2D83}"/>
                  </a:ext>
                </a:extLst>
              </p:cNvPr>
              <p:cNvSpPr txBox="1">
                <a:spLocks noRot="1" noChangeAspect="1" noMove="1" noResize="1" noEditPoints="1" noAdjustHandles="1" noChangeArrowheads="1" noChangeShapeType="1" noTextEdit="1"/>
              </p:cNvSpPr>
              <p:nvPr/>
            </p:nvSpPr>
            <p:spPr>
              <a:xfrm>
                <a:off x="11294749" y="5641534"/>
                <a:ext cx="548639" cy="369332"/>
              </a:xfrm>
              <a:prstGeom prst="rect">
                <a:avLst/>
              </a:prstGeom>
              <a:blipFill>
                <a:blip r:embed="rId25"/>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4D30319-F635-4B71-648D-3BA6A5F33A8C}"/>
                  </a:ext>
                </a:extLst>
              </p:cNvPr>
              <p:cNvSpPr txBox="1"/>
              <p:nvPr/>
            </p:nvSpPr>
            <p:spPr>
              <a:xfrm>
                <a:off x="11294748" y="6259564"/>
                <a:ext cx="548639" cy="369332"/>
              </a:xfrm>
              <a:prstGeom prst="rect">
                <a:avLst/>
              </a:prstGeom>
              <a:noFill/>
            </p:spPr>
            <p:txBody>
              <a:bodyPr wrap="square" lIns="0" tIns="0" rIns="0" bIns="0" rtlCol="0" anchor="ctr">
                <a:spAutoFit/>
              </a:bodyPr>
              <a:lstStyle/>
              <a:p>
                <a:pPr>
                  <a:defRPr/>
                </a:pPr>
                <a14:m>
                  <m:oMathPara xmlns:m="http://schemas.openxmlformats.org/officeDocument/2006/math">
                    <m:oMathParaPr>
                      <m:jc m:val="centerGroup"/>
                    </m:oMathParaPr>
                    <m:oMath xmlns:m="http://schemas.openxmlformats.org/officeDocument/2006/math">
                      <m:r>
                        <a:rPr lang="en-US" sz="2400" i="1" smtClean="0">
                          <a:solidFill>
                            <a:srgbClr val="002060"/>
                          </a:solidFill>
                          <a:latin typeface="Cambria Math" panose="02040503050406030204" pitchFamily="18" charset="0"/>
                          <a:ea typeface="Cambria Math" panose="02040503050406030204" pitchFamily="18" charset="0"/>
                        </a:rPr>
                        <m:t>1</m:t>
                      </m:r>
                      <m:r>
                        <a:rPr lang="en-US" sz="2400" b="0" i="1" smtClean="0">
                          <a:solidFill>
                            <a:srgbClr val="002060"/>
                          </a:solidFill>
                          <a:latin typeface="Cambria Math" panose="02040503050406030204" pitchFamily="18" charset="0"/>
                          <a:ea typeface="Cambria Math" panose="02040503050406030204" pitchFamily="18" charset="0"/>
                        </a:rPr>
                        <m:t>1</m:t>
                      </m:r>
                    </m:oMath>
                  </m:oMathPara>
                </a14:m>
                <a:endParaRPr lang="en-US" sz="2400" dirty="0">
                  <a:solidFill>
                    <a:srgbClr val="002060"/>
                  </a:solidFill>
                </a:endParaRPr>
              </a:p>
            </p:txBody>
          </p:sp>
        </mc:Choice>
        <mc:Fallback xmlns="">
          <p:sp>
            <p:nvSpPr>
              <p:cNvPr id="80" name="TextBox 79">
                <a:extLst>
                  <a:ext uri="{FF2B5EF4-FFF2-40B4-BE49-F238E27FC236}">
                    <a16:creationId xmlns:a16="http://schemas.microsoft.com/office/drawing/2014/main" id="{94D30319-F635-4B71-648D-3BA6A5F33A8C}"/>
                  </a:ext>
                </a:extLst>
              </p:cNvPr>
              <p:cNvSpPr txBox="1">
                <a:spLocks noRot="1" noChangeAspect="1" noMove="1" noResize="1" noEditPoints="1" noAdjustHandles="1" noChangeArrowheads="1" noChangeShapeType="1" noTextEdit="1"/>
              </p:cNvSpPr>
              <p:nvPr/>
            </p:nvSpPr>
            <p:spPr>
              <a:xfrm>
                <a:off x="11294748" y="6259564"/>
                <a:ext cx="548639" cy="369332"/>
              </a:xfrm>
              <a:prstGeom prst="rect">
                <a:avLst/>
              </a:prstGeom>
              <a:blipFill>
                <a:blip r:embed="rId26"/>
                <a:stretch>
                  <a:fillRect b="-10000"/>
                </a:stretch>
              </a:blipFill>
            </p:spPr>
            <p:txBody>
              <a:bodyPr/>
              <a:lstStyle/>
              <a:p>
                <a:r>
                  <a:rPr lang="en-US">
                    <a:noFill/>
                  </a:rPr>
                  <a:t> </a:t>
                </a:r>
              </a:p>
            </p:txBody>
          </p:sp>
        </mc:Fallback>
      </mc:AlternateContent>
      <p:cxnSp>
        <p:nvCxnSpPr>
          <p:cNvPr id="81" name="Straight Arrow Connector 80">
            <a:extLst>
              <a:ext uri="{FF2B5EF4-FFF2-40B4-BE49-F238E27FC236}">
                <a16:creationId xmlns:a16="http://schemas.microsoft.com/office/drawing/2014/main" id="{AD939FA1-E811-350C-B742-8C63F4F46C4D}"/>
              </a:ext>
            </a:extLst>
          </p:cNvPr>
          <p:cNvCxnSpPr>
            <a:cxnSpLocks/>
            <a:stCxn id="52" idx="3"/>
            <a:endCxn id="56" idx="1"/>
          </p:cNvCxnSpPr>
          <p:nvPr/>
        </p:nvCxnSpPr>
        <p:spPr>
          <a:xfrm>
            <a:off x="3091810" y="4431479"/>
            <a:ext cx="624283" cy="0"/>
          </a:xfrm>
          <a:prstGeom prst="straightConnector1">
            <a:avLst/>
          </a:prstGeom>
          <a:ln>
            <a:solidFill>
              <a:srgbClr val="104210"/>
            </a:solidFill>
            <a:prstDash val="dash"/>
            <a:tailEnd type="triangle" w="lg" len="lg"/>
          </a:ln>
        </p:spPr>
        <p:style>
          <a:lnRef idx="2">
            <a:schemeClr val="accent1"/>
          </a:lnRef>
          <a:fillRef idx="0">
            <a:schemeClr val="accent1"/>
          </a:fillRef>
          <a:effectRef idx="1">
            <a:schemeClr val="accent1"/>
          </a:effectRef>
          <a:fontRef idx="minor">
            <a:schemeClr val="tx1"/>
          </a:fontRef>
        </p:style>
      </p:cxnSp>
      <p:sp>
        <p:nvSpPr>
          <p:cNvPr id="85" name="Rectangle 84">
            <a:extLst>
              <a:ext uri="{FF2B5EF4-FFF2-40B4-BE49-F238E27FC236}">
                <a16:creationId xmlns:a16="http://schemas.microsoft.com/office/drawing/2014/main" id="{BDCE2471-F3E1-1CA2-70BC-664212684DFD}"/>
              </a:ext>
            </a:extLst>
          </p:cNvPr>
          <p:cNvSpPr/>
          <p:nvPr/>
        </p:nvSpPr>
        <p:spPr>
          <a:xfrm>
            <a:off x="6332706" y="4135412"/>
            <a:ext cx="2932904" cy="6975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6" name="Straight Arrow Connector 85">
            <a:extLst>
              <a:ext uri="{FF2B5EF4-FFF2-40B4-BE49-F238E27FC236}">
                <a16:creationId xmlns:a16="http://schemas.microsoft.com/office/drawing/2014/main" id="{E01D1D71-C694-9884-8745-2B99F7CA863D}"/>
              </a:ext>
            </a:extLst>
          </p:cNvPr>
          <p:cNvCxnSpPr>
            <a:cxnSpLocks/>
            <a:stCxn id="53" idx="3"/>
            <a:endCxn id="57" idx="1"/>
          </p:cNvCxnSpPr>
          <p:nvPr/>
        </p:nvCxnSpPr>
        <p:spPr>
          <a:xfrm>
            <a:off x="3091810" y="5142143"/>
            <a:ext cx="624283" cy="0"/>
          </a:xfrm>
          <a:prstGeom prst="straightConnector1">
            <a:avLst/>
          </a:prstGeom>
          <a:ln>
            <a:solidFill>
              <a:srgbClr val="104210"/>
            </a:solidFill>
            <a:prstDash val="dash"/>
            <a:tailEnd type="triangle" w="lg" len="lg"/>
          </a:ln>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A6B7825D-45BE-D76A-5781-278846348B98}"/>
              </a:ext>
            </a:extLst>
          </p:cNvPr>
          <p:cNvCxnSpPr>
            <a:cxnSpLocks/>
            <a:stCxn id="54" idx="3"/>
            <a:endCxn id="58" idx="1"/>
          </p:cNvCxnSpPr>
          <p:nvPr/>
        </p:nvCxnSpPr>
        <p:spPr>
          <a:xfrm>
            <a:off x="3091810" y="5826200"/>
            <a:ext cx="624283" cy="0"/>
          </a:xfrm>
          <a:prstGeom prst="straightConnector1">
            <a:avLst/>
          </a:prstGeom>
          <a:ln>
            <a:solidFill>
              <a:srgbClr val="104210"/>
            </a:solidFill>
            <a:prstDash val="dash"/>
            <a:tailEnd type="triangle" w="lg" len="lg"/>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D7487580-B9A4-1741-6A35-F8A1EB9DDBF5}"/>
              </a:ext>
            </a:extLst>
          </p:cNvPr>
          <p:cNvCxnSpPr>
            <a:cxnSpLocks/>
          </p:cNvCxnSpPr>
          <p:nvPr/>
        </p:nvCxnSpPr>
        <p:spPr>
          <a:xfrm>
            <a:off x="3246120" y="6446520"/>
            <a:ext cx="457200" cy="0"/>
          </a:xfrm>
          <a:prstGeom prst="straightConnector1">
            <a:avLst/>
          </a:prstGeom>
          <a:ln>
            <a:solidFill>
              <a:srgbClr val="104210"/>
            </a:solidFill>
            <a:prstDash val="dash"/>
            <a:tailEnd type="triangle" w="lg" len="lg"/>
          </a:ln>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7D7D9AB8-C24C-A7D3-FEA2-DC43537E00A1}"/>
              </a:ext>
            </a:extLst>
          </p:cNvPr>
          <p:cNvCxnSpPr>
            <a:cxnSpLocks/>
          </p:cNvCxnSpPr>
          <p:nvPr/>
        </p:nvCxnSpPr>
        <p:spPr>
          <a:xfrm>
            <a:off x="9265610" y="4431479"/>
            <a:ext cx="624283" cy="0"/>
          </a:xfrm>
          <a:prstGeom prst="straightConnector1">
            <a:avLst/>
          </a:prstGeom>
          <a:ln>
            <a:solidFill>
              <a:srgbClr val="104210"/>
            </a:solidFill>
            <a:prstDash val="dash"/>
            <a:tailEnd type="triangle" w="lg" len="lg"/>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44ABB3B1-EAB7-C691-4C8A-906FC0DEA5B7}"/>
              </a:ext>
            </a:extLst>
          </p:cNvPr>
          <p:cNvCxnSpPr>
            <a:cxnSpLocks/>
          </p:cNvCxnSpPr>
          <p:nvPr/>
        </p:nvCxnSpPr>
        <p:spPr>
          <a:xfrm>
            <a:off x="9265610" y="5142143"/>
            <a:ext cx="624283" cy="0"/>
          </a:xfrm>
          <a:prstGeom prst="straightConnector1">
            <a:avLst/>
          </a:prstGeom>
          <a:ln>
            <a:solidFill>
              <a:srgbClr val="104210"/>
            </a:solidFill>
            <a:prstDash val="dash"/>
            <a:tailEnd type="triangle" w="lg" len="lg"/>
          </a:ln>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86C58D3F-FCCA-95F3-9BCD-BD19DA07D6D6}"/>
              </a:ext>
            </a:extLst>
          </p:cNvPr>
          <p:cNvCxnSpPr>
            <a:cxnSpLocks/>
          </p:cNvCxnSpPr>
          <p:nvPr/>
        </p:nvCxnSpPr>
        <p:spPr>
          <a:xfrm>
            <a:off x="9265610" y="5826200"/>
            <a:ext cx="624283" cy="0"/>
          </a:xfrm>
          <a:prstGeom prst="straightConnector1">
            <a:avLst/>
          </a:prstGeom>
          <a:ln>
            <a:solidFill>
              <a:srgbClr val="104210"/>
            </a:solidFill>
            <a:prstDash val="dash"/>
            <a:tailEnd type="triangle" w="lg" len="lg"/>
          </a:ln>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BD704D2E-345F-DEFE-A684-9564601B38F7}"/>
              </a:ext>
            </a:extLst>
          </p:cNvPr>
          <p:cNvCxnSpPr>
            <a:cxnSpLocks/>
          </p:cNvCxnSpPr>
          <p:nvPr/>
        </p:nvCxnSpPr>
        <p:spPr>
          <a:xfrm>
            <a:off x="9419920" y="6446520"/>
            <a:ext cx="457200" cy="0"/>
          </a:xfrm>
          <a:prstGeom prst="straightConnector1">
            <a:avLst/>
          </a:prstGeom>
          <a:ln>
            <a:solidFill>
              <a:srgbClr val="104210"/>
            </a:solidFill>
            <a:prstDash val="dash"/>
            <a:tailEnd type="triangle" w="lg" len="lg"/>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62B5C21C-0BA4-2A30-F88B-4B3BCA3D08BF}"/>
              </a:ext>
            </a:extLst>
          </p:cNvPr>
          <p:cNvCxnSpPr>
            <a:cxnSpLocks/>
          </p:cNvCxnSpPr>
          <p:nvPr/>
        </p:nvCxnSpPr>
        <p:spPr>
          <a:xfrm>
            <a:off x="10769365" y="4443358"/>
            <a:ext cx="624283" cy="0"/>
          </a:xfrm>
          <a:prstGeom prst="straightConnector1">
            <a:avLst/>
          </a:prstGeom>
          <a:ln>
            <a:solidFill>
              <a:srgbClr val="104210"/>
            </a:solidFill>
            <a:prstDash val="dash"/>
            <a:tailEnd type="triangle" w="lg" len="lg"/>
          </a:ln>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26B1C099-45DF-B492-0FDF-15C55B3CCA6D}"/>
              </a:ext>
            </a:extLst>
          </p:cNvPr>
          <p:cNvCxnSpPr>
            <a:cxnSpLocks/>
          </p:cNvCxnSpPr>
          <p:nvPr/>
        </p:nvCxnSpPr>
        <p:spPr>
          <a:xfrm>
            <a:off x="10769365" y="5154022"/>
            <a:ext cx="624283" cy="0"/>
          </a:xfrm>
          <a:prstGeom prst="straightConnector1">
            <a:avLst/>
          </a:prstGeom>
          <a:ln>
            <a:solidFill>
              <a:srgbClr val="104210"/>
            </a:solidFill>
            <a:prstDash val="dash"/>
            <a:tailEnd type="triangle" w="lg" len="lg"/>
          </a:ln>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1007250B-24C2-BCEA-87B3-65BF77E91A16}"/>
              </a:ext>
            </a:extLst>
          </p:cNvPr>
          <p:cNvCxnSpPr>
            <a:cxnSpLocks/>
          </p:cNvCxnSpPr>
          <p:nvPr/>
        </p:nvCxnSpPr>
        <p:spPr>
          <a:xfrm>
            <a:off x="10769365" y="5838079"/>
            <a:ext cx="624283" cy="0"/>
          </a:xfrm>
          <a:prstGeom prst="straightConnector1">
            <a:avLst/>
          </a:prstGeom>
          <a:ln>
            <a:solidFill>
              <a:srgbClr val="104210"/>
            </a:solidFill>
            <a:prstDash val="dash"/>
            <a:tailEnd type="triangle" w="lg" len="lg"/>
          </a:ln>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9D253B7C-0B55-E3D3-3ADE-BD475C7FC71B}"/>
              </a:ext>
            </a:extLst>
          </p:cNvPr>
          <p:cNvCxnSpPr>
            <a:cxnSpLocks/>
            <a:stCxn id="73" idx="3"/>
          </p:cNvCxnSpPr>
          <p:nvPr/>
        </p:nvCxnSpPr>
        <p:spPr>
          <a:xfrm>
            <a:off x="10811481" y="6444230"/>
            <a:ext cx="548640" cy="0"/>
          </a:xfrm>
          <a:prstGeom prst="straightConnector1">
            <a:avLst/>
          </a:prstGeom>
          <a:ln>
            <a:solidFill>
              <a:srgbClr val="104210"/>
            </a:solidFill>
            <a:prstDash val="dash"/>
            <a:tailEnd type="triangle" w="lg" len="lg"/>
          </a:ln>
        </p:spPr>
        <p:style>
          <a:lnRef idx="2">
            <a:schemeClr val="accent1"/>
          </a:lnRef>
          <a:fillRef idx="0">
            <a:schemeClr val="accent1"/>
          </a:fillRef>
          <a:effectRef idx="1">
            <a:schemeClr val="accent1"/>
          </a:effectRef>
          <a:fontRef idx="minor">
            <a:schemeClr val="tx1"/>
          </a:fontRef>
        </p:style>
      </p:cxnSp>
      <p:sp>
        <p:nvSpPr>
          <p:cNvPr id="115" name="Frame 114">
            <a:extLst>
              <a:ext uri="{FF2B5EF4-FFF2-40B4-BE49-F238E27FC236}">
                <a16:creationId xmlns:a16="http://schemas.microsoft.com/office/drawing/2014/main" id="{9B977109-37F0-A757-9A01-4F65EA2E04E0}"/>
              </a:ext>
            </a:extLst>
          </p:cNvPr>
          <p:cNvSpPr/>
          <p:nvPr/>
        </p:nvSpPr>
        <p:spPr>
          <a:xfrm>
            <a:off x="11255888" y="4100333"/>
            <a:ext cx="685800" cy="2615925"/>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BE5700"/>
              </a:solidFill>
              <a:effectLst/>
              <a:uLnTx/>
              <a:uFillTx/>
              <a:latin typeface="Calibri"/>
              <a:ea typeface="+mn-ea"/>
              <a:cs typeface="+mn-cs"/>
            </a:endParaRPr>
          </a:p>
        </p:txBody>
      </p:sp>
    </p:spTree>
    <p:extLst>
      <p:ext uri="{BB962C8B-B14F-4D97-AF65-F5344CB8AC3E}">
        <p14:creationId xmlns:p14="http://schemas.microsoft.com/office/powerpoint/2010/main" val="2214754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500" fill="hold"/>
                                        <p:tgtEl>
                                          <p:spTgt spid="45"/>
                                        </p:tgtEl>
                                        <p:attrNameLst>
                                          <p:attrName>ppt_x</p:attrName>
                                        </p:attrNameLst>
                                      </p:cBhvr>
                                      <p:tavLst>
                                        <p:tav tm="0">
                                          <p:val>
                                            <p:strVal val="#ppt_x"/>
                                          </p:val>
                                        </p:tav>
                                        <p:tav tm="100000">
                                          <p:val>
                                            <p:strVal val="#ppt_x"/>
                                          </p:val>
                                        </p:tav>
                                      </p:tavLst>
                                    </p:anim>
                                    <p:anim calcmode="lin" valueType="num">
                                      <p:cBhvr additive="base">
                                        <p:cTn id="16" dur="500" fill="hold"/>
                                        <p:tgtEl>
                                          <p:spTgt spid="45"/>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81"/>
                                        </p:tgtEl>
                                        <p:attrNameLst>
                                          <p:attrName>style.visibility</p:attrName>
                                        </p:attrNameLst>
                                      </p:cBhvr>
                                      <p:to>
                                        <p:strVal val="visible"/>
                                      </p:to>
                                    </p:set>
                                    <p:animEffect transition="in" filter="dissolve">
                                      <p:cBhvr>
                                        <p:cTn id="21" dur="500"/>
                                        <p:tgtEl>
                                          <p:spTgt spid="81"/>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56"/>
                                        </p:tgtEl>
                                        <p:attrNameLst>
                                          <p:attrName>style.visibility</p:attrName>
                                        </p:attrNameLst>
                                      </p:cBhvr>
                                      <p:to>
                                        <p:strVal val="visible"/>
                                      </p:to>
                                    </p:set>
                                  </p:childTnLst>
                                </p:cTn>
                              </p:par>
                              <p:par>
                                <p:cTn id="24" presetID="1" presetClass="exit" presetSubtype="0" fill="hold" grpId="0" nodeType="withEffect">
                                  <p:stCondLst>
                                    <p:cond delay="0"/>
                                  </p:stCondLst>
                                  <p:childTnLst>
                                    <p:set>
                                      <p:cBhvr>
                                        <p:cTn id="25" dur="1" fill="hold">
                                          <p:stCondLst>
                                            <p:cond delay="0"/>
                                          </p:stCondLst>
                                        </p:cTn>
                                        <p:tgtEl>
                                          <p:spTgt spid="85"/>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86"/>
                                        </p:tgtEl>
                                        <p:attrNameLst>
                                          <p:attrName>style.visibility</p:attrName>
                                        </p:attrNameLst>
                                      </p:cBhvr>
                                      <p:to>
                                        <p:strVal val="visible"/>
                                      </p:to>
                                    </p:set>
                                    <p:animEffect transition="in" filter="dissolve">
                                      <p:cBhvr>
                                        <p:cTn id="30" dur="500"/>
                                        <p:tgtEl>
                                          <p:spTgt spid="86"/>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89"/>
                                        </p:tgtEl>
                                        <p:attrNameLst>
                                          <p:attrName>style.visibility</p:attrName>
                                        </p:attrNameLst>
                                      </p:cBhvr>
                                      <p:to>
                                        <p:strVal val="visible"/>
                                      </p:to>
                                    </p:set>
                                    <p:animEffect transition="in" filter="dissolve">
                                      <p:cBhvr>
                                        <p:cTn id="37" dur="500"/>
                                        <p:tgtEl>
                                          <p:spTgt spid="89"/>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5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92"/>
                                        </p:tgtEl>
                                        <p:attrNameLst>
                                          <p:attrName>style.visibility</p:attrName>
                                        </p:attrNameLst>
                                      </p:cBhvr>
                                      <p:to>
                                        <p:strVal val="visible"/>
                                      </p:to>
                                    </p:set>
                                    <p:animEffect transition="in" filter="dissolve">
                                      <p:cBhvr>
                                        <p:cTn id="44" dur="500"/>
                                        <p:tgtEl>
                                          <p:spTgt spid="92"/>
                                        </p:tgtEl>
                                      </p:cBhvr>
                                    </p:animEffect>
                                  </p:childTnLst>
                                </p:cTn>
                              </p:par>
                              <p:par>
                                <p:cTn id="45" presetID="1" presetClass="entr" presetSubtype="0" fill="hold" grpId="0" nodeType="withEffect">
                                  <p:stCondLst>
                                    <p:cond delay="0"/>
                                  </p:stCondLst>
                                  <p:childTnLst>
                                    <p:set>
                                      <p:cBhvr>
                                        <p:cTn id="46" dur="1" fill="hold">
                                          <p:stCondLst>
                                            <p:cond delay="0"/>
                                          </p:stCondLst>
                                        </p:cTn>
                                        <p:tgtEl>
                                          <p:spTgt spid="5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1" fill="hold" nodeType="clickEffect">
                                  <p:stCondLst>
                                    <p:cond delay="0"/>
                                  </p:stCondLst>
                                  <p:childTnLst>
                                    <p:set>
                                      <p:cBhvr>
                                        <p:cTn id="54" dur="1" fill="hold">
                                          <p:stCondLst>
                                            <p:cond delay="0"/>
                                          </p:stCondLst>
                                        </p:cTn>
                                        <p:tgtEl>
                                          <p:spTgt spid="70"/>
                                        </p:tgtEl>
                                        <p:attrNameLst>
                                          <p:attrName>style.visibility</p:attrName>
                                        </p:attrNameLst>
                                      </p:cBhvr>
                                      <p:to>
                                        <p:strVal val="visible"/>
                                      </p:to>
                                    </p:set>
                                    <p:anim calcmode="lin" valueType="num">
                                      <p:cBhvr additive="base">
                                        <p:cTn id="55" dur="500" fill="hold"/>
                                        <p:tgtEl>
                                          <p:spTgt spid="70"/>
                                        </p:tgtEl>
                                        <p:attrNameLst>
                                          <p:attrName>ppt_x</p:attrName>
                                        </p:attrNameLst>
                                      </p:cBhvr>
                                      <p:tavLst>
                                        <p:tav tm="0">
                                          <p:val>
                                            <p:strVal val="#ppt_x"/>
                                          </p:val>
                                        </p:tav>
                                        <p:tav tm="100000">
                                          <p:val>
                                            <p:strVal val="#ppt_x"/>
                                          </p:val>
                                        </p:tav>
                                      </p:tavLst>
                                    </p:anim>
                                    <p:anim calcmode="lin" valueType="num">
                                      <p:cBhvr additive="base">
                                        <p:cTn id="56" dur="500" fill="hold"/>
                                        <p:tgtEl>
                                          <p:spTgt spid="70"/>
                                        </p:tgtEl>
                                        <p:attrNameLst>
                                          <p:attrName>ppt_y</p:attrName>
                                        </p:attrNameLst>
                                      </p:cBhvr>
                                      <p:tavLst>
                                        <p:tav tm="0">
                                          <p:val>
                                            <p:strVal val="0-#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98"/>
                                        </p:tgtEl>
                                        <p:attrNameLst>
                                          <p:attrName>style.visibility</p:attrName>
                                        </p:attrNameLst>
                                      </p:cBhvr>
                                      <p:to>
                                        <p:strVal val="visible"/>
                                      </p:to>
                                    </p:set>
                                    <p:animEffect transition="in" filter="dissolve">
                                      <p:cBhvr>
                                        <p:cTn id="61" dur="500"/>
                                        <p:tgtEl>
                                          <p:spTgt spid="98"/>
                                        </p:tgtEl>
                                      </p:cBhvr>
                                    </p:animEffect>
                                  </p:childTnLst>
                                </p:cTn>
                              </p:par>
                              <p:par>
                                <p:cTn id="62" presetID="1" presetClass="entr" presetSubtype="0" fill="hold" grpId="0" nodeType="withEffect">
                                  <p:stCondLst>
                                    <p:cond delay="0"/>
                                  </p:stCondLst>
                                  <p:childTnLst>
                                    <p:set>
                                      <p:cBhvr>
                                        <p:cTn id="63" dur="1" fill="hold">
                                          <p:stCondLst>
                                            <p:cond delay="0"/>
                                          </p:stCondLst>
                                        </p:cTn>
                                        <p:tgtEl>
                                          <p:spTgt spid="69"/>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99"/>
                                        </p:tgtEl>
                                        <p:attrNameLst>
                                          <p:attrName>style.visibility</p:attrName>
                                        </p:attrNameLst>
                                      </p:cBhvr>
                                      <p:to>
                                        <p:strVal val="visible"/>
                                      </p:to>
                                    </p:set>
                                    <p:animEffect transition="in" filter="dissolve">
                                      <p:cBhvr>
                                        <p:cTn id="68" dur="500"/>
                                        <p:tgtEl>
                                          <p:spTgt spid="99"/>
                                        </p:tgtEl>
                                      </p:cBhvr>
                                    </p:animEffect>
                                  </p:childTnLst>
                                </p:cTn>
                              </p:par>
                              <p:par>
                                <p:cTn id="69" presetID="1" presetClass="entr" presetSubtype="0" fill="hold" grpId="0" nodeType="withEffect">
                                  <p:stCondLst>
                                    <p:cond delay="0"/>
                                  </p:stCondLst>
                                  <p:childTnLst>
                                    <p:set>
                                      <p:cBhvr>
                                        <p:cTn id="70" dur="1" fill="hold">
                                          <p:stCondLst>
                                            <p:cond delay="0"/>
                                          </p:stCondLst>
                                        </p:cTn>
                                        <p:tgtEl>
                                          <p:spTgt spid="7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100"/>
                                        </p:tgtEl>
                                        <p:attrNameLst>
                                          <p:attrName>style.visibility</p:attrName>
                                        </p:attrNameLst>
                                      </p:cBhvr>
                                      <p:to>
                                        <p:strVal val="visible"/>
                                      </p:to>
                                    </p:set>
                                    <p:animEffect transition="in" filter="dissolve">
                                      <p:cBhvr>
                                        <p:cTn id="75" dur="500"/>
                                        <p:tgtEl>
                                          <p:spTgt spid="100"/>
                                        </p:tgtEl>
                                      </p:cBhvr>
                                    </p:animEffect>
                                  </p:childTnLst>
                                </p:cTn>
                              </p:par>
                              <p:par>
                                <p:cTn id="76" presetID="1" presetClass="entr" presetSubtype="0" fill="hold" grpId="0" nodeType="withEffect">
                                  <p:stCondLst>
                                    <p:cond delay="0"/>
                                  </p:stCondLst>
                                  <p:childTnLst>
                                    <p:set>
                                      <p:cBhvr>
                                        <p:cTn id="77" dur="1" fill="hold">
                                          <p:stCondLst>
                                            <p:cond delay="0"/>
                                          </p:stCondLst>
                                        </p:cTn>
                                        <p:tgtEl>
                                          <p:spTgt spid="72"/>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nodeType="clickEffect">
                                  <p:stCondLst>
                                    <p:cond delay="0"/>
                                  </p:stCondLst>
                                  <p:childTnLst>
                                    <p:set>
                                      <p:cBhvr>
                                        <p:cTn id="81" dur="1" fill="hold">
                                          <p:stCondLst>
                                            <p:cond delay="0"/>
                                          </p:stCondLst>
                                        </p:cTn>
                                        <p:tgtEl>
                                          <p:spTgt spid="101"/>
                                        </p:tgtEl>
                                        <p:attrNameLst>
                                          <p:attrName>style.visibility</p:attrName>
                                        </p:attrNameLst>
                                      </p:cBhvr>
                                      <p:to>
                                        <p:strVal val="visible"/>
                                      </p:to>
                                    </p:set>
                                    <p:animEffect transition="in" filter="dissolve">
                                      <p:cBhvr>
                                        <p:cTn id="82" dur="500"/>
                                        <p:tgtEl>
                                          <p:spTgt spid="101"/>
                                        </p:tgtEl>
                                      </p:cBhvr>
                                    </p:animEffect>
                                  </p:childTnLst>
                                </p:cTn>
                              </p:par>
                              <p:par>
                                <p:cTn id="83" presetID="1" presetClass="entr" presetSubtype="0" fill="hold" grpId="0" nodeType="withEffect">
                                  <p:stCondLst>
                                    <p:cond delay="0"/>
                                  </p:stCondLst>
                                  <p:childTnLst>
                                    <p:set>
                                      <p:cBhvr>
                                        <p:cTn id="84" dur="1" fill="hold">
                                          <p:stCondLst>
                                            <p:cond delay="0"/>
                                          </p:stCondLst>
                                        </p:cTn>
                                        <p:tgtEl>
                                          <p:spTgt spid="7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7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75"/>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2" presetClass="entr" presetSubtype="1" fill="hold" nodeType="clickEffect">
                                  <p:stCondLst>
                                    <p:cond delay="0"/>
                                  </p:stCondLst>
                                  <p:childTnLst>
                                    <p:set>
                                      <p:cBhvr>
                                        <p:cTn id="94" dur="1" fill="hold">
                                          <p:stCondLst>
                                            <p:cond delay="0"/>
                                          </p:stCondLst>
                                        </p:cTn>
                                        <p:tgtEl>
                                          <p:spTgt spid="76"/>
                                        </p:tgtEl>
                                        <p:attrNameLst>
                                          <p:attrName>style.visibility</p:attrName>
                                        </p:attrNameLst>
                                      </p:cBhvr>
                                      <p:to>
                                        <p:strVal val="visible"/>
                                      </p:to>
                                    </p:set>
                                    <p:anim calcmode="lin" valueType="num">
                                      <p:cBhvr additive="base">
                                        <p:cTn id="95" dur="500" fill="hold"/>
                                        <p:tgtEl>
                                          <p:spTgt spid="76"/>
                                        </p:tgtEl>
                                        <p:attrNameLst>
                                          <p:attrName>ppt_x</p:attrName>
                                        </p:attrNameLst>
                                      </p:cBhvr>
                                      <p:tavLst>
                                        <p:tav tm="0">
                                          <p:val>
                                            <p:strVal val="#ppt_x"/>
                                          </p:val>
                                        </p:tav>
                                        <p:tav tm="100000">
                                          <p:val>
                                            <p:strVal val="#ppt_x"/>
                                          </p:val>
                                        </p:tav>
                                      </p:tavLst>
                                    </p:anim>
                                    <p:anim calcmode="lin" valueType="num">
                                      <p:cBhvr additive="base">
                                        <p:cTn id="96" dur="500" fill="hold"/>
                                        <p:tgtEl>
                                          <p:spTgt spid="76"/>
                                        </p:tgtEl>
                                        <p:attrNameLst>
                                          <p:attrName>ppt_y</p:attrName>
                                        </p:attrNameLst>
                                      </p:cBhvr>
                                      <p:tavLst>
                                        <p:tav tm="0">
                                          <p:val>
                                            <p:strVal val="0-#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9" presetClass="entr" presetSubtype="0" fill="hold" nodeType="clickEffect">
                                  <p:stCondLst>
                                    <p:cond delay="0"/>
                                  </p:stCondLst>
                                  <p:childTnLst>
                                    <p:set>
                                      <p:cBhvr>
                                        <p:cTn id="100" dur="1" fill="hold">
                                          <p:stCondLst>
                                            <p:cond delay="0"/>
                                          </p:stCondLst>
                                        </p:cTn>
                                        <p:tgtEl>
                                          <p:spTgt spid="102"/>
                                        </p:tgtEl>
                                        <p:attrNameLst>
                                          <p:attrName>style.visibility</p:attrName>
                                        </p:attrNameLst>
                                      </p:cBhvr>
                                      <p:to>
                                        <p:strVal val="visible"/>
                                      </p:to>
                                    </p:set>
                                    <p:animEffect transition="in" filter="dissolve">
                                      <p:cBhvr>
                                        <p:cTn id="101" dur="500"/>
                                        <p:tgtEl>
                                          <p:spTgt spid="102"/>
                                        </p:tgtEl>
                                      </p:cBhvr>
                                    </p:animEffect>
                                  </p:childTnLst>
                                </p:cTn>
                              </p:par>
                              <p:par>
                                <p:cTn id="102" presetID="1" presetClass="entr" presetSubtype="0" fill="hold" grpId="0" nodeType="withEffect">
                                  <p:stCondLst>
                                    <p:cond delay="0"/>
                                  </p:stCondLst>
                                  <p:childTnLst>
                                    <p:set>
                                      <p:cBhvr>
                                        <p:cTn id="103" dur="1" fill="hold">
                                          <p:stCondLst>
                                            <p:cond delay="0"/>
                                          </p:stCondLst>
                                        </p:cTn>
                                        <p:tgtEl>
                                          <p:spTgt spid="77"/>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9" presetClass="entr" presetSubtype="0" fill="hold" nodeType="clickEffect">
                                  <p:stCondLst>
                                    <p:cond delay="0"/>
                                  </p:stCondLst>
                                  <p:childTnLst>
                                    <p:set>
                                      <p:cBhvr>
                                        <p:cTn id="107" dur="1" fill="hold">
                                          <p:stCondLst>
                                            <p:cond delay="0"/>
                                          </p:stCondLst>
                                        </p:cTn>
                                        <p:tgtEl>
                                          <p:spTgt spid="103"/>
                                        </p:tgtEl>
                                        <p:attrNameLst>
                                          <p:attrName>style.visibility</p:attrName>
                                        </p:attrNameLst>
                                      </p:cBhvr>
                                      <p:to>
                                        <p:strVal val="visible"/>
                                      </p:to>
                                    </p:set>
                                    <p:animEffect transition="in" filter="dissolve">
                                      <p:cBhvr>
                                        <p:cTn id="108" dur="500"/>
                                        <p:tgtEl>
                                          <p:spTgt spid="103"/>
                                        </p:tgtEl>
                                      </p:cBhvr>
                                    </p:animEffect>
                                  </p:childTnLst>
                                </p:cTn>
                              </p:par>
                              <p:par>
                                <p:cTn id="109" presetID="1" presetClass="entr" presetSubtype="0" fill="hold" grpId="0" nodeType="withEffect">
                                  <p:stCondLst>
                                    <p:cond delay="0"/>
                                  </p:stCondLst>
                                  <p:childTnLst>
                                    <p:set>
                                      <p:cBhvr>
                                        <p:cTn id="110" dur="1" fill="hold">
                                          <p:stCondLst>
                                            <p:cond delay="0"/>
                                          </p:stCondLst>
                                        </p:cTn>
                                        <p:tgtEl>
                                          <p:spTgt spid="78"/>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nodeType="clickEffect">
                                  <p:stCondLst>
                                    <p:cond delay="0"/>
                                  </p:stCondLst>
                                  <p:childTnLst>
                                    <p:set>
                                      <p:cBhvr>
                                        <p:cTn id="114" dur="1" fill="hold">
                                          <p:stCondLst>
                                            <p:cond delay="0"/>
                                          </p:stCondLst>
                                        </p:cTn>
                                        <p:tgtEl>
                                          <p:spTgt spid="104"/>
                                        </p:tgtEl>
                                        <p:attrNameLst>
                                          <p:attrName>style.visibility</p:attrName>
                                        </p:attrNameLst>
                                      </p:cBhvr>
                                      <p:to>
                                        <p:strVal val="visible"/>
                                      </p:to>
                                    </p:set>
                                    <p:animEffect transition="in" filter="dissolve">
                                      <p:cBhvr>
                                        <p:cTn id="115" dur="500"/>
                                        <p:tgtEl>
                                          <p:spTgt spid="104"/>
                                        </p:tgtEl>
                                      </p:cBhvr>
                                    </p:animEffect>
                                  </p:childTnLst>
                                </p:cTn>
                              </p:par>
                              <p:par>
                                <p:cTn id="116" presetID="1" presetClass="entr" presetSubtype="0" fill="hold" grpId="0" nodeType="withEffect">
                                  <p:stCondLst>
                                    <p:cond delay="0"/>
                                  </p:stCondLst>
                                  <p:childTnLst>
                                    <p:set>
                                      <p:cBhvr>
                                        <p:cTn id="117" dur="1" fill="hold">
                                          <p:stCondLst>
                                            <p:cond delay="0"/>
                                          </p:stCondLst>
                                        </p:cTn>
                                        <p:tgtEl>
                                          <p:spTgt spid="79"/>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9" presetClass="entr" presetSubtype="0" fill="hold" nodeType="clickEffect">
                                  <p:stCondLst>
                                    <p:cond delay="0"/>
                                  </p:stCondLst>
                                  <p:childTnLst>
                                    <p:set>
                                      <p:cBhvr>
                                        <p:cTn id="121" dur="1" fill="hold">
                                          <p:stCondLst>
                                            <p:cond delay="0"/>
                                          </p:stCondLst>
                                        </p:cTn>
                                        <p:tgtEl>
                                          <p:spTgt spid="105"/>
                                        </p:tgtEl>
                                        <p:attrNameLst>
                                          <p:attrName>style.visibility</p:attrName>
                                        </p:attrNameLst>
                                      </p:cBhvr>
                                      <p:to>
                                        <p:strVal val="visible"/>
                                      </p:to>
                                    </p:set>
                                    <p:animEffect transition="in" filter="dissolve">
                                      <p:cBhvr>
                                        <p:cTn id="122" dur="500"/>
                                        <p:tgtEl>
                                          <p:spTgt spid="105"/>
                                        </p:tgtEl>
                                      </p:cBhvr>
                                    </p:animEffect>
                                  </p:childTnLst>
                                </p:cTn>
                              </p:par>
                              <p:par>
                                <p:cTn id="123" presetID="1" presetClass="entr" presetSubtype="0" fill="hold" grpId="0" nodeType="withEffect">
                                  <p:stCondLst>
                                    <p:cond delay="0"/>
                                  </p:stCondLst>
                                  <p:childTnLst>
                                    <p:set>
                                      <p:cBhvr>
                                        <p:cTn id="124" dur="1" fill="hold">
                                          <p:stCondLst>
                                            <p:cond delay="0"/>
                                          </p:stCondLst>
                                        </p:cTn>
                                        <p:tgtEl>
                                          <p:spTgt spid="80"/>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115"/>
                                        </p:tgtEl>
                                        <p:attrNameLst>
                                          <p:attrName>style.visibility</p:attrName>
                                        </p:attrNameLst>
                                      </p:cBhvr>
                                      <p:to>
                                        <p:strVal val="visible"/>
                                      </p:to>
                                    </p:set>
                                  </p:childTnLst>
                                </p:cTn>
                              </p:par>
                              <p:par>
                                <p:cTn id="129" presetID="1" presetClass="exit" presetSubtype="0" fill="hold" grpId="1" nodeType="withEffect">
                                  <p:stCondLst>
                                    <p:cond delay="5000"/>
                                  </p:stCondLst>
                                  <p:childTnLst>
                                    <p:set>
                                      <p:cBhvr>
                                        <p:cTn id="130" dur="1" fill="hold">
                                          <p:stCondLst>
                                            <p:cond delay="0"/>
                                          </p:stCondLst>
                                        </p:cTn>
                                        <p:tgtEl>
                                          <p:spTgt spid="1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P spid="58" grpId="0"/>
      <p:bldP spid="59" grpId="0"/>
      <p:bldP spid="68" grpId="0" animBg="1"/>
      <p:bldP spid="69" grpId="0"/>
      <p:bldP spid="71" grpId="0"/>
      <p:bldP spid="72" grpId="0"/>
      <p:bldP spid="73" grpId="0"/>
      <p:bldP spid="74" grpId="0" animBg="1"/>
      <p:bldP spid="75" grpId="0" animBg="1"/>
      <p:bldP spid="77" grpId="0"/>
      <p:bldP spid="78" grpId="0"/>
      <p:bldP spid="79" grpId="0"/>
      <p:bldP spid="80" grpId="0"/>
      <p:bldP spid="85" grpId="0" animBg="1"/>
      <p:bldP spid="115" grpId="0" animBg="1"/>
      <p:bldP spid="115"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894368"/>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Other Single-Qubit</a:t>
            </a:r>
            <a:r>
              <a:rPr lang="en-US" dirty="0">
                <a:solidFill>
                  <a:srgbClr val="BE5700"/>
                </a:solidFill>
              </a:rPr>
              <a:t> </a:t>
            </a: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Gates</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5B9B996-5E3B-DB38-F5F5-51872FDAA478}"/>
                  </a:ext>
                </a:extLst>
              </p:cNvPr>
              <p:cNvSpPr txBox="1"/>
              <p:nvPr/>
            </p:nvSpPr>
            <p:spPr>
              <a:xfrm>
                <a:off x="-1219200" y="-23657"/>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333F48">
                                  <a:lumMod val="50000"/>
                                </a:srgbClr>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333F48">
                                  <a:lumMod val="50000"/>
                                </a:srgbClr>
                              </a:solidFill>
                              <a:effectLst/>
                              <a:uLnTx/>
                              <a:uFillTx/>
                              <a:latin typeface="Cambria Math" panose="02040503050406030204" pitchFamily="18" charset="0"/>
                              <a:ea typeface="Cambria Math" panose="02040503050406030204" pitchFamily="18" charset="0"/>
                              <a:cs typeface="Calibri" panose="020F0502020204030204" pitchFamily="34" charset="0"/>
                            </a:rPr>
                            <m:t>𝜓</m:t>
                          </m:r>
                        </m:e>
                      </m:d>
                      <m:r>
                        <a:rPr kumimoji="0" lang="en-US" sz="2400" b="0" i="1" u="none" strike="noStrike" kern="1200" cap="none" spc="0" normalizeH="0" baseline="-25000" noProof="0" smtClean="0">
                          <a:ln>
                            <a:noFill/>
                          </a:ln>
                          <a:solidFill>
                            <a:srgbClr val="333F48">
                              <a:lumMod val="50000"/>
                            </a:srgbClr>
                          </a:solidFill>
                          <a:effectLst/>
                          <a:uLnTx/>
                          <a:uFillTx/>
                          <a:latin typeface="Cambria Math" panose="02040503050406030204" pitchFamily="18" charset="0"/>
                          <a:ea typeface="Cambria Math" panose="02040503050406030204" pitchFamily="18" charset="0"/>
                          <a:cs typeface="Calibri" panose="020F0502020204030204" pitchFamily="34" charset="0"/>
                        </a:rPr>
                        <m:t>𝐴</m:t>
                      </m:r>
                    </m:oMath>
                  </m:oMathPara>
                </a14:m>
                <a:endParaRPr kumimoji="0" lang="en-US" sz="2400" b="0" i="0" u="none" strike="noStrike" kern="0" cap="none" spc="0" normalizeH="0" baseline="0" noProof="0" dirty="0">
                  <a:ln>
                    <a:noFill/>
                  </a:ln>
                  <a:solidFill>
                    <a:srgbClr val="333F48">
                      <a:lumMod val="50000"/>
                    </a:srgbClr>
                  </a:solidFill>
                  <a:effectLst/>
                  <a:uLnTx/>
                  <a:uFillTx/>
                  <a:latin typeface="Helvetica" pitchFamily="2" charset="0"/>
                  <a:ea typeface="+mn-ea"/>
                  <a:cs typeface="+mn-cs"/>
                </a:endParaRPr>
              </a:p>
            </p:txBody>
          </p:sp>
        </mc:Choice>
        <mc:Fallback xmlns="">
          <p:sp>
            <p:nvSpPr>
              <p:cNvPr id="20" name="TextBox 19">
                <a:extLst>
                  <a:ext uri="{FF2B5EF4-FFF2-40B4-BE49-F238E27FC236}">
                    <a16:creationId xmlns:a16="http://schemas.microsoft.com/office/drawing/2014/main" id="{65B9B996-5E3B-DB38-F5F5-51872FDAA478}"/>
                  </a:ext>
                </a:extLst>
              </p:cNvPr>
              <p:cNvSpPr txBox="1">
                <a:spLocks noRot="1" noChangeAspect="1" noMove="1" noResize="1" noEditPoints="1" noAdjustHandles="1" noChangeArrowheads="1" noChangeShapeType="1" noTextEdit="1"/>
              </p:cNvSpPr>
              <p:nvPr/>
            </p:nvSpPr>
            <p:spPr>
              <a:xfrm>
                <a:off x="-1219200" y="-23657"/>
                <a:ext cx="553075" cy="461665"/>
              </a:xfrm>
              <a:prstGeom prst="rect">
                <a:avLst/>
              </a:prstGeom>
              <a:blipFill>
                <a:blip r:embed="rId5"/>
                <a:stretch>
                  <a:fillRect r="-29545"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CA979B4-5E9C-FD44-56BD-70AD5142678E}"/>
                  </a:ext>
                </a:extLst>
              </p:cNvPr>
              <p:cNvSpPr txBox="1"/>
              <p:nvPr/>
            </p:nvSpPr>
            <p:spPr>
              <a:xfrm>
                <a:off x="-83207" y="2514600"/>
                <a:ext cx="4185137" cy="1442254"/>
              </a:xfrm>
              <a:prstGeom prst="rect">
                <a:avLst/>
              </a:prstGeom>
              <a:noFill/>
            </p:spPr>
            <p:txBody>
              <a:bodyPr wrap="square" lIns="0" tIns="0" rIns="0" bIns="0" rtlCol="0" anchor="ctr">
                <a:spAutoFit/>
              </a:bodyPr>
              <a:lstStyle/>
              <a:p>
                <a:pPr lvl="0"/>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𝑅</m:t>
                      </m:r>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mn-ea"/>
                          <a:cs typeface="+mn-cs"/>
                        </a:rPr>
                        <m:t>𝑋</m:t>
                      </m:r>
                      <m:r>
                        <a:rPr kumimoji="0" lang="en-US" sz="2400" b="0" i="1" u="none" strike="noStrike" kern="1200" cap="none" spc="0" normalizeH="0" noProof="0" smtClean="0">
                          <a:ln>
                            <a:noFill/>
                          </a:ln>
                          <a:solidFill>
                            <a:srgbClr val="002060"/>
                          </a:solidFill>
                          <a:effectLst/>
                          <a:uLnTx/>
                          <a:uFillTx/>
                          <a:latin typeface="Cambria Math" panose="02040503050406030204" pitchFamily="18" charset="0"/>
                        </a:rPr>
                        <m:t>(</m:t>
                      </m:r>
                      <m:r>
                        <a:rPr kumimoji="0" lang="en-US" sz="2400" b="0" i="1" u="none" strike="noStrike" kern="1200" cap="none" spc="0" normalizeH="0" noProof="0" smtClean="0">
                          <a:ln>
                            <a:noFill/>
                          </a:ln>
                          <a:solidFill>
                            <a:srgbClr val="002060"/>
                          </a:solidFill>
                          <a:effectLst/>
                          <a:uLnTx/>
                          <a:uFillTx/>
                          <a:latin typeface="Cambria Math" panose="02040503050406030204" pitchFamily="18" charset="0"/>
                          <a:ea typeface="Cambria Math" panose="02040503050406030204" pitchFamily="18" charset="0"/>
                        </a:rPr>
                        <m:t>𝜃</m:t>
                      </m:r>
                      <m:r>
                        <a:rPr kumimoji="0" lang="en-US" sz="2400" b="0" i="1" u="none" strike="noStrike" kern="1200" cap="none" spc="0" normalizeH="0" noProof="0" smtClean="0">
                          <a:ln>
                            <a:noFill/>
                          </a:ln>
                          <a:solidFill>
                            <a:srgbClr val="002060"/>
                          </a:solidFill>
                          <a:effectLst/>
                          <a:uLnTx/>
                          <a:uFillTx/>
                          <a:latin typeface="Cambria Math" panose="02040503050406030204" pitchFamily="18" charset="0"/>
                          <a:ea typeface="Cambria Math" panose="02040503050406030204" pitchFamily="18" charset="0"/>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func>
                                <m:func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uncPr>
                                <m:fName>
                                  <m:r>
                                    <m:rPr>
                                      <m:sty m:val="p"/>
                                    </m:rPr>
                                    <a:rPr kumimoji="0" lang="en-US" sz="2400" b="0" i="0"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cos</m:t>
                                  </m:r>
                                </m:fName>
                                <m:e>
                                  <m:f>
                                    <m:f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𝜃</m:t>
                                      </m:r>
                                    </m:num>
                                    <m:den>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2</m:t>
                                      </m:r>
                                    </m:den>
                                  </m:f>
                                </m:e>
                              </m:func>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𝑖</m:t>
                              </m:r>
                              <m:func>
                                <m:func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uncPr>
                                <m:fName>
                                  <m:r>
                                    <m:rPr>
                                      <m:sty m:val="p"/>
                                    </m:rPr>
                                    <a:rPr kumimoji="0" lang="en-US" sz="2400" b="0" i="0"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sin</m:t>
                                  </m:r>
                                </m:fName>
                                <m:e>
                                  <m:f>
                                    <m:f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𝜃</m:t>
                                      </m:r>
                                    </m:num>
                                    <m:den>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2</m:t>
                                      </m:r>
                                    </m:den>
                                  </m:f>
                                </m:e>
                              </m:func>
                            </m:e>
                          </m:eqAr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a:rPr lang="en-US" sz="2400" i="1">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𝑖</m:t>
                                </m:r>
                                <m:func>
                                  <m:funcPr>
                                    <m:ctrlPr>
                                      <a:rPr lang="en-US" sz="2400" i="1">
                                        <a:solidFill>
                                          <a:srgbClr val="002060"/>
                                        </a:solidFill>
                                        <a:latin typeface="Cambria Math" panose="02040503050406030204" pitchFamily="18" charset="0"/>
                                      </a:rPr>
                                    </m:ctrlPr>
                                  </m:funcPr>
                                  <m:fName>
                                    <m:r>
                                      <m:rPr>
                                        <m:sty m:val="p"/>
                                      </m:rPr>
                                      <a:rPr lang="en-US" sz="2400">
                                        <a:solidFill>
                                          <a:srgbClr val="002060"/>
                                        </a:solidFill>
                                        <a:latin typeface="Cambria Math" panose="02040503050406030204" pitchFamily="18" charset="0"/>
                                      </a:rPr>
                                      <m:t>sin</m:t>
                                    </m:r>
                                  </m:fNa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ea typeface="Cambria Math" panose="02040503050406030204" pitchFamily="18" charset="0"/>
                                          </a:rPr>
                                          <m:t>𝜃</m:t>
                                        </m:r>
                                      </m:num>
                                      <m:den>
                                        <m:r>
                                          <a:rPr lang="en-US" sz="2400" i="1">
                                            <a:solidFill>
                                              <a:srgbClr val="002060"/>
                                            </a:solidFill>
                                            <a:latin typeface="Cambria Math" panose="02040503050406030204" pitchFamily="18" charset="0"/>
                                          </a:rPr>
                                          <m:t>2</m:t>
                                        </m:r>
                                      </m:den>
                                    </m:f>
                                  </m:e>
                                </m:func>
                              </m:e>
                            </m:mr>
                            <m:mr>
                              <m:e>
                                <m:func>
                                  <m:funcPr>
                                    <m:ctrlPr>
                                      <a:rPr lang="en-US" sz="2400" i="1">
                                        <a:solidFill>
                                          <a:srgbClr val="002060"/>
                                        </a:solidFill>
                                        <a:latin typeface="Cambria Math" panose="02040503050406030204" pitchFamily="18" charset="0"/>
                                      </a:rPr>
                                    </m:ctrlPr>
                                  </m:funcPr>
                                  <m:fName>
                                    <m:r>
                                      <m:rPr>
                                        <m:sty m:val="p"/>
                                      </m:rPr>
                                      <a:rPr lang="en-US" sz="2400">
                                        <a:solidFill>
                                          <a:srgbClr val="002060"/>
                                        </a:solidFill>
                                        <a:latin typeface="Cambria Math" panose="02040503050406030204" pitchFamily="18" charset="0"/>
                                      </a:rPr>
                                      <m:t>cos</m:t>
                                    </m:r>
                                  </m:fNa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ea typeface="Cambria Math" panose="02040503050406030204" pitchFamily="18" charset="0"/>
                                          </a:rPr>
                                          <m:t>𝜃</m:t>
                                        </m:r>
                                      </m:num>
                                      <m:den>
                                        <m:r>
                                          <a:rPr lang="en-US" sz="2400" i="1">
                                            <a:solidFill>
                                              <a:srgbClr val="002060"/>
                                            </a:solidFill>
                                            <a:latin typeface="Cambria Math" panose="02040503050406030204" pitchFamily="18" charset="0"/>
                                          </a:rPr>
                                          <m:t>2</m:t>
                                        </m:r>
                                      </m:den>
                                    </m:f>
                                  </m:e>
                                </m:func>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4" name="TextBox 3">
                <a:extLst>
                  <a:ext uri="{FF2B5EF4-FFF2-40B4-BE49-F238E27FC236}">
                    <a16:creationId xmlns:a16="http://schemas.microsoft.com/office/drawing/2014/main" id="{1CA979B4-5E9C-FD44-56BD-70AD5142678E}"/>
                  </a:ext>
                </a:extLst>
              </p:cNvPr>
              <p:cNvSpPr txBox="1">
                <a:spLocks noRot="1" noChangeAspect="1" noMove="1" noResize="1" noEditPoints="1" noAdjustHandles="1" noChangeArrowheads="1" noChangeShapeType="1" noTextEdit="1"/>
              </p:cNvSpPr>
              <p:nvPr/>
            </p:nvSpPr>
            <p:spPr>
              <a:xfrm>
                <a:off x="-83207" y="2514600"/>
                <a:ext cx="4185137" cy="1442254"/>
              </a:xfrm>
              <a:prstGeom prst="rect">
                <a:avLst/>
              </a:prstGeom>
              <a:blipFill>
                <a:blip r:embed="rId6"/>
                <a:stretch>
                  <a:fillRect t="-877" b="-7018"/>
                </a:stretch>
              </a:blipFill>
            </p:spPr>
            <p:txBody>
              <a:bodyPr/>
              <a:lstStyle/>
              <a:p>
                <a:r>
                  <a:rPr lang="en-US">
                    <a:noFill/>
                  </a:rPr>
                  <a:t> </a:t>
                </a:r>
              </a:p>
            </p:txBody>
          </p:sp>
        </mc:Fallback>
      </mc:AlternateContent>
      <p:sp>
        <p:nvSpPr>
          <p:cNvPr id="5" name="Rounded Rectangle 4">
            <a:extLst>
              <a:ext uri="{FF2B5EF4-FFF2-40B4-BE49-F238E27FC236}">
                <a16:creationId xmlns:a16="http://schemas.microsoft.com/office/drawing/2014/main" id="{3CF7ADAE-B591-4514-4DBE-23AEB79736BC}"/>
              </a:ext>
            </a:extLst>
          </p:cNvPr>
          <p:cNvSpPr/>
          <p:nvPr/>
        </p:nvSpPr>
        <p:spPr>
          <a:xfrm>
            <a:off x="82061" y="1269093"/>
            <a:ext cx="3854600" cy="640080"/>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Generalized Single Qubit Rotation</a:t>
            </a:r>
          </a:p>
        </p:txBody>
      </p:sp>
      <p:pic>
        <p:nvPicPr>
          <p:cNvPr id="8" name="Picture 7" descr="Screen Shot 2019-08-21 at 3.53.10 PM.png">
            <a:extLst>
              <a:ext uri="{FF2B5EF4-FFF2-40B4-BE49-F238E27FC236}">
                <a16:creationId xmlns:a16="http://schemas.microsoft.com/office/drawing/2014/main" id="{37BED381-A7E4-36EF-FBB2-3CDA39A07E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67199" y="962384"/>
            <a:ext cx="2665272" cy="1266306"/>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DA22D9AE-7C09-30C2-BA7D-0416D68D914F}"/>
                  </a:ext>
                </a:extLst>
              </p:cNvPr>
              <p:cNvSpPr/>
              <p:nvPr/>
            </p:nvSpPr>
            <p:spPr>
              <a:xfrm>
                <a:off x="1873706" y="4372739"/>
                <a:ext cx="6051093" cy="939553"/>
              </a:xfrm>
              <a:prstGeom prst="rect">
                <a:avLst/>
              </a:prstGeom>
            </p:spPr>
            <p:txBody>
              <a:bodyPr wrap="squar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22539"/>
                    </a:solidFill>
                    <a:effectLst/>
                    <a:uLnTx/>
                    <a:uFillTx/>
                  </a:rPr>
                  <a:t>Rotation by</a:t>
                </a:r>
                <a:r>
                  <a:rPr kumimoji="0" lang="en-US" altLang="zh-CN" sz="2400" b="0" i="0" u="none" strike="noStrike" kern="0" cap="none" spc="0" normalizeH="0" noProof="0" dirty="0">
                    <a:ln>
                      <a:noFill/>
                    </a:ln>
                    <a:solidFill>
                      <a:srgbClr val="022539"/>
                    </a:solidFill>
                    <a:effectLst/>
                    <a:uLnTx/>
                    <a:uFillTx/>
                  </a:rPr>
                  <a:t> </a:t>
                </a:r>
                <a14:m>
                  <m:oMath xmlns:m="http://schemas.openxmlformats.org/officeDocument/2006/math">
                    <m:f>
                      <m:fPr>
                        <m:ctrlPr>
                          <a:rPr kumimoji="0" lang="en-US" altLang="zh-CN" sz="2400" b="0" i="1" u="none" strike="noStrike" kern="0" cap="none" spc="0" normalizeH="0" noProof="0" smtClean="0">
                            <a:ln>
                              <a:noFill/>
                            </a:ln>
                            <a:solidFill>
                              <a:srgbClr val="022539"/>
                            </a:solidFill>
                            <a:effectLst/>
                            <a:uLnTx/>
                            <a:uFillTx/>
                            <a:latin typeface="Cambria Math" panose="02040503050406030204" pitchFamily="18" charset="0"/>
                          </a:rPr>
                        </m:ctrlPr>
                      </m:fPr>
                      <m:num>
                        <m:r>
                          <a:rPr kumimoji="0" lang="en-US" altLang="zh-CN" sz="2400" b="0" i="1" u="none" strike="noStrike" kern="0" cap="none" spc="0" normalizeH="0" noProof="0" smtClean="0">
                            <a:ln>
                              <a:noFill/>
                            </a:ln>
                            <a:solidFill>
                              <a:srgbClr val="022539"/>
                            </a:solidFill>
                            <a:effectLst/>
                            <a:uLnTx/>
                            <a:uFillTx/>
                            <a:latin typeface="Cambria Math" panose="02040503050406030204" pitchFamily="18" charset="0"/>
                            <a:ea typeface="Cambria Math" panose="02040503050406030204" pitchFamily="18" charset="0"/>
                          </a:rPr>
                          <m:t>𝜋</m:t>
                        </m:r>
                      </m:num>
                      <m:den>
                        <m:r>
                          <a:rPr kumimoji="0" lang="en-US" altLang="zh-CN" sz="2400" b="0" i="1" u="none" strike="noStrike" kern="0" cap="none" spc="0" normalizeH="0" noProof="0" smtClean="0">
                            <a:ln>
                              <a:noFill/>
                            </a:ln>
                            <a:solidFill>
                              <a:srgbClr val="022539"/>
                            </a:solidFill>
                            <a:effectLst/>
                            <a:uLnTx/>
                            <a:uFillTx/>
                            <a:latin typeface="Cambria Math" panose="02040503050406030204" pitchFamily="18" charset="0"/>
                          </a:rPr>
                          <m:t>2</m:t>
                        </m:r>
                      </m:den>
                    </m:f>
                  </m:oMath>
                </a14:m>
                <a:r>
                  <a:rPr kumimoji="0" lang="en-US" altLang="zh-CN" sz="2400" b="0" i="0" u="none" strike="noStrike" kern="0" cap="none" spc="0" normalizeH="0" baseline="0" noProof="0" dirty="0">
                    <a:ln>
                      <a:noFill/>
                    </a:ln>
                    <a:solidFill>
                      <a:srgbClr val="022539"/>
                    </a:solidFill>
                    <a:effectLst/>
                    <a:uLnTx/>
                    <a:uFillTx/>
                  </a:rPr>
                  <a:t> about the Z axis </a:t>
                </a:r>
                <a:endParaRPr lang="en-US" altLang="zh-CN" sz="2400" kern="0" dirty="0">
                  <a:solidFill>
                    <a:srgbClr val="022539"/>
                  </a:solidFill>
                </a:endParaRPr>
              </a:p>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22539"/>
                    </a:solidFill>
                    <a:effectLst/>
                    <a:uLnTx/>
                    <a:uFillTx/>
                  </a:rPr>
                  <a:t>Also called phase gate as it induces a phase</a:t>
                </a:r>
              </a:p>
            </p:txBody>
          </p:sp>
        </mc:Choice>
        <mc:Fallback xmlns="">
          <p:sp>
            <p:nvSpPr>
              <p:cNvPr id="9" name="Rectangle 8">
                <a:extLst>
                  <a:ext uri="{FF2B5EF4-FFF2-40B4-BE49-F238E27FC236}">
                    <a16:creationId xmlns:a16="http://schemas.microsoft.com/office/drawing/2014/main" id="{DA22D9AE-7C09-30C2-BA7D-0416D68D914F}"/>
                  </a:ext>
                </a:extLst>
              </p:cNvPr>
              <p:cNvSpPr>
                <a:spLocks noRot="1" noChangeAspect="1" noMove="1" noResize="1" noEditPoints="1" noAdjustHandles="1" noChangeArrowheads="1" noChangeShapeType="1" noTextEdit="1"/>
              </p:cNvSpPr>
              <p:nvPr/>
            </p:nvSpPr>
            <p:spPr>
              <a:xfrm>
                <a:off x="1873706" y="4372739"/>
                <a:ext cx="6051093" cy="939553"/>
              </a:xfrm>
              <a:prstGeom prst="rect">
                <a:avLst/>
              </a:prstGeom>
              <a:blipFill>
                <a:blip r:embed="rId8"/>
                <a:stretch>
                  <a:fillRect t="-4000"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04EFE9C-4AA0-DFF9-D764-F3A2577A4B9B}"/>
                  </a:ext>
                </a:extLst>
              </p:cNvPr>
              <p:cNvSpPr txBox="1"/>
              <p:nvPr/>
            </p:nvSpPr>
            <p:spPr>
              <a:xfrm>
                <a:off x="4267199" y="2514600"/>
                <a:ext cx="3657600" cy="1442254"/>
              </a:xfrm>
              <a:prstGeom prst="rect">
                <a:avLst/>
              </a:prstGeom>
              <a:noFill/>
            </p:spPr>
            <p:txBody>
              <a:bodyPr wrap="square" lIns="0" tIns="0" rIns="0" bIns="0" rtlCol="0" anchor="ctr">
                <a:spAutoFit/>
              </a:bodyPr>
              <a:lstStyle/>
              <a:p>
                <a:pPr lvl="0"/>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𝑅</m:t>
                      </m:r>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mn-ea"/>
                          <a:cs typeface="+mn-cs"/>
                        </a:rPr>
                        <m:t>𝑌</m:t>
                      </m:r>
                      <m:r>
                        <a:rPr lang="en-US" sz="2400" i="1">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ea typeface="Cambria Math" panose="02040503050406030204" pitchFamily="18" charset="0"/>
                        </a:rPr>
                        <m:t>𝜃</m:t>
                      </m:r>
                      <m:r>
                        <a:rPr lang="en-US" sz="2400" i="1">
                          <a:solidFill>
                            <a:srgbClr val="002060"/>
                          </a:solidFill>
                          <a:latin typeface="Cambria Math" panose="02040503050406030204" pitchFamily="18" charset="0"/>
                          <a:ea typeface="Cambria Math" panose="02040503050406030204" pitchFamily="18" charset="0"/>
                        </a:rPr>
                        <m:t>)=</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func>
                                <m:func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uncPr>
                                <m:fName>
                                  <m:r>
                                    <m:rPr>
                                      <m:sty m:val="p"/>
                                    </m:rPr>
                                    <a:rPr kumimoji="0" lang="en-US" sz="2400" b="0" i="0"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cos</m:t>
                                  </m:r>
                                </m:fName>
                                <m:e>
                                  <m:f>
                                    <m:f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𝜃</m:t>
                                      </m:r>
                                    </m:num>
                                    <m:den>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2</m:t>
                                      </m:r>
                                    </m:den>
                                  </m:f>
                                </m:e>
                              </m:func>
                            </m:e>
                            <m:e>
                              <m:func>
                                <m:func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uncPr>
                                <m:fName>
                                  <m:r>
                                    <m:rPr>
                                      <m:sty m:val="p"/>
                                    </m:rPr>
                                    <a:rPr kumimoji="0" lang="en-US" sz="2400" b="0" i="0"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sin</m:t>
                                  </m:r>
                                </m:fName>
                                <m:e>
                                  <m:f>
                                    <m:f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𝜃</m:t>
                                      </m:r>
                                    </m:num>
                                    <m:den>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2</m:t>
                                      </m:r>
                                    </m:den>
                                  </m:f>
                                </m:e>
                              </m:func>
                            </m:e>
                          </m:eqAr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a:rPr lang="en-US" sz="2400" i="1">
                                    <a:solidFill>
                                      <a:srgbClr val="002060"/>
                                    </a:solidFill>
                                    <a:latin typeface="Cambria Math" panose="02040503050406030204" pitchFamily="18" charset="0"/>
                                  </a:rPr>
                                  <m:t>−</m:t>
                                </m:r>
                                <m:func>
                                  <m:funcPr>
                                    <m:ctrlPr>
                                      <a:rPr lang="en-US" sz="2400" i="1" smtClean="0">
                                        <a:solidFill>
                                          <a:srgbClr val="002060"/>
                                        </a:solidFill>
                                        <a:latin typeface="Cambria Math" panose="02040503050406030204" pitchFamily="18" charset="0"/>
                                      </a:rPr>
                                    </m:ctrlPr>
                                  </m:funcPr>
                                  <m:fName>
                                    <m:r>
                                      <m:rPr>
                                        <m:sty m:val="p"/>
                                      </m:rPr>
                                      <a:rPr lang="en-US" sz="2400">
                                        <a:solidFill>
                                          <a:srgbClr val="002060"/>
                                        </a:solidFill>
                                        <a:latin typeface="Cambria Math" panose="02040503050406030204" pitchFamily="18" charset="0"/>
                                      </a:rPr>
                                      <m:t>sin</m:t>
                                    </m:r>
                                  </m:fNa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ea typeface="Cambria Math" panose="02040503050406030204" pitchFamily="18" charset="0"/>
                                          </a:rPr>
                                          <m:t>𝜃</m:t>
                                        </m:r>
                                      </m:num>
                                      <m:den>
                                        <m:r>
                                          <a:rPr lang="en-US" sz="2400" i="1">
                                            <a:solidFill>
                                              <a:srgbClr val="002060"/>
                                            </a:solidFill>
                                            <a:latin typeface="Cambria Math" panose="02040503050406030204" pitchFamily="18" charset="0"/>
                                          </a:rPr>
                                          <m:t>2</m:t>
                                        </m:r>
                                      </m:den>
                                    </m:f>
                                  </m:e>
                                </m:func>
                              </m:e>
                            </m:mr>
                            <m:mr>
                              <m:e>
                                <m:func>
                                  <m:funcPr>
                                    <m:ctrlPr>
                                      <a:rPr lang="en-US" sz="2400" i="1">
                                        <a:solidFill>
                                          <a:srgbClr val="002060"/>
                                        </a:solidFill>
                                        <a:latin typeface="Cambria Math" panose="02040503050406030204" pitchFamily="18" charset="0"/>
                                      </a:rPr>
                                    </m:ctrlPr>
                                  </m:funcPr>
                                  <m:fName>
                                    <m:r>
                                      <m:rPr>
                                        <m:sty m:val="p"/>
                                      </m:rPr>
                                      <a:rPr lang="en-US" sz="2400">
                                        <a:solidFill>
                                          <a:srgbClr val="002060"/>
                                        </a:solidFill>
                                        <a:latin typeface="Cambria Math" panose="02040503050406030204" pitchFamily="18" charset="0"/>
                                      </a:rPr>
                                      <m:t>cos</m:t>
                                    </m:r>
                                  </m:fNa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ea typeface="Cambria Math" panose="02040503050406030204" pitchFamily="18" charset="0"/>
                                          </a:rPr>
                                          <m:t>𝜃</m:t>
                                        </m:r>
                                      </m:num>
                                      <m:den>
                                        <m:r>
                                          <a:rPr lang="en-US" sz="2400" i="1">
                                            <a:solidFill>
                                              <a:srgbClr val="002060"/>
                                            </a:solidFill>
                                            <a:latin typeface="Cambria Math" panose="02040503050406030204" pitchFamily="18" charset="0"/>
                                          </a:rPr>
                                          <m:t>2</m:t>
                                        </m:r>
                                      </m:den>
                                    </m:f>
                                  </m:e>
                                </m:func>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13" name="TextBox 12">
                <a:extLst>
                  <a:ext uri="{FF2B5EF4-FFF2-40B4-BE49-F238E27FC236}">
                    <a16:creationId xmlns:a16="http://schemas.microsoft.com/office/drawing/2014/main" id="{C04EFE9C-4AA0-DFF9-D764-F3A2577A4B9B}"/>
                  </a:ext>
                </a:extLst>
              </p:cNvPr>
              <p:cNvSpPr txBox="1">
                <a:spLocks noRot="1" noChangeAspect="1" noMove="1" noResize="1" noEditPoints="1" noAdjustHandles="1" noChangeArrowheads="1" noChangeShapeType="1" noTextEdit="1"/>
              </p:cNvSpPr>
              <p:nvPr/>
            </p:nvSpPr>
            <p:spPr>
              <a:xfrm>
                <a:off x="4267199" y="2514600"/>
                <a:ext cx="3657600" cy="1442254"/>
              </a:xfrm>
              <a:prstGeom prst="rect">
                <a:avLst/>
              </a:prstGeom>
              <a:blipFill>
                <a:blip r:embed="rId9"/>
                <a:stretch>
                  <a:fillRect t="-877"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E1EABBF-CF5E-6381-A651-8BA27AC38B8F}"/>
                  </a:ext>
                </a:extLst>
              </p:cNvPr>
              <p:cNvSpPr txBox="1"/>
              <p:nvPr/>
            </p:nvSpPr>
            <p:spPr>
              <a:xfrm>
                <a:off x="8090068" y="2726147"/>
                <a:ext cx="3657600" cy="847924"/>
              </a:xfrm>
              <a:prstGeom prst="rect">
                <a:avLst/>
              </a:prstGeom>
              <a:noFill/>
            </p:spPr>
            <p:txBody>
              <a:bodyPr wrap="square" lIns="0" tIns="0" rIns="0" bIns="0" rtlCol="0" anchor="ctr">
                <a:spAutoFit/>
              </a:bodyPr>
              <a:lstStyle/>
              <a:p>
                <a:pPr lvl="0"/>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𝑅</m:t>
                      </m:r>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mn-ea"/>
                          <a:cs typeface="+mn-cs"/>
                        </a:rPr>
                        <m:t>𝑍</m:t>
                      </m:r>
                      <m:r>
                        <a:rPr lang="en-US" sz="2400" i="1">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ea typeface="Cambria Math" panose="02040503050406030204" pitchFamily="18" charset="0"/>
                        </a:rPr>
                        <m:t>𝜃</m:t>
                      </m:r>
                      <m:r>
                        <a:rPr lang="en-US" sz="2400" i="1">
                          <a:solidFill>
                            <a:srgbClr val="002060"/>
                          </a:solidFill>
                          <a:latin typeface="Cambria Math" panose="02040503050406030204" pitchFamily="18" charset="0"/>
                          <a:ea typeface="Cambria Math" panose="02040503050406030204" pitchFamily="18" charset="0"/>
                        </a:rPr>
                        <m:t>)=</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sSup>
                                <m:sSup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sSup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𝑒</m:t>
                                  </m:r>
                                </m:e>
                                <m:sup>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𝑖</m:t>
                                  </m:r>
                                  <m:f>
                                    <m:f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𝜃</m:t>
                                      </m:r>
                                    </m:num>
                                    <m:den>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2</m:t>
                                      </m:r>
                                    </m:den>
                                  </m:f>
                                </m:sup>
                              </m:sSup>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qAr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a:rPr lang="en-US" sz="2400" b="0" i="1" smtClean="0">
                                    <a:solidFill>
                                      <a:srgbClr val="002060"/>
                                    </a:solidFill>
                                    <a:latin typeface="Cambria Math" panose="02040503050406030204" pitchFamily="18" charset="0"/>
                                  </a:rPr>
                                  <m:t>0</m:t>
                                </m:r>
                              </m:e>
                            </m:mr>
                            <m:mr>
                              <m:e>
                                <m:sSup>
                                  <m:sSupPr>
                                    <m:ctrlPr>
                                      <a:rPr lang="en-US" sz="2400" i="1">
                                        <a:solidFill>
                                          <a:srgbClr val="002060"/>
                                        </a:solidFill>
                                        <a:latin typeface="Cambria Math" panose="02040503050406030204" pitchFamily="18" charset="0"/>
                                      </a:rPr>
                                    </m:ctrlPr>
                                  </m:sSupPr>
                                  <m:e>
                                    <m:r>
                                      <a:rPr lang="en-US" sz="2400" i="1">
                                        <a:solidFill>
                                          <a:srgbClr val="002060"/>
                                        </a:solidFill>
                                        <a:latin typeface="Cambria Math" panose="02040503050406030204" pitchFamily="18" charset="0"/>
                                      </a:rPr>
                                      <m:t>𝑒</m:t>
                                    </m:r>
                                  </m:e>
                                  <m:sup>
                                    <m:r>
                                      <a:rPr lang="en-US" sz="2400" i="1">
                                        <a:solidFill>
                                          <a:srgbClr val="002060"/>
                                        </a:solidFill>
                                        <a:latin typeface="Cambria Math" panose="02040503050406030204" pitchFamily="18" charset="0"/>
                                      </a:rPr>
                                      <m:t>𝑖</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ea typeface="Cambria Math" panose="02040503050406030204" pitchFamily="18" charset="0"/>
                                          </a:rPr>
                                          <m:t>𝜃</m:t>
                                        </m:r>
                                      </m:num>
                                      <m:den>
                                        <m:r>
                                          <a:rPr lang="en-US" sz="2400" i="1">
                                            <a:solidFill>
                                              <a:srgbClr val="002060"/>
                                            </a:solidFill>
                                            <a:latin typeface="Cambria Math" panose="02040503050406030204" pitchFamily="18" charset="0"/>
                                          </a:rPr>
                                          <m:t>2</m:t>
                                        </m:r>
                                      </m:den>
                                    </m:f>
                                  </m:sup>
                                </m:sSup>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15" name="TextBox 14">
                <a:extLst>
                  <a:ext uri="{FF2B5EF4-FFF2-40B4-BE49-F238E27FC236}">
                    <a16:creationId xmlns:a16="http://schemas.microsoft.com/office/drawing/2014/main" id="{EE1EABBF-CF5E-6381-A651-8BA27AC38B8F}"/>
                  </a:ext>
                </a:extLst>
              </p:cNvPr>
              <p:cNvSpPr txBox="1">
                <a:spLocks noRot="1" noChangeAspect="1" noMove="1" noResize="1" noEditPoints="1" noAdjustHandles="1" noChangeArrowheads="1" noChangeShapeType="1" noTextEdit="1"/>
              </p:cNvSpPr>
              <p:nvPr/>
            </p:nvSpPr>
            <p:spPr>
              <a:xfrm>
                <a:off x="8090068" y="2726147"/>
                <a:ext cx="3657600" cy="847924"/>
              </a:xfrm>
              <a:prstGeom prst="rect">
                <a:avLst/>
              </a:prstGeom>
              <a:blipFill>
                <a:blip r:embed="rId10"/>
                <a:stretch>
                  <a:fillRect b="-11765"/>
                </a:stretch>
              </a:blipFill>
            </p:spPr>
            <p:txBody>
              <a:bodyPr/>
              <a:lstStyle/>
              <a:p>
                <a:r>
                  <a:rPr lang="en-US">
                    <a:noFill/>
                  </a:rPr>
                  <a:t> </a:t>
                </a:r>
              </a:p>
            </p:txBody>
          </p:sp>
        </mc:Fallback>
      </mc:AlternateContent>
      <p:sp>
        <p:nvSpPr>
          <p:cNvPr id="18" name="Rounded Rectangle 17">
            <a:extLst>
              <a:ext uri="{FF2B5EF4-FFF2-40B4-BE49-F238E27FC236}">
                <a16:creationId xmlns:a16="http://schemas.microsoft.com/office/drawing/2014/main" id="{023BF249-BAE9-A9C6-9E00-032F10E03401}"/>
              </a:ext>
            </a:extLst>
          </p:cNvPr>
          <p:cNvSpPr/>
          <p:nvPr/>
        </p:nvSpPr>
        <p:spPr>
          <a:xfrm>
            <a:off x="178354" y="4522475"/>
            <a:ext cx="1680623" cy="640080"/>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S Gate</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FA85C09C-CC4D-A5CB-EB7A-D22AFEEB06E3}"/>
                  </a:ext>
                </a:extLst>
              </p:cNvPr>
              <p:cNvSpPr/>
              <p:nvPr/>
            </p:nvSpPr>
            <p:spPr>
              <a:xfrm>
                <a:off x="7080993" y="1324599"/>
                <a:ext cx="4125911" cy="424732"/>
              </a:xfrm>
              <a:prstGeom prst="rect">
                <a:avLst/>
              </a:prstGeom>
            </p:spPr>
            <p:txBody>
              <a:bodyPr wrap="squar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22539"/>
                    </a:solidFill>
                    <a:effectLst/>
                    <a:uLnTx/>
                    <a:uFillTx/>
                  </a:rPr>
                  <a:t>Rotation by</a:t>
                </a:r>
                <a:r>
                  <a:rPr kumimoji="0" lang="en-US" altLang="zh-CN" sz="2400" b="0" i="0" u="none" strike="noStrike" kern="0" cap="none" spc="0" normalizeH="0" noProof="0" dirty="0">
                    <a:ln>
                      <a:noFill/>
                    </a:ln>
                    <a:solidFill>
                      <a:srgbClr val="022539"/>
                    </a:solidFill>
                    <a:effectLst/>
                    <a:uLnTx/>
                    <a:uFillTx/>
                  </a:rPr>
                  <a:t> </a:t>
                </a:r>
                <a14:m>
                  <m:oMath xmlns:m="http://schemas.openxmlformats.org/officeDocument/2006/math">
                    <m:r>
                      <a:rPr kumimoji="0" lang="en-US" altLang="zh-CN" sz="2400" b="0" i="1" u="none" strike="noStrike" kern="0" cap="none" spc="0" normalizeH="0" noProof="0" smtClean="0">
                        <a:ln>
                          <a:noFill/>
                        </a:ln>
                        <a:solidFill>
                          <a:srgbClr val="022539"/>
                        </a:solidFill>
                        <a:effectLst/>
                        <a:uLnTx/>
                        <a:uFillTx/>
                        <a:latin typeface="Cambria Math" panose="02040503050406030204" pitchFamily="18" charset="0"/>
                        <a:ea typeface="Cambria Math" panose="02040503050406030204" pitchFamily="18" charset="0"/>
                      </a:rPr>
                      <m:t>𝜃</m:t>
                    </m:r>
                  </m:oMath>
                </a14:m>
                <a:r>
                  <a:rPr kumimoji="0" lang="en-US" altLang="zh-CN" sz="2400" b="0" i="0" u="none" strike="noStrike" kern="0" cap="none" spc="0" normalizeH="0" baseline="0" noProof="0" dirty="0">
                    <a:ln>
                      <a:noFill/>
                    </a:ln>
                    <a:solidFill>
                      <a:srgbClr val="022539"/>
                    </a:solidFill>
                    <a:effectLst/>
                    <a:uLnTx/>
                    <a:uFillTx/>
                  </a:rPr>
                  <a:t> about the </a:t>
                </a:r>
                <a14:m>
                  <m:oMath xmlns:m="http://schemas.openxmlformats.org/officeDocument/2006/math">
                    <m:acc>
                      <m:accPr>
                        <m:chr m:val="̂"/>
                        <m:ctrlPr>
                          <a:rPr kumimoji="0" lang="en-US" altLang="zh-CN" sz="2400" b="0" i="1" u="none" strike="noStrike" kern="0" cap="none" spc="0" normalizeH="0" baseline="0" noProof="0" dirty="0" smtClean="0">
                            <a:ln>
                              <a:noFill/>
                            </a:ln>
                            <a:solidFill>
                              <a:srgbClr val="022539"/>
                            </a:solidFill>
                            <a:effectLst/>
                            <a:uLnTx/>
                            <a:uFillTx/>
                            <a:latin typeface="Cambria Math" panose="02040503050406030204" pitchFamily="18" charset="0"/>
                          </a:rPr>
                        </m:ctrlPr>
                      </m:accPr>
                      <m:e>
                        <m:r>
                          <a:rPr kumimoji="0" lang="en-US" altLang="zh-CN" sz="2400" b="0" i="1" u="none" strike="noStrike" kern="0" cap="none" spc="0" normalizeH="0" baseline="0" noProof="0" dirty="0" smtClean="0">
                            <a:ln>
                              <a:noFill/>
                            </a:ln>
                            <a:solidFill>
                              <a:srgbClr val="022539"/>
                            </a:solidFill>
                            <a:effectLst/>
                            <a:uLnTx/>
                            <a:uFillTx/>
                            <a:latin typeface="Cambria Math" panose="02040503050406030204" pitchFamily="18" charset="0"/>
                          </a:rPr>
                          <m:t>𝑛</m:t>
                        </m:r>
                      </m:e>
                    </m:acc>
                  </m:oMath>
                </a14:m>
                <a:r>
                  <a:rPr kumimoji="0" lang="en-US" altLang="zh-CN" sz="2400" b="0" i="0" u="none" strike="noStrike" kern="0" cap="none" spc="0" normalizeH="0" baseline="0" noProof="0" dirty="0">
                    <a:ln>
                      <a:noFill/>
                    </a:ln>
                    <a:solidFill>
                      <a:srgbClr val="022539"/>
                    </a:solidFill>
                    <a:effectLst/>
                    <a:uLnTx/>
                    <a:uFillTx/>
                  </a:rPr>
                  <a:t> axis</a:t>
                </a:r>
              </a:p>
            </p:txBody>
          </p:sp>
        </mc:Choice>
        <mc:Fallback xmlns="">
          <p:sp>
            <p:nvSpPr>
              <p:cNvPr id="21" name="Rectangle 20">
                <a:extLst>
                  <a:ext uri="{FF2B5EF4-FFF2-40B4-BE49-F238E27FC236}">
                    <a16:creationId xmlns:a16="http://schemas.microsoft.com/office/drawing/2014/main" id="{FA85C09C-CC4D-A5CB-EB7A-D22AFEEB06E3}"/>
                  </a:ext>
                </a:extLst>
              </p:cNvPr>
              <p:cNvSpPr>
                <a:spLocks noRot="1" noChangeAspect="1" noMove="1" noResize="1" noEditPoints="1" noAdjustHandles="1" noChangeArrowheads="1" noChangeShapeType="1" noTextEdit="1"/>
              </p:cNvSpPr>
              <p:nvPr/>
            </p:nvSpPr>
            <p:spPr>
              <a:xfrm>
                <a:off x="7080993" y="1324599"/>
                <a:ext cx="4125911" cy="424732"/>
              </a:xfrm>
              <a:prstGeom prst="rect">
                <a:avLst/>
              </a:prstGeom>
              <a:blipFill>
                <a:blip r:embed="rId11"/>
                <a:stretch>
                  <a:fillRect t="-17647" b="-32353"/>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4E562DD1-D068-AF5D-9F51-51DA657977F1}"/>
              </a:ext>
            </a:extLst>
          </p:cNvPr>
          <p:cNvCxnSpPr/>
          <p:nvPr/>
        </p:nvCxnSpPr>
        <p:spPr>
          <a:xfrm flipV="1">
            <a:off x="1724439" y="4174786"/>
            <a:ext cx="7754950" cy="26168"/>
          </a:xfrm>
          <a:prstGeom prst="line">
            <a:avLst/>
          </a:prstGeom>
          <a:ln>
            <a:solidFill>
              <a:srgbClr val="104210"/>
            </a:solidFill>
            <a:prstDash val="dash"/>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4CF1C613-5F85-1DE6-AC00-707224A773B7}"/>
                  </a:ext>
                </a:extLst>
              </p:cNvPr>
              <p:cNvSpPr txBox="1"/>
              <p:nvPr/>
            </p:nvSpPr>
            <p:spPr>
              <a:xfrm>
                <a:off x="8786522" y="4522475"/>
                <a:ext cx="2234852" cy="615810"/>
              </a:xfrm>
              <a:prstGeom prst="rect">
                <a:avLst/>
              </a:prstGeom>
              <a:noFill/>
            </p:spPr>
            <p:txBody>
              <a:bodyPr wrap="square" lIns="0" tIns="0" rIns="0" bIns="0" rtlCol="0" anchor="ctr">
                <a:spAutoFit/>
              </a:bodyPr>
              <a:lstStyle/>
              <a:p>
                <a:pPr lvl="0"/>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𝑆</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qAr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a:rPr lang="en-US" sz="2400" b="0" i="1" smtClean="0">
                                    <a:solidFill>
                                      <a:srgbClr val="002060"/>
                                    </a:solidFill>
                                    <a:latin typeface="Cambria Math" panose="02040503050406030204" pitchFamily="18" charset="0"/>
                                  </a:rPr>
                                  <m:t>0</m:t>
                                </m:r>
                              </m:e>
                            </m:mr>
                            <m:mr>
                              <m:e>
                                <m:r>
                                  <a:rPr lang="en-US" sz="2400" b="0" i="1" smtClean="0">
                                    <a:solidFill>
                                      <a:srgbClr val="002060"/>
                                    </a:solidFill>
                                    <a:latin typeface="Cambria Math" panose="02040503050406030204" pitchFamily="18" charset="0"/>
                                  </a:rPr>
                                  <m:t>𝑖</m:t>
                                </m: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p:sp>
            <p:nvSpPr>
              <p:cNvPr id="25" name="TextBox 24">
                <a:extLst>
                  <a:ext uri="{FF2B5EF4-FFF2-40B4-BE49-F238E27FC236}">
                    <a16:creationId xmlns:a16="http://schemas.microsoft.com/office/drawing/2014/main" id="{4CF1C613-5F85-1DE6-AC00-707224A773B7}"/>
                  </a:ext>
                </a:extLst>
              </p:cNvPr>
              <p:cNvSpPr txBox="1">
                <a:spLocks noRot="1" noChangeAspect="1" noMove="1" noResize="1" noEditPoints="1" noAdjustHandles="1" noChangeArrowheads="1" noChangeShapeType="1" noTextEdit="1"/>
              </p:cNvSpPr>
              <p:nvPr/>
            </p:nvSpPr>
            <p:spPr>
              <a:xfrm>
                <a:off x="8786522" y="4522475"/>
                <a:ext cx="2234852" cy="615810"/>
              </a:xfrm>
              <a:prstGeom prst="rect">
                <a:avLst/>
              </a:prstGeom>
              <a:blipFill>
                <a:blip r:embed="rId12"/>
                <a:stretch>
                  <a:fillRect b="-163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D3F22E7C-61F6-07BF-A29F-08C14B63C9A6}"/>
                  </a:ext>
                </a:extLst>
              </p:cNvPr>
              <p:cNvSpPr/>
              <p:nvPr/>
            </p:nvSpPr>
            <p:spPr>
              <a:xfrm>
                <a:off x="1858545" y="5924813"/>
                <a:ext cx="6051093" cy="545534"/>
              </a:xfrm>
              <a:prstGeom prst="rect">
                <a:avLst/>
              </a:prstGeom>
            </p:spPr>
            <p:txBody>
              <a:bodyPr wrap="squar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22539"/>
                    </a:solidFill>
                    <a:effectLst/>
                    <a:uLnTx/>
                    <a:uFillTx/>
                  </a:rPr>
                  <a:t>Rotation by</a:t>
                </a:r>
                <a:r>
                  <a:rPr kumimoji="0" lang="en-US" altLang="zh-CN" sz="2400" b="0" i="0" u="none" strike="noStrike" kern="0" cap="none" spc="0" normalizeH="0" noProof="0" dirty="0">
                    <a:ln>
                      <a:noFill/>
                    </a:ln>
                    <a:solidFill>
                      <a:srgbClr val="022539"/>
                    </a:solidFill>
                    <a:effectLst/>
                    <a:uLnTx/>
                    <a:uFillTx/>
                  </a:rPr>
                  <a:t> </a:t>
                </a:r>
                <a14:m>
                  <m:oMath xmlns:m="http://schemas.openxmlformats.org/officeDocument/2006/math">
                    <m:f>
                      <m:fPr>
                        <m:ctrlPr>
                          <a:rPr kumimoji="0" lang="en-US" altLang="zh-CN" sz="2400" b="0" i="1" u="none" strike="noStrike" kern="0" cap="none" spc="0" normalizeH="0" noProof="0" smtClean="0">
                            <a:ln>
                              <a:noFill/>
                            </a:ln>
                            <a:solidFill>
                              <a:srgbClr val="022539"/>
                            </a:solidFill>
                            <a:effectLst/>
                            <a:uLnTx/>
                            <a:uFillTx/>
                            <a:latin typeface="Cambria Math" panose="02040503050406030204" pitchFamily="18" charset="0"/>
                          </a:rPr>
                        </m:ctrlPr>
                      </m:fPr>
                      <m:num>
                        <m:r>
                          <a:rPr kumimoji="0" lang="en-US" altLang="zh-CN" sz="2400" b="0" i="1" u="none" strike="noStrike" kern="0" cap="none" spc="0" normalizeH="0" noProof="0" smtClean="0">
                            <a:ln>
                              <a:noFill/>
                            </a:ln>
                            <a:solidFill>
                              <a:srgbClr val="022539"/>
                            </a:solidFill>
                            <a:effectLst/>
                            <a:uLnTx/>
                            <a:uFillTx/>
                            <a:latin typeface="Cambria Math" panose="02040503050406030204" pitchFamily="18" charset="0"/>
                            <a:ea typeface="Cambria Math" panose="02040503050406030204" pitchFamily="18" charset="0"/>
                          </a:rPr>
                          <m:t>𝜋</m:t>
                        </m:r>
                      </m:num>
                      <m:den>
                        <m:r>
                          <a:rPr kumimoji="0" lang="en-US" altLang="zh-CN" sz="2400" b="0" i="1" u="none" strike="noStrike" kern="0" cap="none" spc="0" normalizeH="0" noProof="0" smtClean="0">
                            <a:ln>
                              <a:noFill/>
                            </a:ln>
                            <a:solidFill>
                              <a:srgbClr val="022539"/>
                            </a:solidFill>
                            <a:effectLst/>
                            <a:uLnTx/>
                            <a:uFillTx/>
                            <a:latin typeface="Cambria Math" panose="02040503050406030204" pitchFamily="18" charset="0"/>
                          </a:rPr>
                          <m:t>4</m:t>
                        </m:r>
                      </m:den>
                    </m:f>
                  </m:oMath>
                </a14:m>
                <a:r>
                  <a:rPr kumimoji="0" lang="en-US" altLang="zh-CN" sz="2400" b="0" i="0" u="none" strike="noStrike" kern="0" cap="none" spc="0" normalizeH="0" baseline="0" noProof="0" dirty="0">
                    <a:ln>
                      <a:noFill/>
                    </a:ln>
                    <a:solidFill>
                      <a:srgbClr val="022539"/>
                    </a:solidFill>
                    <a:effectLst/>
                    <a:uLnTx/>
                    <a:uFillTx/>
                  </a:rPr>
                  <a:t> about the Z axis </a:t>
                </a:r>
                <a:endParaRPr lang="en-US" altLang="zh-CN" sz="2400" kern="0" dirty="0">
                  <a:solidFill>
                    <a:srgbClr val="022539"/>
                  </a:solidFill>
                </a:endParaRPr>
              </a:p>
            </p:txBody>
          </p:sp>
        </mc:Choice>
        <mc:Fallback xmlns="">
          <p:sp>
            <p:nvSpPr>
              <p:cNvPr id="26" name="Rectangle 25">
                <a:extLst>
                  <a:ext uri="{FF2B5EF4-FFF2-40B4-BE49-F238E27FC236}">
                    <a16:creationId xmlns:a16="http://schemas.microsoft.com/office/drawing/2014/main" id="{D3F22E7C-61F6-07BF-A29F-08C14B63C9A6}"/>
                  </a:ext>
                </a:extLst>
              </p:cNvPr>
              <p:cNvSpPr>
                <a:spLocks noRot="1" noChangeAspect="1" noMove="1" noResize="1" noEditPoints="1" noAdjustHandles="1" noChangeArrowheads="1" noChangeShapeType="1" noTextEdit="1"/>
              </p:cNvSpPr>
              <p:nvPr/>
            </p:nvSpPr>
            <p:spPr>
              <a:xfrm>
                <a:off x="1858545" y="5924813"/>
                <a:ext cx="6051093" cy="545534"/>
              </a:xfrm>
              <a:prstGeom prst="rect">
                <a:avLst/>
              </a:prstGeom>
              <a:blipFill>
                <a:blip r:embed="rId13"/>
                <a:stretch>
                  <a:fillRect t="-6818" b="-11364"/>
                </a:stretch>
              </a:blipFill>
            </p:spPr>
            <p:txBody>
              <a:bodyPr/>
              <a:lstStyle/>
              <a:p>
                <a:r>
                  <a:rPr lang="en-US">
                    <a:noFill/>
                  </a:rPr>
                  <a:t> </a:t>
                </a:r>
              </a:p>
            </p:txBody>
          </p:sp>
        </mc:Fallback>
      </mc:AlternateContent>
      <p:sp>
        <p:nvSpPr>
          <p:cNvPr id="27" name="Rounded Rectangle 26">
            <a:extLst>
              <a:ext uri="{FF2B5EF4-FFF2-40B4-BE49-F238E27FC236}">
                <a16:creationId xmlns:a16="http://schemas.microsoft.com/office/drawing/2014/main" id="{27E5E9C8-8001-8D94-8EBD-DDF9CE858B4D}"/>
              </a:ext>
            </a:extLst>
          </p:cNvPr>
          <p:cNvSpPr/>
          <p:nvPr/>
        </p:nvSpPr>
        <p:spPr>
          <a:xfrm>
            <a:off x="178354" y="5751496"/>
            <a:ext cx="1680623" cy="640080"/>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T Gate</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C1B29D0-7032-7079-DB9D-72488221F37D}"/>
                  </a:ext>
                </a:extLst>
              </p:cNvPr>
              <p:cNvSpPr txBox="1"/>
              <p:nvPr/>
            </p:nvSpPr>
            <p:spPr>
              <a:xfrm>
                <a:off x="8786522" y="5648455"/>
                <a:ext cx="2234852" cy="821892"/>
              </a:xfrm>
              <a:prstGeom prst="rect">
                <a:avLst/>
              </a:prstGeom>
              <a:noFill/>
            </p:spPr>
            <p:txBody>
              <a:bodyPr wrap="square" lIns="0" tIns="0" rIns="0" bIns="0" rtlCol="0" anchor="ctr">
                <a:spAutoFit/>
              </a:bodyPr>
              <a:lstStyle/>
              <a:p>
                <a:pPr lvl="0"/>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𝑇</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qAr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a:rPr lang="en-US" sz="2400" b="0" i="1" smtClean="0">
                                    <a:solidFill>
                                      <a:srgbClr val="002060"/>
                                    </a:solidFill>
                                    <a:latin typeface="Cambria Math" panose="02040503050406030204" pitchFamily="18" charset="0"/>
                                  </a:rPr>
                                  <m:t>0</m:t>
                                </m:r>
                              </m:e>
                            </m:mr>
                            <m:mr>
                              <m:e>
                                <m:sSup>
                                  <m:sSupPr>
                                    <m:ctrlPr>
                                      <a:rPr lang="en-US" sz="2400" i="1">
                                        <a:solidFill>
                                          <a:srgbClr val="002060"/>
                                        </a:solidFill>
                                        <a:latin typeface="Cambria Math" panose="02040503050406030204" pitchFamily="18" charset="0"/>
                                      </a:rPr>
                                    </m:ctrlPr>
                                  </m:sSupPr>
                                  <m:e>
                                    <m:r>
                                      <a:rPr lang="en-US" sz="2400" i="1">
                                        <a:solidFill>
                                          <a:srgbClr val="002060"/>
                                        </a:solidFill>
                                        <a:latin typeface="Cambria Math" panose="02040503050406030204" pitchFamily="18" charset="0"/>
                                      </a:rPr>
                                      <m:t>𝑒</m:t>
                                    </m:r>
                                  </m:e>
                                  <m:sup>
                                    <m:r>
                                      <a:rPr lang="en-US" sz="2400" i="1">
                                        <a:solidFill>
                                          <a:srgbClr val="002060"/>
                                        </a:solidFill>
                                        <a:latin typeface="Cambria Math" panose="02040503050406030204" pitchFamily="18" charset="0"/>
                                      </a:rPr>
                                      <m:t>𝑖</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ea typeface="Cambria Math" panose="02040503050406030204" pitchFamily="18" charset="0"/>
                                          </a:rPr>
                                          <m:t>𝜃</m:t>
                                        </m:r>
                                      </m:num>
                                      <m:den>
                                        <m:r>
                                          <a:rPr lang="en-US" sz="2400" b="0" i="1" smtClean="0">
                                            <a:solidFill>
                                              <a:srgbClr val="002060"/>
                                            </a:solidFill>
                                            <a:latin typeface="Cambria Math" panose="02040503050406030204" pitchFamily="18" charset="0"/>
                                            <a:ea typeface="Cambria Math" panose="02040503050406030204" pitchFamily="18" charset="0"/>
                                          </a:rPr>
                                          <m:t>4</m:t>
                                        </m:r>
                                      </m:den>
                                    </m:f>
                                  </m:sup>
                                </m:sSup>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28" name="TextBox 27">
                <a:extLst>
                  <a:ext uri="{FF2B5EF4-FFF2-40B4-BE49-F238E27FC236}">
                    <a16:creationId xmlns:a16="http://schemas.microsoft.com/office/drawing/2014/main" id="{8C1B29D0-7032-7079-DB9D-72488221F37D}"/>
                  </a:ext>
                </a:extLst>
              </p:cNvPr>
              <p:cNvSpPr txBox="1">
                <a:spLocks noRot="1" noChangeAspect="1" noMove="1" noResize="1" noEditPoints="1" noAdjustHandles="1" noChangeArrowheads="1" noChangeShapeType="1" noTextEdit="1"/>
              </p:cNvSpPr>
              <p:nvPr/>
            </p:nvSpPr>
            <p:spPr>
              <a:xfrm>
                <a:off x="8786522" y="5648455"/>
                <a:ext cx="2234852" cy="821892"/>
              </a:xfrm>
              <a:prstGeom prst="rect">
                <a:avLst/>
              </a:prstGeom>
              <a:blipFill>
                <a:blip r:embed="rId14"/>
                <a:stretch>
                  <a:fillRect b="-7576"/>
                </a:stretch>
              </a:blipFill>
            </p:spPr>
            <p:txBody>
              <a:bodyPr/>
              <a:lstStyle/>
              <a:p>
                <a:r>
                  <a:rPr lang="en-US">
                    <a:noFill/>
                  </a:rPr>
                  <a:t> </a:t>
                </a:r>
              </a:p>
            </p:txBody>
          </p:sp>
        </mc:Fallback>
      </mc:AlternateContent>
    </p:spTree>
    <p:extLst>
      <p:ext uri="{BB962C8B-B14F-4D97-AF65-F5344CB8AC3E}">
        <p14:creationId xmlns:p14="http://schemas.microsoft.com/office/powerpoint/2010/main" val="35811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3" grpId="0"/>
      <p:bldP spid="15" grpId="0"/>
      <p:bldP spid="18" grpId="0" animBg="1"/>
      <p:bldP spid="21" grpId="0"/>
      <p:bldP spid="25" grpId="0"/>
      <p:bldP spid="26" grpId="0"/>
      <p:bldP spid="27" grpId="0" animBg="1"/>
      <p:bldP spid="28"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894368"/>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Other Two-Qubit Gates</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5B9B996-5E3B-DB38-F5F5-51872FDAA478}"/>
                  </a:ext>
                </a:extLst>
              </p:cNvPr>
              <p:cNvSpPr txBox="1"/>
              <p:nvPr/>
            </p:nvSpPr>
            <p:spPr>
              <a:xfrm>
                <a:off x="-1219200" y="-23657"/>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333F48">
                                  <a:lumMod val="50000"/>
                                </a:srgbClr>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333F48">
                                  <a:lumMod val="50000"/>
                                </a:srgbClr>
                              </a:solidFill>
                              <a:effectLst/>
                              <a:uLnTx/>
                              <a:uFillTx/>
                              <a:latin typeface="Cambria Math" panose="02040503050406030204" pitchFamily="18" charset="0"/>
                              <a:ea typeface="Cambria Math" panose="02040503050406030204" pitchFamily="18" charset="0"/>
                              <a:cs typeface="Calibri" panose="020F0502020204030204" pitchFamily="34" charset="0"/>
                            </a:rPr>
                            <m:t>𝜓</m:t>
                          </m:r>
                        </m:e>
                      </m:d>
                      <m:r>
                        <a:rPr kumimoji="0" lang="en-US" sz="2400" b="0" i="1" u="none" strike="noStrike" kern="1200" cap="none" spc="0" normalizeH="0" baseline="-25000" noProof="0" smtClean="0">
                          <a:ln>
                            <a:noFill/>
                          </a:ln>
                          <a:solidFill>
                            <a:srgbClr val="333F48">
                              <a:lumMod val="50000"/>
                            </a:srgbClr>
                          </a:solidFill>
                          <a:effectLst/>
                          <a:uLnTx/>
                          <a:uFillTx/>
                          <a:latin typeface="Cambria Math" panose="02040503050406030204" pitchFamily="18" charset="0"/>
                          <a:ea typeface="Cambria Math" panose="02040503050406030204" pitchFamily="18" charset="0"/>
                          <a:cs typeface="Calibri" panose="020F0502020204030204" pitchFamily="34" charset="0"/>
                        </a:rPr>
                        <m:t>𝐴</m:t>
                      </m:r>
                    </m:oMath>
                  </m:oMathPara>
                </a14:m>
                <a:endParaRPr kumimoji="0" lang="en-US" sz="2400" b="0" i="0" u="none" strike="noStrike" kern="0" cap="none" spc="0" normalizeH="0" baseline="0" noProof="0" dirty="0">
                  <a:ln>
                    <a:noFill/>
                  </a:ln>
                  <a:solidFill>
                    <a:srgbClr val="333F48">
                      <a:lumMod val="50000"/>
                    </a:srgbClr>
                  </a:solidFill>
                  <a:effectLst/>
                  <a:uLnTx/>
                  <a:uFillTx/>
                  <a:latin typeface="Helvetica" pitchFamily="2" charset="0"/>
                  <a:ea typeface="+mn-ea"/>
                  <a:cs typeface="+mn-cs"/>
                </a:endParaRPr>
              </a:p>
            </p:txBody>
          </p:sp>
        </mc:Choice>
        <mc:Fallback xmlns="">
          <p:sp>
            <p:nvSpPr>
              <p:cNvPr id="20" name="TextBox 19">
                <a:extLst>
                  <a:ext uri="{FF2B5EF4-FFF2-40B4-BE49-F238E27FC236}">
                    <a16:creationId xmlns:a16="http://schemas.microsoft.com/office/drawing/2014/main" id="{65B9B996-5E3B-DB38-F5F5-51872FDAA478}"/>
                  </a:ext>
                </a:extLst>
              </p:cNvPr>
              <p:cNvSpPr txBox="1">
                <a:spLocks noRot="1" noChangeAspect="1" noMove="1" noResize="1" noEditPoints="1" noAdjustHandles="1" noChangeArrowheads="1" noChangeShapeType="1" noTextEdit="1"/>
              </p:cNvSpPr>
              <p:nvPr/>
            </p:nvSpPr>
            <p:spPr>
              <a:xfrm>
                <a:off x="-1219200" y="-23657"/>
                <a:ext cx="553075" cy="461665"/>
              </a:xfrm>
              <a:prstGeom prst="rect">
                <a:avLst/>
              </a:prstGeom>
              <a:blipFill>
                <a:blip r:embed="rId5"/>
                <a:stretch>
                  <a:fillRect r="-29545" b="-13514"/>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C848AEEE-E1CC-EF69-9D76-DB5E5D8668BE}"/>
              </a:ext>
            </a:extLst>
          </p:cNvPr>
          <p:cNvGrpSpPr/>
          <p:nvPr/>
        </p:nvGrpSpPr>
        <p:grpSpPr>
          <a:xfrm>
            <a:off x="609600" y="1387461"/>
            <a:ext cx="548640" cy="1043335"/>
            <a:chOff x="6313164" y="5194111"/>
            <a:chExt cx="360054" cy="629212"/>
          </a:xfrm>
        </p:grpSpPr>
        <p:sp>
          <p:nvSpPr>
            <p:cNvPr id="6" name="Oval 5">
              <a:extLst>
                <a:ext uri="{FF2B5EF4-FFF2-40B4-BE49-F238E27FC236}">
                  <a16:creationId xmlns:a16="http://schemas.microsoft.com/office/drawing/2014/main" id="{D345EAF3-C3DE-5B98-012A-E89EB337EF1F}"/>
                </a:ext>
              </a:extLst>
            </p:cNvPr>
            <p:cNvSpPr/>
            <p:nvPr/>
          </p:nvSpPr>
          <p:spPr>
            <a:xfrm>
              <a:off x="6405427" y="5194111"/>
              <a:ext cx="180027" cy="165436"/>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7" name="Straight Connector 6">
              <a:extLst>
                <a:ext uri="{FF2B5EF4-FFF2-40B4-BE49-F238E27FC236}">
                  <a16:creationId xmlns:a16="http://schemas.microsoft.com/office/drawing/2014/main" id="{FAEEF3A5-CB64-9E5D-070C-95125DC6B346}"/>
                </a:ext>
              </a:extLst>
            </p:cNvPr>
            <p:cNvCxnSpPr>
              <a:cxnSpLocks/>
              <a:stCxn id="6" idx="4"/>
              <a:endCxn id="11" idx="0"/>
            </p:cNvCxnSpPr>
            <p:nvPr/>
          </p:nvCxnSpPr>
          <p:spPr>
            <a:xfrm flipH="1">
              <a:off x="6493191" y="5359547"/>
              <a:ext cx="2250" cy="132903"/>
            </a:xfrm>
            <a:prstGeom prst="line">
              <a:avLst/>
            </a:prstGeom>
            <a:noFill/>
            <a:ln w="47625" cap="flat" cmpd="sng" algn="ctr">
              <a:solidFill>
                <a:sysClr val="windowText" lastClr="000000"/>
              </a:solidFill>
              <a:prstDash val="solid"/>
              <a:miter lim="800000"/>
            </a:ln>
            <a:effectLst/>
          </p:spPr>
        </p:cxnSp>
        <p:sp>
          <p:nvSpPr>
            <p:cNvPr id="11" name="Oval 10">
              <a:extLst>
                <a:ext uri="{FF2B5EF4-FFF2-40B4-BE49-F238E27FC236}">
                  <a16:creationId xmlns:a16="http://schemas.microsoft.com/office/drawing/2014/main" id="{D2474349-8926-F11B-089F-8A32BCE7D76C}"/>
                </a:ext>
              </a:extLst>
            </p:cNvPr>
            <p:cNvSpPr/>
            <p:nvPr/>
          </p:nvSpPr>
          <p:spPr>
            <a:xfrm>
              <a:off x="6313164" y="5492450"/>
              <a:ext cx="360054" cy="33087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Helvetica" pitchFamily="2" charset="0"/>
                  <a:ea typeface="+mn-ea"/>
                  <a:cs typeface="+mn-cs"/>
                </a:rPr>
                <a:t>+</a:t>
              </a:r>
            </a:p>
          </p:txBody>
        </p:sp>
      </p:grpSp>
      <p:grpSp>
        <p:nvGrpSpPr>
          <p:cNvPr id="37" name="Group 36">
            <a:extLst>
              <a:ext uri="{FF2B5EF4-FFF2-40B4-BE49-F238E27FC236}">
                <a16:creationId xmlns:a16="http://schemas.microsoft.com/office/drawing/2014/main" id="{FF44D0BB-DA4A-BCDF-91A8-19D00905E44A}"/>
              </a:ext>
            </a:extLst>
          </p:cNvPr>
          <p:cNvGrpSpPr/>
          <p:nvPr/>
        </p:nvGrpSpPr>
        <p:grpSpPr>
          <a:xfrm>
            <a:off x="2040759" y="1397340"/>
            <a:ext cx="1373569" cy="1033456"/>
            <a:chOff x="2040759" y="1397340"/>
            <a:chExt cx="1373569" cy="1033456"/>
          </a:xfrm>
        </p:grpSpPr>
        <p:grpSp>
          <p:nvGrpSpPr>
            <p:cNvPr id="14" name="Group 13">
              <a:extLst>
                <a:ext uri="{FF2B5EF4-FFF2-40B4-BE49-F238E27FC236}">
                  <a16:creationId xmlns:a16="http://schemas.microsoft.com/office/drawing/2014/main" id="{329CA951-9376-752E-A327-FD018A356900}"/>
                </a:ext>
              </a:extLst>
            </p:cNvPr>
            <p:cNvGrpSpPr/>
            <p:nvPr/>
          </p:nvGrpSpPr>
          <p:grpSpPr>
            <a:xfrm>
              <a:off x="2040759" y="1514038"/>
              <a:ext cx="1373569" cy="665663"/>
              <a:chOff x="4896002" y="2114610"/>
              <a:chExt cx="1373569" cy="665663"/>
            </a:xfrm>
          </p:grpSpPr>
          <p:cxnSp>
            <p:nvCxnSpPr>
              <p:cNvPr id="19" name="Straight Connector 18">
                <a:extLst>
                  <a:ext uri="{FF2B5EF4-FFF2-40B4-BE49-F238E27FC236}">
                    <a16:creationId xmlns:a16="http://schemas.microsoft.com/office/drawing/2014/main" id="{94420114-F86B-D707-17E4-B4C5AF0E4337}"/>
                  </a:ext>
                </a:extLst>
              </p:cNvPr>
              <p:cNvCxnSpPr>
                <a:cxnSpLocks/>
              </p:cNvCxnSpPr>
              <p:nvPr/>
            </p:nvCxnSpPr>
            <p:spPr>
              <a:xfrm flipV="1">
                <a:off x="4896002" y="2114610"/>
                <a:ext cx="1371600" cy="3499"/>
              </a:xfrm>
              <a:prstGeom prst="line">
                <a:avLst/>
              </a:prstGeom>
              <a:noFill/>
              <a:ln w="25400" cap="flat" cmpd="sng" algn="ctr">
                <a:solidFill>
                  <a:sysClr val="windowText" lastClr="000000"/>
                </a:solidFill>
                <a:prstDash val="solid"/>
                <a:miter lim="800000"/>
              </a:ln>
              <a:effectLst/>
            </p:spPr>
          </p:cxnSp>
          <p:cxnSp>
            <p:nvCxnSpPr>
              <p:cNvPr id="22" name="Straight Connector 21">
                <a:extLst>
                  <a:ext uri="{FF2B5EF4-FFF2-40B4-BE49-F238E27FC236}">
                    <a16:creationId xmlns:a16="http://schemas.microsoft.com/office/drawing/2014/main" id="{4925D0C5-050E-BA69-17C0-7A808CBDDE5D}"/>
                  </a:ext>
                </a:extLst>
              </p:cNvPr>
              <p:cNvCxnSpPr>
                <a:cxnSpLocks/>
              </p:cNvCxnSpPr>
              <p:nvPr/>
            </p:nvCxnSpPr>
            <p:spPr>
              <a:xfrm flipV="1">
                <a:off x="4897971" y="2776774"/>
                <a:ext cx="1371600" cy="3499"/>
              </a:xfrm>
              <a:prstGeom prst="line">
                <a:avLst/>
              </a:prstGeom>
              <a:noFill/>
              <a:ln w="25400" cap="flat" cmpd="sng" algn="ctr">
                <a:solidFill>
                  <a:sysClr val="windowText" lastClr="000000"/>
                </a:solidFill>
                <a:prstDash val="solid"/>
                <a:miter lim="800000"/>
              </a:ln>
              <a:effectLst/>
            </p:spPr>
          </p:cxnSp>
        </p:grpSp>
        <p:sp>
          <p:nvSpPr>
            <p:cNvPr id="24" name="Rectangle 23">
              <a:extLst>
                <a:ext uri="{FF2B5EF4-FFF2-40B4-BE49-F238E27FC236}">
                  <a16:creationId xmlns:a16="http://schemas.microsoft.com/office/drawing/2014/main" id="{DA3ACC26-65F6-2FFF-A14F-E6A14E44505B}"/>
                </a:ext>
              </a:extLst>
            </p:cNvPr>
            <p:cNvSpPr/>
            <p:nvPr/>
          </p:nvSpPr>
          <p:spPr>
            <a:xfrm>
              <a:off x="2438400" y="1921607"/>
              <a:ext cx="576317" cy="509189"/>
            </a:xfrm>
            <a:prstGeom prst="rect">
              <a:avLst/>
            </a:prstGeom>
            <a:solidFill>
              <a:srgbClr val="E0DDAA"/>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latin typeface="Helvetica" pitchFamily="2" charset="0"/>
                  <a:ea typeface="+mn-ea"/>
                  <a:cs typeface="+mn-cs"/>
                </a:rPr>
                <a:t>X</a:t>
              </a:r>
            </a:p>
          </p:txBody>
        </p:sp>
        <p:sp>
          <p:nvSpPr>
            <p:cNvPr id="29" name="Oval 28">
              <a:extLst>
                <a:ext uri="{FF2B5EF4-FFF2-40B4-BE49-F238E27FC236}">
                  <a16:creationId xmlns:a16="http://schemas.microsoft.com/office/drawing/2014/main" id="{FC5E80E1-2723-3F90-4C69-82256C66BE2C}"/>
                </a:ext>
              </a:extLst>
            </p:cNvPr>
            <p:cNvSpPr/>
            <p:nvPr/>
          </p:nvSpPr>
          <p:spPr>
            <a:xfrm>
              <a:off x="2574159" y="1397340"/>
              <a:ext cx="274320" cy="27432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30" name="Straight Connector 29">
              <a:extLst>
                <a:ext uri="{FF2B5EF4-FFF2-40B4-BE49-F238E27FC236}">
                  <a16:creationId xmlns:a16="http://schemas.microsoft.com/office/drawing/2014/main" id="{A8AA4829-47A8-93B6-C33E-A5F825AD1779}"/>
                </a:ext>
              </a:extLst>
            </p:cNvPr>
            <p:cNvCxnSpPr>
              <a:cxnSpLocks/>
              <a:stCxn id="29" idx="4"/>
            </p:cNvCxnSpPr>
            <p:nvPr/>
          </p:nvCxnSpPr>
          <p:spPr>
            <a:xfrm flipH="1">
              <a:off x="2707891" y="1671660"/>
              <a:ext cx="3428" cy="220375"/>
            </a:xfrm>
            <a:prstGeom prst="line">
              <a:avLst/>
            </a:prstGeom>
            <a:noFill/>
            <a:ln w="47625" cap="flat" cmpd="sng" algn="ctr">
              <a:solidFill>
                <a:sysClr val="windowText" lastClr="000000"/>
              </a:solidFill>
              <a:prstDash val="solid"/>
              <a:miter lim="800000"/>
            </a:ln>
            <a:effectLst/>
          </p:spPr>
        </p:cxnSp>
      </p:grpSp>
      <p:sp>
        <p:nvSpPr>
          <p:cNvPr id="38" name="Rectangle 37">
            <a:extLst>
              <a:ext uri="{FF2B5EF4-FFF2-40B4-BE49-F238E27FC236}">
                <a16:creationId xmlns:a16="http://schemas.microsoft.com/office/drawing/2014/main" id="{D2D75CAA-2E49-AC5A-7E24-E34D314F5485}"/>
              </a:ext>
            </a:extLst>
          </p:cNvPr>
          <p:cNvSpPr/>
          <p:nvPr/>
        </p:nvSpPr>
        <p:spPr>
          <a:xfrm>
            <a:off x="3643416" y="1673666"/>
            <a:ext cx="4125911" cy="757130"/>
          </a:xfrm>
          <a:prstGeom prst="rect">
            <a:avLst/>
          </a:prstGeom>
        </p:spPr>
        <p:txBody>
          <a:bodyPr wrap="squar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22539"/>
                </a:solidFill>
                <a:effectLst/>
                <a:uLnTx/>
                <a:uFillTx/>
              </a:rPr>
              <a:t>Flip the target qubit </a:t>
            </a:r>
            <a:r>
              <a:rPr kumimoji="0" lang="en-US" altLang="zh-CN" sz="2400" b="0" i="0" u="none" strike="noStrike" kern="0" cap="none" spc="0" normalizeH="0" noProof="0" dirty="0">
                <a:ln>
                  <a:noFill/>
                </a:ln>
                <a:solidFill>
                  <a:srgbClr val="022539"/>
                </a:solidFill>
                <a:effectLst/>
                <a:uLnTx/>
                <a:uFillTx/>
              </a:rPr>
              <a:t>when the control qubit is in state |1⟩</a:t>
            </a:r>
            <a:endParaRPr kumimoji="0" lang="en-US" altLang="zh-CN" sz="2400" b="0" i="0" u="none" strike="noStrike" kern="0" cap="none" spc="0" normalizeH="0" baseline="0" noProof="0" dirty="0">
              <a:ln>
                <a:noFill/>
              </a:ln>
              <a:solidFill>
                <a:srgbClr val="022539"/>
              </a:solidFill>
              <a:effectLst/>
              <a:uLnTx/>
              <a:uFillTx/>
            </a:endParaRPr>
          </a:p>
        </p:txBody>
      </p:sp>
      <p:sp>
        <p:nvSpPr>
          <p:cNvPr id="39" name="Rectangle 38">
            <a:extLst>
              <a:ext uri="{FF2B5EF4-FFF2-40B4-BE49-F238E27FC236}">
                <a16:creationId xmlns:a16="http://schemas.microsoft.com/office/drawing/2014/main" id="{5C3CD37C-70A5-7600-1F26-8C4246671858}"/>
              </a:ext>
            </a:extLst>
          </p:cNvPr>
          <p:cNvSpPr/>
          <p:nvPr/>
        </p:nvSpPr>
        <p:spPr>
          <a:xfrm>
            <a:off x="162951" y="2617187"/>
            <a:ext cx="1441938" cy="424732"/>
          </a:xfrm>
          <a:prstGeom prst="rect">
            <a:avLst/>
          </a:prstGeom>
        </p:spPr>
        <p:txBody>
          <a:bodyPr wrap="squar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22539"/>
                </a:solidFill>
                <a:effectLst/>
                <a:uLnTx/>
                <a:uFillTx/>
              </a:rPr>
              <a:t>CNOT</a:t>
            </a:r>
          </a:p>
        </p:txBody>
      </p:sp>
      <p:sp>
        <p:nvSpPr>
          <p:cNvPr id="40" name="Rectangle 39">
            <a:extLst>
              <a:ext uri="{FF2B5EF4-FFF2-40B4-BE49-F238E27FC236}">
                <a16:creationId xmlns:a16="http://schemas.microsoft.com/office/drawing/2014/main" id="{12DB54B9-5FC8-4AB6-B98E-C0C20D1C4FCA}"/>
              </a:ext>
            </a:extLst>
          </p:cNvPr>
          <p:cNvSpPr/>
          <p:nvPr/>
        </p:nvSpPr>
        <p:spPr>
          <a:xfrm>
            <a:off x="1970421" y="2617187"/>
            <a:ext cx="1441938" cy="424732"/>
          </a:xfrm>
          <a:prstGeom prst="rect">
            <a:avLst/>
          </a:prstGeom>
        </p:spPr>
        <p:txBody>
          <a:bodyPr wrap="squar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22539"/>
                </a:solidFill>
                <a:effectLst/>
                <a:uLnTx/>
                <a:uFillTx/>
              </a:rPr>
              <a:t>CX</a:t>
            </a:r>
          </a:p>
        </p:txBody>
      </p:sp>
      <p:grpSp>
        <p:nvGrpSpPr>
          <p:cNvPr id="41" name="Group 40">
            <a:extLst>
              <a:ext uri="{FF2B5EF4-FFF2-40B4-BE49-F238E27FC236}">
                <a16:creationId xmlns:a16="http://schemas.microsoft.com/office/drawing/2014/main" id="{07960206-488B-A02D-D878-2350BD08A391}"/>
              </a:ext>
            </a:extLst>
          </p:cNvPr>
          <p:cNvGrpSpPr/>
          <p:nvPr/>
        </p:nvGrpSpPr>
        <p:grpSpPr>
          <a:xfrm>
            <a:off x="202860" y="3283143"/>
            <a:ext cx="1373569" cy="1033456"/>
            <a:chOff x="2040759" y="1397340"/>
            <a:chExt cx="1373569" cy="1033456"/>
          </a:xfrm>
        </p:grpSpPr>
        <p:grpSp>
          <p:nvGrpSpPr>
            <p:cNvPr id="42" name="Group 41">
              <a:extLst>
                <a:ext uri="{FF2B5EF4-FFF2-40B4-BE49-F238E27FC236}">
                  <a16:creationId xmlns:a16="http://schemas.microsoft.com/office/drawing/2014/main" id="{870969F7-2123-2C3E-8BC4-DB107900EB31}"/>
                </a:ext>
              </a:extLst>
            </p:cNvPr>
            <p:cNvGrpSpPr/>
            <p:nvPr/>
          </p:nvGrpSpPr>
          <p:grpSpPr>
            <a:xfrm>
              <a:off x="2040759" y="1514038"/>
              <a:ext cx="1373569" cy="665663"/>
              <a:chOff x="4896002" y="2114610"/>
              <a:chExt cx="1373569" cy="665663"/>
            </a:xfrm>
          </p:grpSpPr>
          <p:cxnSp>
            <p:nvCxnSpPr>
              <p:cNvPr id="46" name="Straight Connector 45">
                <a:extLst>
                  <a:ext uri="{FF2B5EF4-FFF2-40B4-BE49-F238E27FC236}">
                    <a16:creationId xmlns:a16="http://schemas.microsoft.com/office/drawing/2014/main" id="{0BAE4F71-65A9-CB7C-A34B-F32E19DCDBC4}"/>
                  </a:ext>
                </a:extLst>
              </p:cNvPr>
              <p:cNvCxnSpPr>
                <a:cxnSpLocks/>
              </p:cNvCxnSpPr>
              <p:nvPr/>
            </p:nvCxnSpPr>
            <p:spPr>
              <a:xfrm flipV="1">
                <a:off x="4896002" y="2114610"/>
                <a:ext cx="1371600" cy="3499"/>
              </a:xfrm>
              <a:prstGeom prst="line">
                <a:avLst/>
              </a:prstGeom>
              <a:noFill/>
              <a:ln w="25400" cap="flat" cmpd="sng" algn="ctr">
                <a:solidFill>
                  <a:sysClr val="windowText" lastClr="000000"/>
                </a:solidFill>
                <a:prstDash val="solid"/>
                <a:miter lim="800000"/>
              </a:ln>
              <a:effectLst/>
            </p:spPr>
          </p:cxnSp>
          <p:cxnSp>
            <p:nvCxnSpPr>
              <p:cNvPr id="47" name="Straight Connector 46">
                <a:extLst>
                  <a:ext uri="{FF2B5EF4-FFF2-40B4-BE49-F238E27FC236}">
                    <a16:creationId xmlns:a16="http://schemas.microsoft.com/office/drawing/2014/main" id="{51866045-84BA-BB2C-B421-795BECB5B82A}"/>
                  </a:ext>
                </a:extLst>
              </p:cNvPr>
              <p:cNvCxnSpPr>
                <a:cxnSpLocks/>
              </p:cNvCxnSpPr>
              <p:nvPr/>
            </p:nvCxnSpPr>
            <p:spPr>
              <a:xfrm flipV="1">
                <a:off x="4897971" y="2776774"/>
                <a:ext cx="1371600" cy="3499"/>
              </a:xfrm>
              <a:prstGeom prst="line">
                <a:avLst/>
              </a:prstGeom>
              <a:noFill/>
              <a:ln w="25400" cap="flat" cmpd="sng" algn="ctr">
                <a:solidFill>
                  <a:sysClr val="windowText" lastClr="000000"/>
                </a:solidFill>
                <a:prstDash val="solid"/>
                <a:miter lim="800000"/>
              </a:ln>
              <a:effectLst/>
            </p:spPr>
          </p:cxnSp>
        </p:grpSp>
        <p:sp>
          <p:nvSpPr>
            <p:cNvPr id="43" name="Rectangle 42">
              <a:extLst>
                <a:ext uri="{FF2B5EF4-FFF2-40B4-BE49-F238E27FC236}">
                  <a16:creationId xmlns:a16="http://schemas.microsoft.com/office/drawing/2014/main" id="{D92DCE33-0839-A72A-3DE1-169F8CAFAC9E}"/>
                </a:ext>
              </a:extLst>
            </p:cNvPr>
            <p:cNvSpPr/>
            <p:nvPr/>
          </p:nvSpPr>
          <p:spPr>
            <a:xfrm>
              <a:off x="2438400" y="1921607"/>
              <a:ext cx="576317" cy="509189"/>
            </a:xfrm>
            <a:prstGeom prst="rect">
              <a:avLst/>
            </a:prstGeom>
            <a:solidFill>
              <a:schemeClr val="accent3"/>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200" kern="0" dirty="0">
                  <a:solidFill>
                    <a:prstClr val="black"/>
                  </a:solidFill>
                  <a:latin typeface="Helvetica" pitchFamily="2" charset="0"/>
                </a:rPr>
                <a:t>Y</a:t>
              </a:r>
              <a:endParaRPr kumimoji="0" lang="en-US" sz="2200" b="0" i="0" u="none" strike="noStrike" kern="0" cap="none" spc="0" normalizeH="0" baseline="0" noProof="0" dirty="0">
                <a:ln>
                  <a:noFill/>
                </a:ln>
                <a:solidFill>
                  <a:prstClr val="black"/>
                </a:solidFill>
                <a:effectLst/>
                <a:uLnTx/>
                <a:uFillTx/>
                <a:latin typeface="Helvetica" pitchFamily="2" charset="0"/>
                <a:ea typeface="+mn-ea"/>
                <a:cs typeface="+mn-cs"/>
              </a:endParaRPr>
            </a:p>
          </p:txBody>
        </p:sp>
        <p:sp>
          <p:nvSpPr>
            <p:cNvPr id="44" name="Oval 43">
              <a:extLst>
                <a:ext uri="{FF2B5EF4-FFF2-40B4-BE49-F238E27FC236}">
                  <a16:creationId xmlns:a16="http://schemas.microsoft.com/office/drawing/2014/main" id="{CD7DCAAC-55D7-CC48-E5C0-6D88153995A7}"/>
                </a:ext>
              </a:extLst>
            </p:cNvPr>
            <p:cNvSpPr/>
            <p:nvPr/>
          </p:nvSpPr>
          <p:spPr>
            <a:xfrm>
              <a:off x="2574159" y="1397340"/>
              <a:ext cx="274320" cy="27432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45" name="Straight Connector 44">
              <a:extLst>
                <a:ext uri="{FF2B5EF4-FFF2-40B4-BE49-F238E27FC236}">
                  <a16:creationId xmlns:a16="http://schemas.microsoft.com/office/drawing/2014/main" id="{30FA70C5-4FCC-5537-E93F-EB544C72578D}"/>
                </a:ext>
              </a:extLst>
            </p:cNvPr>
            <p:cNvCxnSpPr>
              <a:cxnSpLocks/>
              <a:stCxn id="44" idx="4"/>
            </p:cNvCxnSpPr>
            <p:nvPr/>
          </p:nvCxnSpPr>
          <p:spPr>
            <a:xfrm flipH="1">
              <a:off x="2707891" y="1671660"/>
              <a:ext cx="3428" cy="220375"/>
            </a:xfrm>
            <a:prstGeom prst="line">
              <a:avLst/>
            </a:prstGeom>
            <a:noFill/>
            <a:ln w="47625" cap="flat" cmpd="sng" algn="ctr">
              <a:solidFill>
                <a:sysClr val="windowText" lastClr="000000"/>
              </a:solidFill>
              <a:prstDash val="solid"/>
              <a:miter lim="800000"/>
            </a:ln>
            <a:effectLst/>
          </p:spPr>
        </p:cxnSp>
      </p:grpSp>
      <p:sp>
        <p:nvSpPr>
          <p:cNvPr id="48" name="Rectangle 47">
            <a:extLst>
              <a:ext uri="{FF2B5EF4-FFF2-40B4-BE49-F238E27FC236}">
                <a16:creationId xmlns:a16="http://schemas.microsoft.com/office/drawing/2014/main" id="{9AEAB95A-F093-B6A9-2820-526CDAEC5F29}"/>
              </a:ext>
            </a:extLst>
          </p:cNvPr>
          <p:cNvSpPr/>
          <p:nvPr/>
        </p:nvSpPr>
        <p:spPr>
          <a:xfrm>
            <a:off x="132522" y="4502990"/>
            <a:ext cx="1441938" cy="424732"/>
          </a:xfrm>
          <a:prstGeom prst="rect">
            <a:avLst/>
          </a:prstGeom>
        </p:spPr>
        <p:txBody>
          <a:bodyPr wrap="squar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22539"/>
                </a:solidFill>
                <a:effectLst/>
                <a:uLnTx/>
                <a:uFillTx/>
              </a:rPr>
              <a:t>CY</a:t>
            </a:r>
          </a:p>
        </p:txBody>
      </p:sp>
      <p:grpSp>
        <p:nvGrpSpPr>
          <p:cNvPr id="57" name="Group 56">
            <a:extLst>
              <a:ext uri="{FF2B5EF4-FFF2-40B4-BE49-F238E27FC236}">
                <a16:creationId xmlns:a16="http://schemas.microsoft.com/office/drawing/2014/main" id="{62A9650A-3004-80B8-A425-5F812519384A}"/>
              </a:ext>
            </a:extLst>
          </p:cNvPr>
          <p:cNvGrpSpPr/>
          <p:nvPr/>
        </p:nvGrpSpPr>
        <p:grpSpPr>
          <a:xfrm>
            <a:off x="202860" y="5166847"/>
            <a:ext cx="1373569" cy="1033456"/>
            <a:chOff x="2040759" y="1397340"/>
            <a:chExt cx="1373569" cy="1033456"/>
          </a:xfrm>
        </p:grpSpPr>
        <p:grpSp>
          <p:nvGrpSpPr>
            <p:cNvPr id="58" name="Group 57">
              <a:extLst>
                <a:ext uri="{FF2B5EF4-FFF2-40B4-BE49-F238E27FC236}">
                  <a16:creationId xmlns:a16="http://schemas.microsoft.com/office/drawing/2014/main" id="{B7FC8BDA-2544-F84D-B71B-0A5D12FA06AF}"/>
                </a:ext>
              </a:extLst>
            </p:cNvPr>
            <p:cNvGrpSpPr/>
            <p:nvPr/>
          </p:nvGrpSpPr>
          <p:grpSpPr>
            <a:xfrm>
              <a:off x="2040759" y="1514038"/>
              <a:ext cx="1373569" cy="665663"/>
              <a:chOff x="4896002" y="2114610"/>
              <a:chExt cx="1373569" cy="665663"/>
            </a:xfrm>
          </p:grpSpPr>
          <p:cxnSp>
            <p:nvCxnSpPr>
              <p:cNvPr id="62" name="Straight Connector 61">
                <a:extLst>
                  <a:ext uri="{FF2B5EF4-FFF2-40B4-BE49-F238E27FC236}">
                    <a16:creationId xmlns:a16="http://schemas.microsoft.com/office/drawing/2014/main" id="{38D4E2A5-57C7-3D77-BE57-45C31B6E2CE4}"/>
                  </a:ext>
                </a:extLst>
              </p:cNvPr>
              <p:cNvCxnSpPr>
                <a:cxnSpLocks/>
              </p:cNvCxnSpPr>
              <p:nvPr/>
            </p:nvCxnSpPr>
            <p:spPr>
              <a:xfrm flipV="1">
                <a:off x="4896002" y="2114610"/>
                <a:ext cx="1371600" cy="3499"/>
              </a:xfrm>
              <a:prstGeom prst="line">
                <a:avLst/>
              </a:prstGeom>
              <a:noFill/>
              <a:ln w="25400" cap="flat" cmpd="sng" algn="ctr">
                <a:solidFill>
                  <a:sysClr val="windowText" lastClr="000000"/>
                </a:solidFill>
                <a:prstDash val="solid"/>
                <a:miter lim="800000"/>
              </a:ln>
              <a:effectLst/>
            </p:spPr>
          </p:cxnSp>
          <p:cxnSp>
            <p:nvCxnSpPr>
              <p:cNvPr id="63" name="Straight Connector 62">
                <a:extLst>
                  <a:ext uri="{FF2B5EF4-FFF2-40B4-BE49-F238E27FC236}">
                    <a16:creationId xmlns:a16="http://schemas.microsoft.com/office/drawing/2014/main" id="{0B91856F-B2FD-C351-CD3E-0533AB8E8CFB}"/>
                  </a:ext>
                </a:extLst>
              </p:cNvPr>
              <p:cNvCxnSpPr>
                <a:cxnSpLocks/>
              </p:cNvCxnSpPr>
              <p:nvPr/>
            </p:nvCxnSpPr>
            <p:spPr>
              <a:xfrm flipV="1">
                <a:off x="4897971" y="2776774"/>
                <a:ext cx="1371600" cy="3499"/>
              </a:xfrm>
              <a:prstGeom prst="line">
                <a:avLst/>
              </a:prstGeom>
              <a:noFill/>
              <a:ln w="25400" cap="flat" cmpd="sng" algn="ctr">
                <a:solidFill>
                  <a:sysClr val="windowText" lastClr="000000"/>
                </a:solidFill>
                <a:prstDash val="solid"/>
                <a:miter lim="800000"/>
              </a:ln>
              <a:effectLst/>
            </p:spPr>
          </p:cxnSp>
        </p:grpSp>
        <p:sp>
          <p:nvSpPr>
            <p:cNvPr id="59" name="Rectangle 58">
              <a:extLst>
                <a:ext uri="{FF2B5EF4-FFF2-40B4-BE49-F238E27FC236}">
                  <a16:creationId xmlns:a16="http://schemas.microsoft.com/office/drawing/2014/main" id="{2562215D-2E87-A6E7-0A1A-6C753AC20D9F}"/>
                </a:ext>
              </a:extLst>
            </p:cNvPr>
            <p:cNvSpPr/>
            <p:nvPr/>
          </p:nvSpPr>
          <p:spPr>
            <a:xfrm>
              <a:off x="2438400" y="1921607"/>
              <a:ext cx="576317" cy="509189"/>
            </a:xfrm>
            <a:prstGeom prst="rect">
              <a:avLst/>
            </a:prstGeom>
            <a:solidFill>
              <a:schemeClr val="accent5">
                <a:lumMod val="20000"/>
                <a:lumOff val="8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200" kern="0" dirty="0">
                  <a:solidFill>
                    <a:prstClr val="black"/>
                  </a:solidFill>
                  <a:latin typeface="Helvetica" pitchFamily="2" charset="0"/>
                </a:rPr>
                <a:t>Z</a:t>
              </a:r>
              <a:endParaRPr kumimoji="0" lang="en-US" sz="2200" b="0" i="0" u="none" strike="noStrike" kern="0" cap="none" spc="0" normalizeH="0" baseline="0" noProof="0" dirty="0">
                <a:ln>
                  <a:noFill/>
                </a:ln>
                <a:solidFill>
                  <a:prstClr val="black"/>
                </a:solidFill>
                <a:effectLst/>
                <a:uLnTx/>
                <a:uFillTx/>
                <a:latin typeface="Helvetica" pitchFamily="2" charset="0"/>
                <a:ea typeface="+mn-ea"/>
                <a:cs typeface="+mn-cs"/>
              </a:endParaRPr>
            </a:p>
          </p:txBody>
        </p:sp>
        <p:sp>
          <p:nvSpPr>
            <p:cNvPr id="60" name="Oval 59">
              <a:extLst>
                <a:ext uri="{FF2B5EF4-FFF2-40B4-BE49-F238E27FC236}">
                  <a16:creationId xmlns:a16="http://schemas.microsoft.com/office/drawing/2014/main" id="{AEDA7B7C-FCEA-B40F-89F8-1DC9FA639ADE}"/>
                </a:ext>
              </a:extLst>
            </p:cNvPr>
            <p:cNvSpPr/>
            <p:nvPr/>
          </p:nvSpPr>
          <p:spPr>
            <a:xfrm>
              <a:off x="2574159" y="1397340"/>
              <a:ext cx="274320" cy="27432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61" name="Straight Connector 60">
              <a:extLst>
                <a:ext uri="{FF2B5EF4-FFF2-40B4-BE49-F238E27FC236}">
                  <a16:creationId xmlns:a16="http://schemas.microsoft.com/office/drawing/2014/main" id="{B2BF2524-B1E0-86C6-FD05-0B2D06B25816}"/>
                </a:ext>
              </a:extLst>
            </p:cNvPr>
            <p:cNvCxnSpPr>
              <a:cxnSpLocks/>
              <a:stCxn id="60" idx="4"/>
            </p:cNvCxnSpPr>
            <p:nvPr/>
          </p:nvCxnSpPr>
          <p:spPr>
            <a:xfrm flipH="1">
              <a:off x="2707891" y="1671660"/>
              <a:ext cx="3428" cy="220375"/>
            </a:xfrm>
            <a:prstGeom prst="line">
              <a:avLst/>
            </a:prstGeom>
            <a:noFill/>
            <a:ln w="47625" cap="flat" cmpd="sng" algn="ctr">
              <a:solidFill>
                <a:sysClr val="windowText" lastClr="000000"/>
              </a:solidFill>
              <a:prstDash val="solid"/>
              <a:miter lim="800000"/>
            </a:ln>
            <a:effectLst/>
          </p:spPr>
        </p:cxnSp>
      </p:grpSp>
      <p:sp>
        <p:nvSpPr>
          <p:cNvPr id="64" name="Rectangle 63">
            <a:extLst>
              <a:ext uri="{FF2B5EF4-FFF2-40B4-BE49-F238E27FC236}">
                <a16:creationId xmlns:a16="http://schemas.microsoft.com/office/drawing/2014/main" id="{1798779D-FC73-E970-230B-E5E10E6A14ED}"/>
              </a:ext>
            </a:extLst>
          </p:cNvPr>
          <p:cNvSpPr/>
          <p:nvPr/>
        </p:nvSpPr>
        <p:spPr>
          <a:xfrm>
            <a:off x="132522" y="6386694"/>
            <a:ext cx="1441938" cy="424732"/>
          </a:xfrm>
          <a:prstGeom prst="rect">
            <a:avLst/>
          </a:prstGeom>
        </p:spPr>
        <p:txBody>
          <a:bodyPr wrap="squar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22539"/>
                </a:solidFill>
                <a:effectLst/>
                <a:uLnTx/>
                <a:uFillTx/>
              </a:rPr>
              <a:t>CZ</a:t>
            </a:r>
          </a:p>
        </p:txBody>
      </p:sp>
      <p:cxnSp>
        <p:nvCxnSpPr>
          <p:cNvPr id="65" name="Straight Connector 64">
            <a:extLst>
              <a:ext uri="{FF2B5EF4-FFF2-40B4-BE49-F238E27FC236}">
                <a16:creationId xmlns:a16="http://schemas.microsoft.com/office/drawing/2014/main" id="{740B555E-7EE7-1C6C-CD95-FF0F2DA4BD96}"/>
              </a:ext>
            </a:extLst>
          </p:cNvPr>
          <p:cNvCxnSpPr/>
          <p:nvPr/>
        </p:nvCxnSpPr>
        <p:spPr>
          <a:xfrm flipV="1">
            <a:off x="2040759" y="3182162"/>
            <a:ext cx="7754950" cy="26168"/>
          </a:xfrm>
          <a:prstGeom prst="line">
            <a:avLst/>
          </a:prstGeom>
          <a:ln>
            <a:solidFill>
              <a:srgbClr val="104210"/>
            </a:solidFill>
            <a:prstDash val="dash"/>
          </a:ln>
        </p:spPr>
        <p:style>
          <a:lnRef idx="2">
            <a:schemeClr val="accent1"/>
          </a:lnRef>
          <a:fillRef idx="0">
            <a:schemeClr val="accent1"/>
          </a:fillRef>
          <a:effectRef idx="1">
            <a:schemeClr val="accent1"/>
          </a:effectRef>
          <a:fontRef idx="minor">
            <a:schemeClr val="tx1"/>
          </a:fontRef>
        </p:style>
      </p:cxnSp>
      <p:sp>
        <p:nvSpPr>
          <p:cNvPr id="66" name="Rectangle 65">
            <a:extLst>
              <a:ext uri="{FF2B5EF4-FFF2-40B4-BE49-F238E27FC236}">
                <a16:creationId xmlns:a16="http://schemas.microsoft.com/office/drawing/2014/main" id="{DF399DCC-E92E-9943-9A0E-B948D052963B}"/>
              </a:ext>
            </a:extLst>
          </p:cNvPr>
          <p:cNvSpPr/>
          <p:nvPr/>
        </p:nvSpPr>
        <p:spPr>
          <a:xfrm>
            <a:off x="1970421" y="3562485"/>
            <a:ext cx="4942217" cy="757130"/>
          </a:xfrm>
          <a:prstGeom prst="rect">
            <a:avLst/>
          </a:prstGeom>
        </p:spPr>
        <p:txBody>
          <a:bodyPr wrap="squar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22539"/>
                </a:solidFill>
                <a:effectLst/>
                <a:uLnTx/>
                <a:uFillTx/>
              </a:rPr>
              <a:t>Apply Y gate to the target qubit </a:t>
            </a:r>
            <a:r>
              <a:rPr kumimoji="0" lang="en-US" altLang="zh-CN" sz="2400" b="0" i="0" u="none" strike="noStrike" kern="0" cap="none" spc="0" normalizeH="0" noProof="0" dirty="0">
                <a:ln>
                  <a:noFill/>
                </a:ln>
                <a:solidFill>
                  <a:srgbClr val="022539"/>
                </a:solidFill>
                <a:effectLst/>
                <a:uLnTx/>
                <a:uFillTx/>
              </a:rPr>
              <a:t>when the control qubit is in state |1⟩</a:t>
            </a:r>
            <a:endParaRPr kumimoji="0" lang="en-US" altLang="zh-CN" sz="2400" b="0" i="0" u="none" strike="noStrike" kern="0" cap="none" spc="0" normalizeH="0" baseline="0" noProof="0" dirty="0">
              <a:ln>
                <a:noFill/>
              </a:ln>
              <a:solidFill>
                <a:srgbClr val="022539"/>
              </a:solidFill>
              <a:effectLst/>
              <a:uLnTx/>
              <a:uFillTx/>
            </a:endParaRPr>
          </a:p>
        </p:txBody>
      </p:sp>
      <p:sp>
        <p:nvSpPr>
          <p:cNvPr id="67" name="Rectangle 66">
            <a:extLst>
              <a:ext uri="{FF2B5EF4-FFF2-40B4-BE49-F238E27FC236}">
                <a16:creationId xmlns:a16="http://schemas.microsoft.com/office/drawing/2014/main" id="{47F95492-2EA4-AC18-EFA0-C94FCD8628EA}"/>
              </a:ext>
            </a:extLst>
          </p:cNvPr>
          <p:cNvSpPr/>
          <p:nvPr/>
        </p:nvSpPr>
        <p:spPr>
          <a:xfrm>
            <a:off x="1970132" y="5283545"/>
            <a:ext cx="4942217" cy="757130"/>
          </a:xfrm>
          <a:prstGeom prst="rect">
            <a:avLst/>
          </a:prstGeom>
        </p:spPr>
        <p:txBody>
          <a:bodyPr wrap="squar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22539"/>
                </a:solidFill>
                <a:effectLst/>
                <a:uLnTx/>
                <a:uFillTx/>
              </a:rPr>
              <a:t>Apply Z gate to the target qubit </a:t>
            </a:r>
            <a:r>
              <a:rPr kumimoji="0" lang="en-US" altLang="zh-CN" sz="2400" b="0" i="0" u="none" strike="noStrike" kern="0" cap="none" spc="0" normalizeH="0" noProof="0" dirty="0">
                <a:ln>
                  <a:noFill/>
                </a:ln>
                <a:solidFill>
                  <a:srgbClr val="022539"/>
                </a:solidFill>
                <a:effectLst/>
                <a:uLnTx/>
                <a:uFillTx/>
              </a:rPr>
              <a:t>when the control qubit is in state |1⟩</a:t>
            </a:r>
            <a:endParaRPr kumimoji="0" lang="en-US" altLang="zh-CN" sz="2400" b="0" i="0" u="none" strike="noStrike" kern="0" cap="none" spc="0" normalizeH="0" baseline="0" noProof="0" dirty="0">
              <a:ln>
                <a:noFill/>
              </a:ln>
              <a:solidFill>
                <a:srgbClr val="022539"/>
              </a:solidFill>
              <a:effectLst/>
              <a:uLnTx/>
              <a:uFillTx/>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43039F02-6E54-AEF9-068F-60FCDAC2AF0E}"/>
                  </a:ext>
                </a:extLst>
              </p:cNvPr>
              <p:cNvSpPr txBox="1"/>
              <p:nvPr/>
            </p:nvSpPr>
            <p:spPr>
              <a:xfrm>
                <a:off x="8085253" y="1327238"/>
                <a:ext cx="3065175" cy="128464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𝐶𝑋</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qAr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qAr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r>
                              <m:e>
                                <m:eqArr>
                                  <m:eqArr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qArr>
                              </m:e>
                            </m:mr>
                          </m:m>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0</m:t>
                                </m:r>
                              </m:e>
                            </m:mr>
                            <m:mr>
                              <m:e>
                                <m:eqArr>
                                  <m:eqArr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0</m:t>
                                    </m:r>
                                  </m:e>
                                </m:eqAr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68" name="TextBox 67">
                <a:extLst>
                  <a:ext uri="{FF2B5EF4-FFF2-40B4-BE49-F238E27FC236}">
                    <a16:creationId xmlns:a16="http://schemas.microsoft.com/office/drawing/2014/main" id="{43039F02-6E54-AEF9-068F-60FCDAC2AF0E}"/>
                  </a:ext>
                </a:extLst>
              </p:cNvPr>
              <p:cNvSpPr txBox="1">
                <a:spLocks noRot="1" noChangeAspect="1" noMove="1" noResize="1" noEditPoints="1" noAdjustHandles="1" noChangeArrowheads="1" noChangeShapeType="1" noTextEdit="1"/>
              </p:cNvSpPr>
              <p:nvPr/>
            </p:nvSpPr>
            <p:spPr>
              <a:xfrm>
                <a:off x="8085253" y="1327238"/>
                <a:ext cx="3065175" cy="1284647"/>
              </a:xfrm>
              <a:prstGeom prst="rect">
                <a:avLst/>
              </a:prstGeom>
              <a:blipFill>
                <a:blip r:embed="rId6"/>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EB407C9F-5DCB-8044-37D6-E699C12C6106}"/>
                  </a:ext>
                </a:extLst>
              </p:cNvPr>
              <p:cNvSpPr txBox="1"/>
              <p:nvPr/>
            </p:nvSpPr>
            <p:spPr>
              <a:xfrm>
                <a:off x="8085252" y="3428884"/>
                <a:ext cx="3065175" cy="128464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𝐶𝑌</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qAr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qAr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r>
                              <m:e>
                                <m:eqArr>
                                  <m:eqArr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𝑖</m:t>
                                    </m:r>
                                  </m:e>
                                </m:eqArr>
                              </m:e>
                            </m:mr>
                          </m:m>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0</m:t>
                                </m:r>
                              </m:e>
                            </m:mr>
                            <m:mr>
                              <m:e>
                                <m:eqArr>
                                  <m:eqArr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𝑖</m:t>
                                    </m:r>
                                  </m:e>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0</m:t>
                                    </m:r>
                                  </m:e>
                                </m:eqAr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69" name="TextBox 68">
                <a:extLst>
                  <a:ext uri="{FF2B5EF4-FFF2-40B4-BE49-F238E27FC236}">
                    <a16:creationId xmlns:a16="http://schemas.microsoft.com/office/drawing/2014/main" id="{EB407C9F-5DCB-8044-37D6-E699C12C6106}"/>
                  </a:ext>
                </a:extLst>
              </p:cNvPr>
              <p:cNvSpPr txBox="1">
                <a:spLocks noRot="1" noChangeAspect="1" noMove="1" noResize="1" noEditPoints="1" noAdjustHandles="1" noChangeArrowheads="1" noChangeShapeType="1" noTextEdit="1"/>
              </p:cNvSpPr>
              <p:nvPr/>
            </p:nvSpPr>
            <p:spPr>
              <a:xfrm>
                <a:off x="8085252" y="3428884"/>
                <a:ext cx="3065175" cy="1284647"/>
              </a:xfrm>
              <a:prstGeom prst="rect">
                <a:avLst/>
              </a:prstGeom>
              <a:blipFill>
                <a:blip r:embed="rId7"/>
                <a:stretch>
                  <a:fillRect b="-77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561B2C65-6786-4A98-6845-50DC71AA9B22}"/>
                  </a:ext>
                </a:extLst>
              </p:cNvPr>
              <p:cNvSpPr txBox="1"/>
              <p:nvPr/>
            </p:nvSpPr>
            <p:spPr>
              <a:xfrm>
                <a:off x="8085252" y="5019218"/>
                <a:ext cx="3065175" cy="128464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𝐶𝑍</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qAr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qAr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r>
                              <m:e>
                                <m:eqArr>
                                  <m:eqArr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qArr>
                              </m:e>
                            </m:mr>
                          </m:m>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0</m:t>
                                </m:r>
                              </m:e>
                            </m:mr>
                            <m:mr>
                              <m:e>
                                <m:eqArr>
                                  <m:eqArr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qAr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p:sp>
            <p:nvSpPr>
              <p:cNvPr id="70" name="TextBox 69">
                <a:extLst>
                  <a:ext uri="{FF2B5EF4-FFF2-40B4-BE49-F238E27FC236}">
                    <a16:creationId xmlns:a16="http://schemas.microsoft.com/office/drawing/2014/main" id="{561B2C65-6786-4A98-6845-50DC71AA9B22}"/>
                  </a:ext>
                </a:extLst>
              </p:cNvPr>
              <p:cNvSpPr txBox="1">
                <a:spLocks noRot="1" noChangeAspect="1" noMove="1" noResize="1" noEditPoints="1" noAdjustHandles="1" noChangeArrowheads="1" noChangeShapeType="1" noTextEdit="1"/>
              </p:cNvSpPr>
              <p:nvPr/>
            </p:nvSpPr>
            <p:spPr>
              <a:xfrm>
                <a:off x="8085252" y="5019218"/>
                <a:ext cx="3065175" cy="1284647"/>
              </a:xfrm>
              <a:prstGeom prst="rect">
                <a:avLst/>
              </a:prstGeom>
              <a:blipFill>
                <a:blip r:embed="rId8"/>
                <a:stretch>
                  <a:fillRect b="-7843"/>
                </a:stretch>
              </a:blipFill>
            </p:spPr>
            <p:txBody>
              <a:bodyPr/>
              <a:lstStyle/>
              <a:p>
                <a:r>
                  <a:rPr lang="en-US">
                    <a:noFill/>
                  </a:rPr>
                  <a:t> </a:t>
                </a:r>
              </a:p>
            </p:txBody>
          </p:sp>
        </mc:Fallback>
      </mc:AlternateContent>
    </p:spTree>
    <p:extLst>
      <p:ext uri="{BB962C8B-B14F-4D97-AF65-F5344CB8AC3E}">
        <p14:creationId xmlns:p14="http://schemas.microsoft.com/office/powerpoint/2010/main" val="2234487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0" grpId="0"/>
      <p:bldP spid="48" grpId="0"/>
      <p:bldP spid="64" grpId="0"/>
      <p:bldP spid="66" grpId="0"/>
      <p:bldP spid="67" grpId="0"/>
      <p:bldP spid="68" grpId="0"/>
      <p:bldP spid="69" grpId="0"/>
      <p:bldP spid="70"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894368"/>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SWAP Gate</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5B9B996-5E3B-DB38-F5F5-51872FDAA478}"/>
                  </a:ext>
                </a:extLst>
              </p:cNvPr>
              <p:cNvSpPr txBox="1"/>
              <p:nvPr/>
            </p:nvSpPr>
            <p:spPr>
              <a:xfrm>
                <a:off x="-1219200" y="-23657"/>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333F48">
                                  <a:lumMod val="50000"/>
                                </a:srgbClr>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333F48">
                                  <a:lumMod val="50000"/>
                                </a:srgbClr>
                              </a:solidFill>
                              <a:effectLst/>
                              <a:uLnTx/>
                              <a:uFillTx/>
                              <a:latin typeface="Cambria Math" panose="02040503050406030204" pitchFamily="18" charset="0"/>
                              <a:ea typeface="Cambria Math" panose="02040503050406030204" pitchFamily="18" charset="0"/>
                              <a:cs typeface="Calibri" panose="020F0502020204030204" pitchFamily="34" charset="0"/>
                            </a:rPr>
                            <m:t>𝜓</m:t>
                          </m:r>
                        </m:e>
                      </m:d>
                      <m:r>
                        <a:rPr kumimoji="0" lang="en-US" sz="2400" b="0" i="1" u="none" strike="noStrike" kern="1200" cap="none" spc="0" normalizeH="0" baseline="-25000" noProof="0" smtClean="0">
                          <a:ln>
                            <a:noFill/>
                          </a:ln>
                          <a:solidFill>
                            <a:srgbClr val="333F48">
                              <a:lumMod val="50000"/>
                            </a:srgbClr>
                          </a:solidFill>
                          <a:effectLst/>
                          <a:uLnTx/>
                          <a:uFillTx/>
                          <a:latin typeface="Cambria Math" panose="02040503050406030204" pitchFamily="18" charset="0"/>
                          <a:ea typeface="Cambria Math" panose="02040503050406030204" pitchFamily="18" charset="0"/>
                          <a:cs typeface="Calibri" panose="020F0502020204030204" pitchFamily="34" charset="0"/>
                        </a:rPr>
                        <m:t>𝐴</m:t>
                      </m:r>
                    </m:oMath>
                  </m:oMathPara>
                </a14:m>
                <a:endParaRPr kumimoji="0" lang="en-US" sz="2400" b="0" i="0" u="none" strike="noStrike" kern="0" cap="none" spc="0" normalizeH="0" baseline="0" noProof="0" dirty="0">
                  <a:ln>
                    <a:noFill/>
                  </a:ln>
                  <a:solidFill>
                    <a:srgbClr val="333F48">
                      <a:lumMod val="50000"/>
                    </a:srgbClr>
                  </a:solidFill>
                  <a:effectLst/>
                  <a:uLnTx/>
                  <a:uFillTx/>
                  <a:latin typeface="Helvetica" pitchFamily="2" charset="0"/>
                  <a:ea typeface="+mn-ea"/>
                  <a:cs typeface="+mn-cs"/>
                </a:endParaRPr>
              </a:p>
            </p:txBody>
          </p:sp>
        </mc:Choice>
        <mc:Fallback xmlns="">
          <p:sp>
            <p:nvSpPr>
              <p:cNvPr id="20" name="TextBox 19">
                <a:extLst>
                  <a:ext uri="{FF2B5EF4-FFF2-40B4-BE49-F238E27FC236}">
                    <a16:creationId xmlns:a16="http://schemas.microsoft.com/office/drawing/2014/main" id="{65B9B996-5E3B-DB38-F5F5-51872FDAA478}"/>
                  </a:ext>
                </a:extLst>
              </p:cNvPr>
              <p:cNvSpPr txBox="1">
                <a:spLocks noRot="1" noChangeAspect="1" noMove="1" noResize="1" noEditPoints="1" noAdjustHandles="1" noChangeArrowheads="1" noChangeShapeType="1" noTextEdit="1"/>
              </p:cNvSpPr>
              <p:nvPr/>
            </p:nvSpPr>
            <p:spPr>
              <a:xfrm>
                <a:off x="-1219200" y="-23657"/>
                <a:ext cx="553075" cy="461665"/>
              </a:xfrm>
              <a:prstGeom prst="rect">
                <a:avLst/>
              </a:prstGeom>
              <a:blipFill>
                <a:blip r:embed="rId5"/>
                <a:stretch>
                  <a:fillRect r="-29545" b="-13514"/>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D2D75CAA-2E49-AC5A-7E24-E34D314F5485}"/>
              </a:ext>
            </a:extLst>
          </p:cNvPr>
          <p:cNvSpPr/>
          <p:nvPr/>
        </p:nvSpPr>
        <p:spPr>
          <a:xfrm>
            <a:off x="3245024" y="1781607"/>
            <a:ext cx="4995843" cy="424732"/>
          </a:xfrm>
          <a:prstGeom prst="rect">
            <a:avLst/>
          </a:prstGeom>
        </p:spPr>
        <p:txBody>
          <a:bodyPr wrap="square">
            <a:spAutoFit/>
          </a:bodyPr>
          <a:lstStyle/>
          <a:p>
            <a:pPr marL="0" marR="0" lvl="0" indent="0" algn="ctr" defTabSz="342900" rtl="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22539"/>
                </a:solidFill>
                <a:effectLst/>
                <a:uLnTx/>
                <a:uFillTx/>
                <a:latin typeface="Calibri"/>
                <a:ea typeface="宋体" panose="02010600030101010101" pitchFamily="2" charset="-122"/>
                <a:cs typeface="+mn-cs"/>
              </a:rPr>
              <a:t>Interchange the state of two qubits</a:t>
            </a: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43039F02-6E54-AEF9-068F-60FCDAC2AF0E}"/>
                  </a:ext>
                </a:extLst>
              </p:cNvPr>
              <p:cNvSpPr txBox="1"/>
              <p:nvPr/>
            </p:nvSpPr>
            <p:spPr>
              <a:xfrm>
                <a:off x="8810849" y="1351650"/>
                <a:ext cx="3065175" cy="128464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𝑆𝑊𝐴𝑃</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qAr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qAr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r>
                              <m:e>
                                <m:eqArr>
                                  <m:eqArr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qArr>
                              </m:e>
                            </m:mr>
                          </m:m>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0</m:t>
                                </m:r>
                              </m:e>
                            </m:mr>
                            <m:mr>
                              <m:e>
                                <m:eqArr>
                                  <m:eqArr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qAr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68" name="TextBox 67">
                <a:extLst>
                  <a:ext uri="{FF2B5EF4-FFF2-40B4-BE49-F238E27FC236}">
                    <a16:creationId xmlns:a16="http://schemas.microsoft.com/office/drawing/2014/main" id="{43039F02-6E54-AEF9-068F-60FCDAC2AF0E}"/>
                  </a:ext>
                </a:extLst>
              </p:cNvPr>
              <p:cNvSpPr txBox="1">
                <a:spLocks noRot="1" noChangeAspect="1" noMove="1" noResize="1" noEditPoints="1" noAdjustHandles="1" noChangeArrowheads="1" noChangeShapeType="1" noTextEdit="1"/>
              </p:cNvSpPr>
              <p:nvPr/>
            </p:nvSpPr>
            <p:spPr>
              <a:xfrm>
                <a:off x="8810849" y="1351650"/>
                <a:ext cx="3065175" cy="1284647"/>
              </a:xfrm>
              <a:prstGeom prst="rect">
                <a:avLst/>
              </a:prstGeom>
              <a:blipFill>
                <a:blip r:embed="rId6"/>
                <a:stretch>
                  <a:fillRect b="-8824"/>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8628867B-3975-C1C3-2477-4A07BC4DE1FE}"/>
              </a:ext>
            </a:extLst>
          </p:cNvPr>
          <p:cNvGrpSpPr/>
          <p:nvPr/>
        </p:nvGrpSpPr>
        <p:grpSpPr>
          <a:xfrm>
            <a:off x="802046" y="1437604"/>
            <a:ext cx="1443907" cy="1756481"/>
            <a:chOff x="2964368" y="1543931"/>
            <a:chExt cx="1443907" cy="1756481"/>
          </a:xfrm>
        </p:grpSpPr>
        <p:grpSp>
          <p:nvGrpSpPr>
            <p:cNvPr id="14" name="Group 13">
              <a:extLst>
                <a:ext uri="{FF2B5EF4-FFF2-40B4-BE49-F238E27FC236}">
                  <a16:creationId xmlns:a16="http://schemas.microsoft.com/office/drawing/2014/main" id="{329CA951-9376-752E-A327-FD018A356900}"/>
                </a:ext>
              </a:extLst>
            </p:cNvPr>
            <p:cNvGrpSpPr/>
            <p:nvPr/>
          </p:nvGrpSpPr>
          <p:grpSpPr>
            <a:xfrm>
              <a:off x="3034706" y="1772531"/>
              <a:ext cx="1373569" cy="665663"/>
              <a:chOff x="4896002" y="2114610"/>
              <a:chExt cx="1373569" cy="665663"/>
            </a:xfrm>
          </p:grpSpPr>
          <p:cxnSp>
            <p:nvCxnSpPr>
              <p:cNvPr id="19" name="Straight Connector 18">
                <a:extLst>
                  <a:ext uri="{FF2B5EF4-FFF2-40B4-BE49-F238E27FC236}">
                    <a16:creationId xmlns:a16="http://schemas.microsoft.com/office/drawing/2014/main" id="{94420114-F86B-D707-17E4-B4C5AF0E4337}"/>
                  </a:ext>
                </a:extLst>
              </p:cNvPr>
              <p:cNvCxnSpPr>
                <a:cxnSpLocks/>
              </p:cNvCxnSpPr>
              <p:nvPr/>
            </p:nvCxnSpPr>
            <p:spPr>
              <a:xfrm flipV="1">
                <a:off x="4896002" y="2114610"/>
                <a:ext cx="1371600" cy="3499"/>
              </a:xfrm>
              <a:prstGeom prst="line">
                <a:avLst/>
              </a:prstGeom>
              <a:noFill/>
              <a:ln w="25400" cap="flat" cmpd="sng" algn="ctr">
                <a:solidFill>
                  <a:sysClr val="windowText" lastClr="000000"/>
                </a:solidFill>
                <a:prstDash val="solid"/>
                <a:miter lim="800000"/>
              </a:ln>
              <a:effectLst/>
            </p:spPr>
          </p:cxnSp>
          <p:cxnSp>
            <p:nvCxnSpPr>
              <p:cNvPr id="22" name="Straight Connector 21">
                <a:extLst>
                  <a:ext uri="{FF2B5EF4-FFF2-40B4-BE49-F238E27FC236}">
                    <a16:creationId xmlns:a16="http://schemas.microsoft.com/office/drawing/2014/main" id="{4925D0C5-050E-BA69-17C0-7A808CBDDE5D}"/>
                  </a:ext>
                </a:extLst>
              </p:cNvPr>
              <p:cNvCxnSpPr>
                <a:cxnSpLocks/>
              </p:cNvCxnSpPr>
              <p:nvPr/>
            </p:nvCxnSpPr>
            <p:spPr>
              <a:xfrm flipV="1">
                <a:off x="4897971" y="2776774"/>
                <a:ext cx="1371600" cy="3499"/>
              </a:xfrm>
              <a:prstGeom prst="line">
                <a:avLst/>
              </a:prstGeom>
              <a:noFill/>
              <a:ln w="25400" cap="flat" cmpd="sng" algn="ctr">
                <a:solidFill>
                  <a:sysClr val="windowText" lastClr="000000"/>
                </a:solidFill>
                <a:prstDash val="solid"/>
                <a:miter lim="800000"/>
              </a:ln>
              <a:effectLst/>
            </p:spPr>
          </p:cxnSp>
        </p:grpSp>
        <p:cxnSp>
          <p:nvCxnSpPr>
            <p:cNvPr id="30" name="Straight Connector 29">
              <a:extLst>
                <a:ext uri="{FF2B5EF4-FFF2-40B4-BE49-F238E27FC236}">
                  <a16:creationId xmlns:a16="http://schemas.microsoft.com/office/drawing/2014/main" id="{A8AA4829-47A8-93B6-C33E-A5F825AD1779}"/>
                </a:ext>
              </a:extLst>
            </p:cNvPr>
            <p:cNvCxnSpPr>
              <a:cxnSpLocks/>
            </p:cNvCxnSpPr>
            <p:nvPr/>
          </p:nvCxnSpPr>
          <p:spPr>
            <a:xfrm>
              <a:off x="3685337" y="1756297"/>
              <a:ext cx="0" cy="688009"/>
            </a:xfrm>
            <a:prstGeom prst="line">
              <a:avLst/>
            </a:prstGeom>
            <a:noFill/>
            <a:ln w="47625" cap="flat" cmpd="sng" algn="ctr">
              <a:solidFill>
                <a:sysClr val="windowText" lastClr="000000"/>
              </a:solidFill>
              <a:prstDash val="solid"/>
              <a:miter lim="800000"/>
            </a:ln>
            <a:effectLst/>
          </p:spPr>
        </p:cxnSp>
        <p:sp>
          <p:nvSpPr>
            <p:cNvPr id="40" name="Rectangle 39">
              <a:extLst>
                <a:ext uri="{FF2B5EF4-FFF2-40B4-BE49-F238E27FC236}">
                  <a16:creationId xmlns:a16="http://schemas.microsoft.com/office/drawing/2014/main" id="{12DB54B9-5FC8-4AB6-B98E-C0C20D1C4FCA}"/>
                </a:ext>
              </a:extLst>
            </p:cNvPr>
            <p:cNvSpPr/>
            <p:nvPr/>
          </p:nvSpPr>
          <p:spPr>
            <a:xfrm>
              <a:off x="2964368" y="2875680"/>
              <a:ext cx="1441938" cy="424732"/>
            </a:xfrm>
            <a:prstGeom prst="rect">
              <a:avLst/>
            </a:prstGeom>
          </p:spPr>
          <p:txBody>
            <a:bodyPr wrap="square">
              <a:spAutoFit/>
            </a:bodyPr>
            <a:lstStyle/>
            <a:p>
              <a:pPr marL="0" marR="0" lvl="0" indent="0" algn="ctr" defTabSz="342900" rtl="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22539"/>
                  </a:solidFill>
                  <a:effectLst/>
                  <a:uLnTx/>
                  <a:uFillTx/>
                  <a:latin typeface="Calibri"/>
                  <a:ea typeface="宋体" panose="02010600030101010101" pitchFamily="2" charset="-122"/>
                  <a:cs typeface="+mn-cs"/>
                </a:rPr>
                <a:t>SWAP</a:t>
              </a:r>
            </a:p>
          </p:txBody>
        </p:sp>
        <p:sp>
          <p:nvSpPr>
            <p:cNvPr id="4" name="Multiply 3">
              <a:extLst>
                <a:ext uri="{FF2B5EF4-FFF2-40B4-BE49-F238E27FC236}">
                  <a16:creationId xmlns:a16="http://schemas.microsoft.com/office/drawing/2014/main" id="{B2E4BC51-9445-D249-A27B-005DE8B1B890}"/>
                </a:ext>
              </a:extLst>
            </p:cNvPr>
            <p:cNvSpPr/>
            <p:nvPr/>
          </p:nvSpPr>
          <p:spPr>
            <a:xfrm>
              <a:off x="3387184" y="1543931"/>
              <a:ext cx="596306" cy="424732"/>
            </a:xfrm>
            <a:prstGeom prst="mathMultiply">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Multiply 4">
              <a:extLst>
                <a:ext uri="{FF2B5EF4-FFF2-40B4-BE49-F238E27FC236}">
                  <a16:creationId xmlns:a16="http://schemas.microsoft.com/office/drawing/2014/main" id="{D108B8AB-7E3F-5662-50AE-D61570384F79}"/>
                </a:ext>
              </a:extLst>
            </p:cNvPr>
            <p:cNvSpPr/>
            <p:nvPr/>
          </p:nvSpPr>
          <p:spPr>
            <a:xfrm>
              <a:off x="3387184" y="2246061"/>
              <a:ext cx="596306" cy="424732"/>
            </a:xfrm>
            <a:prstGeom prst="mathMultiply">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2A621F66-F2DB-021B-0BFD-06B0741FA1CA}"/>
              </a:ext>
            </a:extLst>
          </p:cNvPr>
          <p:cNvGrpSpPr/>
          <p:nvPr/>
        </p:nvGrpSpPr>
        <p:grpSpPr>
          <a:xfrm>
            <a:off x="1524000" y="4295375"/>
            <a:ext cx="2994117" cy="1756481"/>
            <a:chOff x="1524000" y="4295375"/>
            <a:chExt cx="2994117" cy="1756481"/>
          </a:xfrm>
        </p:grpSpPr>
        <p:grpSp>
          <p:nvGrpSpPr>
            <p:cNvPr id="15" name="Group 14">
              <a:extLst>
                <a:ext uri="{FF2B5EF4-FFF2-40B4-BE49-F238E27FC236}">
                  <a16:creationId xmlns:a16="http://schemas.microsoft.com/office/drawing/2014/main" id="{298DA2BB-9977-8DCB-08CA-A2A36DDE3FDD}"/>
                </a:ext>
              </a:extLst>
            </p:cNvPr>
            <p:cNvGrpSpPr/>
            <p:nvPr/>
          </p:nvGrpSpPr>
          <p:grpSpPr>
            <a:xfrm>
              <a:off x="2061991" y="4523975"/>
              <a:ext cx="1920240" cy="665663"/>
              <a:chOff x="4896002" y="2114610"/>
              <a:chExt cx="1920240" cy="665663"/>
            </a:xfrm>
          </p:grpSpPr>
          <p:cxnSp>
            <p:nvCxnSpPr>
              <p:cNvPr id="23" name="Straight Connector 22">
                <a:extLst>
                  <a:ext uri="{FF2B5EF4-FFF2-40B4-BE49-F238E27FC236}">
                    <a16:creationId xmlns:a16="http://schemas.microsoft.com/office/drawing/2014/main" id="{A6395842-8AE2-8B99-E150-71BB50199A26}"/>
                  </a:ext>
                </a:extLst>
              </p:cNvPr>
              <p:cNvCxnSpPr>
                <a:cxnSpLocks/>
              </p:cNvCxnSpPr>
              <p:nvPr/>
            </p:nvCxnSpPr>
            <p:spPr>
              <a:xfrm flipV="1">
                <a:off x="4896002" y="2114610"/>
                <a:ext cx="1920240" cy="3499"/>
              </a:xfrm>
              <a:prstGeom prst="line">
                <a:avLst/>
              </a:prstGeom>
              <a:noFill/>
              <a:ln w="25400" cap="flat" cmpd="sng" algn="ctr">
                <a:solidFill>
                  <a:sysClr val="windowText" lastClr="000000"/>
                </a:solidFill>
                <a:prstDash val="solid"/>
                <a:miter lim="800000"/>
              </a:ln>
              <a:effectLst/>
            </p:spPr>
          </p:cxnSp>
          <p:cxnSp>
            <p:nvCxnSpPr>
              <p:cNvPr id="25" name="Straight Connector 24">
                <a:extLst>
                  <a:ext uri="{FF2B5EF4-FFF2-40B4-BE49-F238E27FC236}">
                    <a16:creationId xmlns:a16="http://schemas.microsoft.com/office/drawing/2014/main" id="{931C09D0-E1A1-817C-5759-8EF26A353AAA}"/>
                  </a:ext>
                </a:extLst>
              </p:cNvPr>
              <p:cNvCxnSpPr>
                <a:cxnSpLocks/>
              </p:cNvCxnSpPr>
              <p:nvPr/>
            </p:nvCxnSpPr>
            <p:spPr>
              <a:xfrm flipV="1">
                <a:off x="4897971" y="2776774"/>
                <a:ext cx="1915894" cy="3499"/>
              </a:xfrm>
              <a:prstGeom prst="line">
                <a:avLst/>
              </a:prstGeom>
              <a:noFill/>
              <a:ln w="25400" cap="flat" cmpd="sng" algn="ctr">
                <a:solidFill>
                  <a:sysClr val="windowText" lastClr="000000"/>
                </a:solidFill>
                <a:prstDash val="solid"/>
                <a:miter lim="800000"/>
              </a:ln>
              <a:effectLst/>
            </p:spPr>
          </p:cxnSp>
        </p:grpSp>
        <p:grpSp>
          <p:nvGrpSpPr>
            <p:cNvPr id="2" name="Group 1">
              <a:extLst>
                <a:ext uri="{FF2B5EF4-FFF2-40B4-BE49-F238E27FC236}">
                  <a16:creationId xmlns:a16="http://schemas.microsoft.com/office/drawing/2014/main" id="{C848AEEE-E1CC-EF69-9D76-DB5E5D8668BE}"/>
                </a:ext>
              </a:extLst>
            </p:cNvPr>
            <p:cNvGrpSpPr/>
            <p:nvPr/>
          </p:nvGrpSpPr>
          <p:grpSpPr>
            <a:xfrm>
              <a:off x="2199151" y="4383347"/>
              <a:ext cx="548640" cy="1043335"/>
              <a:chOff x="6313164" y="5194111"/>
              <a:chExt cx="360054" cy="629212"/>
            </a:xfrm>
          </p:grpSpPr>
          <p:sp>
            <p:nvSpPr>
              <p:cNvPr id="6" name="Oval 5">
                <a:extLst>
                  <a:ext uri="{FF2B5EF4-FFF2-40B4-BE49-F238E27FC236}">
                    <a16:creationId xmlns:a16="http://schemas.microsoft.com/office/drawing/2014/main" id="{D345EAF3-C3DE-5B98-012A-E89EB337EF1F}"/>
                  </a:ext>
                </a:extLst>
              </p:cNvPr>
              <p:cNvSpPr/>
              <p:nvPr/>
            </p:nvSpPr>
            <p:spPr>
              <a:xfrm>
                <a:off x="6405427" y="5194111"/>
                <a:ext cx="180027" cy="165436"/>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7" name="Straight Connector 6">
                <a:extLst>
                  <a:ext uri="{FF2B5EF4-FFF2-40B4-BE49-F238E27FC236}">
                    <a16:creationId xmlns:a16="http://schemas.microsoft.com/office/drawing/2014/main" id="{FAEEF3A5-CB64-9E5D-070C-95125DC6B346}"/>
                  </a:ext>
                </a:extLst>
              </p:cNvPr>
              <p:cNvCxnSpPr>
                <a:cxnSpLocks/>
                <a:stCxn id="6" idx="4"/>
                <a:endCxn id="11" idx="0"/>
              </p:cNvCxnSpPr>
              <p:nvPr/>
            </p:nvCxnSpPr>
            <p:spPr>
              <a:xfrm flipH="1">
                <a:off x="6493191" y="5359547"/>
                <a:ext cx="2250" cy="132903"/>
              </a:xfrm>
              <a:prstGeom prst="line">
                <a:avLst/>
              </a:prstGeom>
              <a:noFill/>
              <a:ln w="47625" cap="flat" cmpd="sng" algn="ctr">
                <a:solidFill>
                  <a:sysClr val="windowText" lastClr="000000"/>
                </a:solidFill>
                <a:prstDash val="solid"/>
                <a:miter lim="800000"/>
              </a:ln>
              <a:effectLst/>
            </p:spPr>
          </p:cxnSp>
          <p:sp>
            <p:nvSpPr>
              <p:cNvPr id="11" name="Oval 10">
                <a:extLst>
                  <a:ext uri="{FF2B5EF4-FFF2-40B4-BE49-F238E27FC236}">
                    <a16:creationId xmlns:a16="http://schemas.microsoft.com/office/drawing/2014/main" id="{D2474349-8926-F11B-089F-8A32BCE7D76C}"/>
                  </a:ext>
                </a:extLst>
              </p:cNvPr>
              <p:cNvSpPr/>
              <p:nvPr/>
            </p:nvSpPr>
            <p:spPr>
              <a:xfrm>
                <a:off x="6313164" y="5492450"/>
                <a:ext cx="360054" cy="33087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Helvetica" pitchFamily="2" charset="0"/>
                    <a:ea typeface="+mn-ea"/>
                    <a:cs typeface="+mn-cs"/>
                  </a:rPr>
                  <a:t>+</a:t>
                </a:r>
              </a:p>
            </p:txBody>
          </p:sp>
        </p:grpSp>
        <p:sp>
          <p:nvSpPr>
            <p:cNvPr id="17" name="Rectangle 16">
              <a:extLst>
                <a:ext uri="{FF2B5EF4-FFF2-40B4-BE49-F238E27FC236}">
                  <a16:creationId xmlns:a16="http://schemas.microsoft.com/office/drawing/2014/main" id="{37B4C6FD-0C1E-2CF0-1052-8CCA84428EF5}"/>
                </a:ext>
              </a:extLst>
            </p:cNvPr>
            <p:cNvSpPr/>
            <p:nvPr/>
          </p:nvSpPr>
          <p:spPr>
            <a:xfrm>
              <a:off x="1524000" y="5627124"/>
              <a:ext cx="2994117" cy="424732"/>
            </a:xfrm>
            <a:prstGeom prst="rect">
              <a:avLst/>
            </a:prstGeom>
          </p:spPr>
          <p:txBody>
            <a:bodyPr wrap="square">
              <a:spAutoFit/>
            </a:bodyPr>
            <a:lstStyle/>
            <a:p>
              <a:pPr marL="0" marR="0" lvl="0" indent="0" algn="ctr" defTabSz="342900" rtl="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22539"/>
                  </a:solidFill>
                  <a:effectLst/>
                  <a:uLnTx/>
                  <a:uFillTx/>
                  <a:latin typeface="Calibri"/>
                  <a:ea typeface="宋体" panose="02010600030101010101" pitchFamily="2" charset="-122"/>
                  <a:cs typeface="+mn-cs"/>
                </a:rPr>
                <a:t>Sequence of 3 CNOTs</a:t>
              </a:r>
            </a:p>
          </p:txBody>
        </p:sp>
        <p:grpSp>
          <p:nvGrpSpPr>
            <p:cNvPr id="26" name="Group 25">
              <a:extLst>
                <a:ext uri="{FF2B5EF4-FFF2-40B4-BE49-F238E27FC236}">
                  <a16:creationId xmlns:a16="http://schemas.microsoft.com/office/drawing/2014/main" id="{D1E8A48F-6C53-6C03-E4FD-0012F8391118}"/>
                </a:ext>
              </a:extLst>
            </p:cNvPr>
            <p:cNvGrpSpPr/>
            <p:nvPr/>
          </p:nvGrpSpPr>
          <p:grpSpPr>
            <a:xfrm>
              <a:off x="3294717" y="4378902"/>
              <a:ext cx="548640" cy="1043335"/>
              <a:chOff x="6313164" y="5194111"/>
              <a:chExt cx="360054" cy="629212"/>
            </a:xfrm>
          </p:grpSpPr>
          <p:sp>
            <p:nvSpPr>
              <p:cNvPr id="27" name="Oval 26">
                <a:extLst>
                  <a:ext uri="{FF2B5EF4-FFF2-40B4-BE49-F238E27FC236}">
                    <a16:creationId xmlns:a16="http://schemas.microsoft.com/office/drawing/2014/main" id="{D6F6BC52-A07A-F4B3-22F1-748734998D09}"/>
                  </a:ext>
                </a:extLst>
              </p:cNvPr>
              <p:cNvSpPr/>
              <p:nvPr/>
            </p:nvSpPr>
            <p:spPr>
              <a:xfrm>
                <a:off x="6405427" y="5194111"/>
                <a:ext cx="180027" cy="165436"/>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28" name="Straight Connector 27">
                <a:extLst>
                  <a:ext uri="{FF2B5EF4-FFF2-40B4-BE49-F238E27FC236}">
                    <a16:creationId xmlns:a16="http://schemas.microsoft.com/office/drawing/2014/main" id="{03A93EB0-5EFE-9D2D-CE53-8A2F178BF2CF}"/>
                  </a:ext>
                </a:extLst>
              </p:cNvPr>
              <p:cNvCxnSpPr>
                <a:cxnSpLocks/>
                <a:stCxn id="27" idx="4"/>
                <a:endCxn id="31" idx="0"/>
              </p:cNvCxnSpPr>
              <p:nvPr/>
            </p:nvCxnSpPr>
            <p:spPr>
              <a:xfrm flipH="1">
                <a:off x="6493191" y="5359547"/>
                <a:ext cx="2250" cy="132903"/>
              </a:xfrm>
              <a:prstGeom prst="line">
                <a:avLst/>
              </a:prstGeom>
              <a:noFill/>
              <a:ln w="47625" cap="flat" cmpd="sng" algn="ctr">
                <a:solidFill>
                  <a:sysClr val="windowText" lastClr="000000"/>
                </a:solidFill>
                <a:prstDash val="solid"/>
                <a:miter lim="800000"/>
              </a:ln>
              <a:effectLst/>
            </p:spPr>
          </p:cxnSp>
          <p:sp>
            <p:nvSpPr>
              <p:cNvPr id="31" name="Oval 30">
                <a:extLst>
                  <a:ext uri="{FF2B5EF4-FFF2-40B4-BE49-F238E27FC236}">
                    <a16:creationId xmlns:a16="http://schemas.microsoft.com/office/drawing/2014/main" id="{2BA3E51C-A26C-E142-B75F-3F1EF1DFC656}"/>
                  </a:ext>
                </a:extLst>
              </p:cNvPr>
              <p:cNvSpPr/>
              <p:nvPr/>
            </p:nvSpPr>
            <p:spPr>
              <a:xfrm>
                <a:off x="6313164" y="5492450"/>
                <a:ext cx="360054" cy="33087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Helvetica" pitchFamily="2" charset="0"/>
                    <a:ea typeface="+mn-ea"/>
                    <a:cs typeface="+mn-cs"/>
                  </a:rPr>
                  <a:t>+</a:t>
                </a:r>
              </a:p>
            </p:txBody>
          </p:sp>
        </p:grpSp>
        <p:grpSp>
          <p:nvGrpSpPr>
            <p:cNvPr id="32" name="Group 31">
              <a:extLst>
                <a:ext uri="{FF2B5EF4-FFF2-40B4-BE49-F238E27FC236}">
                  <a16:creationId xmlns:a16="http://schemas.microsoft.com/office/drawing/2014/main" id="{189FCD74-1894-C207-34B2-3AE09406DBD5}"/>
                </a:ext>
              </a:extLst>
            </p:cNvPr>
            <p:cNvGrpSpPr/>
            <p:nvPr/>
          </p:nvGrpSpPr>
          <p:grpSpPr>
            <a:xfrm rot="10800000">
              <a:off x="2750168" y="4295375"/>
              <a:ext cx="548640" cy="1043335"/>
              <a:chOff x="6313164" y="5194111"/>
              <a:chExt cx="360054" cy="629212"/>
            </a:xfrm>
          </p:grpSpPr>
          <p:sp>
            <p:nvSpPr>
              <p:cNvPr id="33" name="Oval 32">
                <a:extLst>
                  <a:ext uri="{FF2B5EF4-FFF2-40B4-BE49-F238E27FC236}">
                    <a16:creationId xmlns:a16="http://schemas.microsoft.com/office/drawing/2014/main" id="{56F83409-3BF4-B8F9-5C3D-DE5B6460DE61}"/>
                  </a:ext>
                </a:extLst>
              </p:cNvPr>
              <p:cNvSpPr/>
              <p:nvPr/>
            </p:nvSpPr>
            <p:spPr>
              <a:xfrm>
                <a:off x="6405427" y="5194111"/>
                <a:ext cx="180027" cy="165436"/>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34" name="Straight Connector 33">
                <a:extLst>
                  <a:ext uri="{FF2B5EF4-FFF2-40B4-BE49-F238E27FC236}">
                    <a16:creationId xmlns:a16="http://schemas.microsoft.com/office/drawing/2014/main" id="{EF270ABE-E2C7-0B0A-42B0-6AC62250BB8D}"/>
                  </a:ext>
                </a:extLst>
              </p:cNvPr>
              <p:cNvCxnSpPr>
                <a:cxnSpLocks/>
                <a:stCxn id="33" idx="4"/>
                <a:endCxn id="35" idx="0"/>
              </p:cNvCxnSpPr>
              <p:nvPr/>
            </p:nvCxnSpPr>
            <p:spPr>
              <a:xfrm flipH="1">
                <a:off x="6493191" y="5359547"/>
                <a:ext cx="2250" cy="132903"/>
              </a:xfrm>
              <a:prstGeom prst="line">
                <a:avLst/>
              </a:prstGeom>
              <a:noFill/>
              <a:ln w="47625" cap="flat" cmpd="sng" algn="ctr">
                <a:solidFill>
                  <a:sysClr val="windowText" lastClr="000000"/>
                </a:solidFill>
                <a:prstDash val="solid"/>
                <a:miter lim="800000"/>
              </a:ln>
              <a:effectLst/>
            </p:spPr>
          </p:cxnSp>
          <p:sp>
            <p:nvSpPr>
              <p:cNvPr id="35" name="Oval 34">
                <a:extLst>
                  <a:ext uri="{FF2B5EF4-FFF2-40B4-BE49-F238E27FC236}">
                    <a16:creationId xmlns:a16="http://schemas.microsoft.com/office/drawing/2014/main" id="{5D8D59E6-F5E1-291D-EFD5-DF39B5C76A3E}"/>
                  </a:ext>
                </a:extLst>
              </p:cNvPr>
              <p:cNvSpPr/>
              <p:nvPr/>
            </p:nvSpPr>
            <p:spPr>
              <a:xfrm>
                <a:off x="6313164" y="5492450"/>
                <a:ext cx="360054" cy="33087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Helvetica" pitchFamily="2" charset="0"/>
                    <a:ea typeface="+mn-ea"/>
                    <a:cs typeface="+mn-cs"/>
                  </a:rPr>
                  <a:t>+</a:t>
                </a:r>
              </a:p>
            </p:txBody>
          </p:sp>
        </p:grpSp>
      </p:grpSp>
      <p:cxnSp>
        <p:nvCxnSpPr>
          <p:cNvPr id="52" name="Straight Connector 51">
            <a:extLst>
              <a:ext uri="{FF2B5EF4-FFF2-40B4-BE49-F238E27FC236}">
                <a16:creationId xmlns:a16="http://schemas.microsoft.com/office/drawing/2014/main" id="{0C20564B-356E-4FB7-7574-E07B51CAAA3E}"/>
              </a:ext>
            </a:extLst>
          </p:cNvPr>
          <p:cNvCxnSpPr/>
          <p:nvPr/>
        </p:nvCxnSpPr>
        <p:spPr>
          <a:xfrm flipV="1">
            <a:off x="2055751" y="3450140"/>
            <a:ext cx="7754950" cy="26168"/>
          </a:xfrm>
          <a:prstGeom prst="line">
            <a:avLst/>
          </a:prstGeom>
          <a:ln>
            <a:solidFill>
              <a:srgbClr val="104210"/>
            </a:solidFill>
            <a:prstDash val="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AFE91F25-F09A-FCB3-B399-2BE2A9BB1516}"/>
              </a:ext>
            </a:extLst>
          </p:cNvPr>
          <p:cNvGrpSpPr/>
          <p:nvPr/>
        </p:nvGrpSpPr>
        <p:grpSpPr>
          <a:xfrm>
            <a:off x="6724412" y="4207151"/>
            <a:ext cx="2994117" cy="1756481"/>
            <a:chOff x="1524000" y="4295375"/>
            <a:chExt cx="2994117" cy="1756481"/>
          </a:xfrm>
        </p:grpSpPr>
        <p:grpSp>
          <p:nvGrpSpPr>
            <p:cNvPr id="55" name="Group 54">
              <a:extLst>
                <a:ext uri="{FF2B5EF4-FFF2-40B4-BE49-F238E27FC236}">
                  <a16:creationId xmlns:a16="http://schemas.microsoft.com/office/drawing/2014/main" id="{EB6D3085-2BC0-99EA-F3EC-B3FD14C688FE}"/>
                </a:ext>
              </a:extLst>
            </p:cNvPr>
            <p:cNvGrpSpPr/>
            <p:nvPr/>
          </p:nvGrpSpPr>
          <p:grpSpPr>
            <a:xfrm>
              <a:off x="2061991" y="4523975"/>
              <a:ext cx="1920240" cy="665663"/>
              <a:chOff x="4896002" y="2114610"/>
              <a:chExt cx="1920240" cy="665663"/>
            </a:xfrm>
          </p:grpSpPr>
          <p:cxnSp>
            <p:nvCxnSpPr>
              <p:cNvPr id="83" name="Straight Connector 82">
                <a:extLst>
                  <a:ext uri="{FF2B5EF4-FFF2-40B4-BE49-F238E27FC236}">
                    <a16:creationId xmlns:a16="http://schemas.microsoft.com/office/drawing/2014/main" id="{BB6757A5-051A-2AB3-7E65-4DD44FAC3024}"/>
                  </a:ext>
                </a:extLst>
              </p:cNvPr>
              <p:cNvCxnSpPr>
                <a:cxnSpLocks/>
              </p:cNvCxnSpPr>
              <p:nvPr/>
            </p:nvCxnSpPr>
            <p:spPr>
              <a:xfrm flipV="1">
                <a:off x="4896002" y="2114610"/>
                <a:ext cx="1920240" cy="3499"/>
              </a:xfrm>
              <a:prstGeom prst="line">
                <a:avLst/>
              </a:prstGeom>
              <a:noFill/>
              <a:ln w="25400" cap="flat" cmpd="sng" algn="ctr">
                <a:solidFill>
                  <a:sysClr val="windowText" lastClr="000000"/>
                </a:solidFill>
                <a:prstDash val="solid"/>
                <a:miter lim="800000"/>
              </a:ln>
              <a:effectLst/>
            </p:spPr>
          </p:cxnSp>
          <p:cxnSp>
            <p:nvCxnSpPr>
              <p:cNvPr id="84" name="Straight Connector 83">
                <a:extLst>
                  <a:ext uri="{FF2B5EF4-FFF2-40B4-BE49-F238E27FC236}">
                    <a16:creationId xmlns:a16="http://schemas.microsoft.com/office/drawing/2014/main" id="{CFFEFC6D-C0E2-0758-67E6-812A5004A30B}"/>
                  </a:ext>
                </a:extLst>
              </p:cNvPr>
              <p:cNvCxnSpPr>
                <a:cxnSpLocks/>
              </p:cNvCxnSpPr>
              <p:nvPr/>
            </p:nvCxnSpPr>
            <p:spPr>
              <a:xfrm flipV="1">
                <a:off x="4897971" y="2776774"/>
                <a:ext cx="1915894" cy="3499"/>
              </a:xfrm>
              <a:prstGeom prst="line">
                <a:avLst/>
              </a:prstGeom>
              <a:noFill/>
              <a:ln w="25400" cap="flat" cmpd="sng" algn="ctr">
                <a:solidFill>
                  <a:sysClr val="windowText" lastClr="000000"/>
                </a:solidFill>
                <a:prstDash val="solid"/>
                <a:miter lim="800000"/>
              </a:ln>
              <a:effectLst/>
            </p:spPr>
          </p:cxnSp>
        </p:grpSp>
        <p:grpSp>
          <p:nvGrpSpPr>
            <p:cNvPr id="56" name="Group 55">
              <a:extLst>
                <a:ext uri="{FF2B5EF4-FFF2-40B4-BE49-F238E27FC236}">
                  <a16:creationId xmlns:a16="http://schemas.microsoft.com/office/drawing/2014/main" id="{7530F05A-F9DD-CAAC-5CB6-4DCC3563F1BF}"/>
                </a:ext>
              </a:extLst>
            </p:cNvPr>
            <p:cNvGrpSpPr/>
            <p:nvPr/>
          </p:nvGrpSpPr>
          <p:grpSpPr>
            <a:xfrm>
              <a:off x="2199151" y="4383347"/>
              <a:ext cx="548640" cy="1043335"/>
              <a:chOff x="6313164" y="5194111"/>
              <a:chExt cx="360054" cy="629212"/>
            </a:xfrm>
          </p:grpSpPr>
          <p:sp>
            <p:nvSpPr>
              <p:cNvPr id="80" name="Oval 79">
                <a:extLst>
                  <a:ext uri="{FF2B5EF4-FFF2-40B4-BE49-F238E27FC236}">
                    <a16:creationId xmlns:a16="http://schemas.microsoft.com/office/drawing/2014/main" id="{E464DAFD-1182-A2A6-57F5-B194C32D9B4A}"/>
                  </a:ext>
                </a:extLst>
              </p:cNvPr>
              <p:cNvSpPr/>
              <p:nvPr/>
            </p:nvSpPr>
            <p:spPr>
              <a:xfrm>
                <a:off x="6405427" y="5194111"/>
                <a:ext cx="180027" cy="165436"/>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81" name="Straight Connector 80">
                <a:extLst>
                  <a:ext uri="{FF2B5EF4-FFF2-40B4-BE49-F238E27FC236}">
                    <a16:creationId xmlns:a16="http://schemas.microsoft.com/office/drawing/2014/main" id="{8AD5C1FE-B71E-EBC7-6326-08BB320D4BC7}"/>
                  </a:ext>
                </a:extLst>
              </p:cNvPr>
              <p:cNvCxnSpPr>
                <a:cxnSpLocks/>
                <a:stCxn id="80" idx="4"/>
                <a:endCxn id="82" idx="0"/>
              </p:cNvCxnSpPr>
              <p:nvPr/>
            </p:nvCxnSpPr>
            <p:spPr>
              <a:xfrm flipH="1">
                <a:off x="6493191" y="5359547"/>
                <a:ext cx="2250" cy="132903"/>
              </a:xfrm>
              <a:prstGeom prst="line">
                <a:avLst/>
              </a:prstGeom>
              <a:noFill/>
              <a:ln w="47625" cap="flat" cmpd="sng" algn="ctr">
                <a:solidFill>
                  <a:sysClr val="windowText" lastClr="000000"/>
                </a:solidFill>
                <a:prstDash val="solid"/>
                <a:miter lim="800000"/>
              </a:ln>
              <a:effectLst/>
            </p:spPr>
          </p:cxnSp>
          <p:sp>
            <p:nvSpPr>
              <p:cNvPr id="82" name="Oval 81">
                <a:extLst>
                  <a:ext uri="{FF2B5EF4-FFF2-40B4-BE49-F238E27FC236}">
                    <a16:creationId xmlns:a16="http://schemas.microsoft.com/office/drawing/2014/main" id="{75332A73-9DC8-657C-7E2F-6573EF662002}"/>
                  </a:ext>
                </a:extLst>
              </p:cNvPr>
              <p:cNvSpPr/>
              <p:nvPr/>
            </p:nvSpPr>
            <p:spPr>
              <a:xfrm>
                <a:off x="6313164" y="5492450"/>
                <a:ext cx="360054" cy="33087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Helvetica" pitchFamily="2" charset="0"/>
                    <a:ea typeface="+mn-ea"/>
                    <a:cs typeface="+mn-cs"/>
                  </a:rPr>
                  <a:t>+</a:t>
                </a:r>
              </a:p>
            </p:txBody>
          </p:sp>
        </p:grpSp>
        <p:sp>
          <p:nvSpPr>
            <p:cNvPr id="71" name="Rectangle 70">
              <a:extLst>
                <a:ext uri="{FF2B5EF4-FFF2-40B4-BE49-F238E27FC236}">
                  <a16:creationId xmlns:a16="http://schemas.microsoft.com/office/drawing/2014/main" id="{4F20FE7F-F0D8-6341-A164-2E02B10652E2}"/>
                </a:ext>
              </a:extLst>
            </p:cNvPr>
            <p:cNvSpPr/>
            <p:nvPr/>
          </p:nvSpPr>
          <p:spPr>
            <a:xfrm>
              <a:off x="1524000" y="5627124"/>
              <a:ext cx="2994117" cy="424732"/>
            </a:xfrm>
            <a:prstGeom prst="rect">
              <a:avLst/>
            </a:prstGeom>
          </p:spPr>
          <p:txBody>
            <a:bodyPr wrap="square">
              <a:spAutoFit/>
            </a:bodyPr>
            <a:lstStyle/>
            <a:p>
              <a:pPr marL="0" marR="0" lvl="0" indent="0" algn="ctr" defTabSz="342900" rtl="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22539"/>
                  </a:solidFill>
                  <a:effectLst/>
                  <a:uLnTx/>
                  <a:uFillTx/>
                  <a:latin typeface="Calibri"/>
                  <a:ea typeface="宋体" panose="02010600030101010101" pitchFamily="2" charset="-122"/>
                  <a:cs typeface="+mn-cs"/>
                </a:rPr>
                <a:t>Sequence of 2 CNOTs</a:t>
              </a:r>
            </a:p>
          </p:txBody>
        </p:sp>
        <p:grpSp>
          <p:nvGrpSpPr>
            <p:cNvPr id="73" name="Group 72">
              <a:extLst>
                <a:ext uri="{FF2B5EF4-FFF2-40B4-BE49-F238E27FC236}">
                  <a16:creationId xmlns:a16="http://schemas.microsoft.com/office/drawing/2014/main" id="{33880084-2C6F-3068-081A-47502F2AEA6D}"/>
                </a:ext>
              </a:extLst>
            </p:cNvPr>
            <p:cNvGrpSpPr/>
            <p:nvPr/>
          </p:nvGrpSpPr>
          <p:grpSpPr>
            <a:xfrm rot="10800000">
              <a:off x="3090149" y="4295375"/>
              <a:ext cx="548640" cy="1043335"/>
              <a:chOff x="6090047" y="5194111"/>
              <a:chExt cx="360054" cy="629212"/>
            </a:xfrm>
          </p:grpSpPr>
          <p:sp>
            <p:nvSpPr>
              <p:cNvPr id="74" name="Oval 73">
                <a:extLst>
                  <a:ext uri="{FF2B5EF4-FFF2-40B4-BE49-F238E27FC236}">
                    <a16:creationId xmlns:a16="http://schemas.microsoft.com/office/drawing/2014/main" id="{531A8351-4876-8F73-7A12-F662683EDD7A}"/>
                  </a:ext>
                </a:extLst>
              </p:cNvPr>
              <p:cNvSpPr/>
              <p:nvPr/>
            </p:nvSpPr>
            <p:spPr>
              <a:xfrm>
                <a:off x="6182305" y="5194111"/>
                <a:ext cx="180027" cy="165436"/>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75" name="Straight Connector 74">
                <a:extLst>
                  <a:ext uri="{FF2B5EF4-FFF2-40B4-BE49-F238E27FC236}">
                    <a16:creationId xmlns:a16="http://schemas.microsoft.com/office/drawing/2014/main" id="{BA4E5334-1B46-3451-22BA-3242417B7143}"/>
                  </a:ext>
                </a:extLst>
              </p:cNvPr>
              <p:cNvCxnSpPr>
                <a:cxnSpLocks/>
                <a:stCxn id="74" idx="4"/>
                <a:endCxn id="76" idx="0"/>
              </p:cNvCxnSpPr>
              <p:nvPr/>
            </p:nvCxnSpPr>
            <p:spPr>
              <a:xfrm flipH="1">
                <a:off x="6270063" y="5359547"/>
                <a:ext cx="2250" cy="132903"/>
              </a:xfrm>
              <a:prstGeom prst="line">
                <a:avLst/>
              </a:prstGeom>
              <a:noFill/>
              <a:ln w="47625" cap="flat" cmpd="sng" algn="ctr">
                <a:solidFill>
                  <a:sysClr val="windowText" lastClr="000000"/>
                </a:solidFill>
                <a:prstDash val="solid"/>
                <a:miter lim="800000"/>
              </a:ln>
              <a:effectLst/>
            </p:spPr>
          </p:cxnSp>
          <p:sp>
            <p:nvSpPr>
              <p:cNvPr id="76" name="Oval 75">
                <a:extLst>
                  <a:ext uri="{FF2B5EF4-FFF2-40B4-BE49-F238E27FC236}">
                    <a16:creationId xmlns:a16="http://schemas.microsoft.com/office/drawing/2014/main" id="{C6FC81B4-B12C-AB2F-C469-29DBAEBA8C00}"/>
                  </a:ext>
                </a:extLst>
              </p:cNvPr>
              <p:cNvSpPr/>
              <p:nvPr/>
            </p:nvSpPr>
            <p:spPr>
              <a:xfrm>
                <a:off x="6090047" y="5492450"/>
                <a:ext cx="360054" cy="33087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Helvetica" pitchFamily="2" charset="0"/>
                    <a:ea typeface="+mn-ea"/>
                    <a:cs typeface="+mn-cs"/>
                  </a:rPr>
                  <a:t>+</a:t>
                </a:r>
              </a:p>
            </p:txBody>
          </p:sp>
        </p:grpSp>
      </p:grpSp>
      <p:sp>
        <p:nvSpPr>
          <p:cNvPr id="85" name="TextBox 84">
            <a:extLst>
              <a:ext uri="{FF2B5EF4-FFF2-40B4-BE49-F238E27FC236}">
                <a16:creationId xmlns:a16="http://schemas.microsoft.com/office/drawing/2014/main" id="{293B9F46-A649-E0E0-4C28-D2BDC02CF7E6}"/>
              </a:ext>
            </a:extLst>
          </p:cNvPr>
          <p:cNvSpPr txBox="1"/>
          <p:nvPr/>
        </p:nvSpPr>
        <p:spPr>
          <a:xfrm>
            <a:off x="-885" y="6126610"/>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SWAP gates are useful</a:t>
            </a:r>
            <a:r>
              <a:rPr kumimoji="0" lang="en-US" sz="2400" b="0" i="0" u="none" strike="noStrike" kern="0" cap="none" spc="0" normalizeH="0" noProof="0" dirty="0">
                <a:ln>
                  <a:noFill/>
                </a:ln>
                <a:solidFill>
                  <a:prstClr val="white"/>
                </a:solidFill>
                <a:effectLst/>
                <a:uLnTx/>
                <a:uFillTx/>
                <a:latin typeface="Calibri"/>
                <a:ea typeface="+mn-ea"/>
                <a:cs typeface="+mn-cs"/>
              </a:rPr>
              <a:t> to relocate qubits</a:t>
            </a: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243249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68" grpId="0"/>
      <p:bldP spid="8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Toffoli Gate</a:t>
            </a:r>
          </a:p>
        </p:txBody>
      </p:sp>
      <p:sp>
        <p:nvSpPr>
          <p:cNvPr id="8" name="TextBox 7">
            <a:extLst>
              <a:ext uri="{FF2B5EF4-FFF2-40B4-BE49-F238E27FC236}">
                <a16:creationId xmlns:a16="http://schemas.microsoft.com/office/drawing/2014/main" id="{0867DB99-49B8-92B4-DEEC-ADA6D8375FCB}"/>
              </a:ext>
            </a:extLst>
          </p:cNvPr>
          <p:cNvSpPr txBox="1"/>
          <p:nvPr/>
        </p:nvSpPr>
        <p:spPr>
          <a:xfrm>
            <a:off x="-885" y="6126610"/>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The</a:t>
            </a:r>
            <a:r>
              <a:rPr kumimoji="0" lang="en-US" sz="2400" b="0" i="0" u="none" strike="noStrike" kern="0" cap="none" spc="0" normalizeH="0" noProof="0" dirty="0">
                <a:ln>
                  <a:noFill/>
                </a:ln>
                <a:solidFill>
                  <a:prstClr val="white"/>
                </a:solidFill>
                <a:effectLst/>
                <a:uLnTx/>
                <a:uFillTx/>
                <a:latin typeface="Calibri"/>
                <a:ea typeface="+mn-ea"/>
                <a:cs typeface="+mn-cs"/>
              </a:rPr>
              <a:t> Toffoli gate is an example of a three-qubit gate</a:t>
            </a: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2C1994E-EBCD-C7BE-C6BA-287B1618328A}"/>
                  </a:ext>
                </a:extLst>
              </p:cNvPr>
              <p:cNvSpPr txBox="1"/>
              <p:nvPr/>
            </p:nvSpPr>
            <p:spPr>
              <a:xfrm>
                <a:off x="7414836" y="-1452154"/>
                <a:ext cx="4893975" cy="128464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𝐶𝑁𝑂𝑇</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qAr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qAr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r>
                              <m:e>
                                <m:eqArr>
                                  <m:eqArr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qArr>
                              </m:e>
                            </m:mr>
                          </m:m>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0</m:t>
                                </m:r>
                              </m:e>
                            </m:mr>
                            <m:mr>
                              <m:e>
                                <m:eqArr>
                                  <m:eqArr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0</m:t>
                                    </m:r>
                                  </m:e>
                                </m:eqAr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14" name="TextBox 13">
                <a:extLst>
                  <a:ext uri="{FF2B5EF4-FFF2-40B4-BE49-F238E27FC236}">
                    <a16:creationId xmlns:a16="http://schemas.microsoft.com/office/drawing/2014/main" id="{52C1994E-EBCD-C7BE-C6BA-287B1618328A}"/>
                  </a:ext>
                </a:extLst>
              </p:cNvPr>
              <p:cNvSpPr txBox="1">
                <a:spLocks noRot="1" noChangeAspect="1" noMove="1" noResize="1" noEditPoints="1" noAdjustHandles="1" noChangeArrowheads="1" noChangeShapeType="1" noTextEdit="1"/>
              </p:cNvSpPr>
              <p:nvPr/>
            </p:nvSpPr>
            <p:spPr>
              <a:xfrm>
                <a:off x="7414836" y="-1452154"/>
                <a:ext cx="4893975" cy="1284647"/>
              </a:xfrm>
              <a:prstGeom prst="rect">
                <a:avLst/>
              </a:prstGeom>
              <a:blipFill>
                <a:blip r:embed="rId3"/>
                <a:stretch>
                  <a:fillRect b="-7767"/>
                </a:stretch>
              </a:blipFill>
            </p:spPr>
            <p:txBody>
              <a:bodyPr/>
              <a:lstStyle/>
              <a:p>
                <a:r>
                  <a:rPr lang="en-US">
                    <a:noFill/>
                  </a:rPr>
                  <a:t> </a:t>
                </a:r>
              </a:p>
            </p:txBody>
          </p:sp>
        </mc:Fallback>
      </mc:AlternateContent>
      <p:grpSp>
        <p:nvGrpSpPr>
          <p:cNvPr id="18" name="Group 17">
            <a:extLst>
              <a:ext uri="{FF2B5EF4-FFF2-40B4-BE49-F238E27FC236}">
                <a16:creationId xmlns:a16="http://schemas.microsoft.com/office/drawing/2014/main" id="{FEF9A3B0-BA60-BF82-5A1A-23B97428E706}"/>
              </a:ext>
            </a:extLst>
          </p:cNvPr>
          <p:cNvGrpSpPr/>
          <p:nvPr/>
        </p:nvGrpSpPr>
        <p:grpSpPr>
          <a:xfrm>
            <a:off x="2049497" y="1447106"/>
            <a:ext cx="1443907" cy="2143281"/>
            <a:chOff x="1056021" y="1495778"/>
            <a:chExt cx="1443907" cy="2143281"/>
          </a:xfrm>
        </p:grpSpPr>
        <p:grpSp>
          <p:nvGrpSpPr>
            <p:cNvPr id="4" name="Group 3">
              <a:extLst>
                <a:ext uri="{FF2B5EF4-FFF2-40B4-BE49-F238E27FC236}">
                  <a16:creationId xmlns:a16="http://schemas.microsoft.com/office/drawing/2014/main" id="{0DA94028-E09A-B8C2-3587-43081E0F6F04}"/>
                </a:ext>
              </a:extLst>
            </p:cNvPr>
            <p:cNvGrpSpPr/>
            <p:nvPr/>
          </p:nvGrpSpPr>
          <p:grpSpPr>
            <a:xfrm>
              <a:off x="1126359" y="2111178"/>
              <a:ext cx="1373569" cy="665663"/>
              <a:chOff x="4896002" y="2114610"/>
              <a:chExt cx="1373569" cy="665663"/>
            </a:xfrm>
          </p:grpSpPr>
          <p:cxnSp>
            <p:nvCxnSpPr>
              <p:cNvPr id="9" name="Straight Connector 8">
                <a:extLst>
                  <a:ext uri="{FF2B5EF4-FFF2-40B4-BE49-F238E27FC236}">
                    <a16:creationId xmlns:a16="http://schemas.microsoft.com/office/drawing/2014/main" id="{AAC12754-4590-6D2D-94BE-C93B102837C9}"/>
                  </a:ext>
                </a:extLst>
              </p:cNvPr>
              <p:cNvCxnSpPr>
                <a:cxnSpLocks/>
              </p:cNvCxnSpPr>
              <p:nvPr/>
            </p:nvCxnSpPr>
            <p:spPr>
              <a:xfrm flipV="1">
                <a:off x="4896002" y="2114610"/>
                <a:ext cx="1371600" cy="3499"/>
              </a:xfrm>
              <a:prstGeom prst="line">
                <a:avLst/>
              </a:prstGeom>
              <a:noFill/>
              <a:ln w="25400" cap="flat" cmpd="sng" algn="ctr">
                <a:solidFill>
                  <a:sysClr val="windowText" lastClr="000000"/>
                </a:solidFill>
                <a:prstDash val="solid"/>
                <a:miter lim="800000"/>
              </a:ln>
              <a:effectLst/>
            </p:spPr>
          </p:cxnSp>
          <p:cxnSp>
            <p:nvCxnSpPr>
              <p:cNvPr id="11" name="Straight Connector 10">
                <a:extLst>
                  <a:ext uri="{FF2B5EF4-FFF2-40B4-BE49-F238E27FC236}">
                    <a16:creationId xmlns:a16="http://schemas.microsoft.com/office/drawing/2014/main" id="{41076A1C-3147-033A-277B-7C2F3EE71FDB}"/>
                  </a:ext>
                </a:extLst>
              </p:cNvPr>
              <p:cNvCxnSpPr>
                <a:cxnSpLocks/>
              </p:cNvCxnSpPr>
              <p:nvPr/>
            </p:nvCxnSpPr>
            <p:spPr>
              <a:xfrm flipV="1">
                <a:off x="4897971" y="2776774"/>
                <a:ext cx="1371600" cy="3499"/>
              </a:xfrm>
              <a:prstGeom prst="line">
                <a:avLst/>
              </a:prstGeom>
              <a:noFill/>
              <a:ln w="25400" cap="flat" cmpd="sng" algn="ctr">
                <a:solidFill>
                  <a:sysClr val="windowText" lastClr="000000"/>
                </a:solidFill>
                <a:prstDash val="solid"/>
                <a:miter lim="800000"/>
              </a:ln>
              <a:effectLst/>
            </p:spPr>
          </p:cxnSp>
        </p:grpSp>
        <p:sp>
          <p:nvSpPr>
            <p:cNvPr id="5" name="Rectangle 4">
              <a:extLst>
                <a:ext uri="{FF2B5EF4-FFF2-40B4-BE49-F238E27FC236}">
                  <a16:creationId xmlns:a16="http://schemas.microsoft.com/office/drawing/2014/main" id="{C1C74BBA-0603-D5B4-9B3D-8B90089D05D4}"/>
                </a:ext>
              </a:extLst>
            </p:cNvPr>
            <p:cNvSpPr/>
            <p:nvPr/>
          </p:nvSpPr>
          <p:spPr>
            <a:xfrm>
              <a:off x="1524000" y="2518747"/>
              <a:ext cx="576317" cy="509189"/>
            </a:xfrm>
            <a:prstGeom prst="rect">
              <a:avLst/>
            </a:prstGeom>
            <a:solidFill>
              <a:srgbClr val="E0DDAA"/>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latin typeface="Helvetica" pitchFamily="2" charset="0"/>
                  <a:ea typeface="+mn-ea"/>
                  <a:cs typeface="+mn-cs"/>
                </a:rPr>
                <a:t>X</a:t>
              </a:r>
            </a:p>
          </p:txBody>
        </p:sp>
        <p:sp>
          <p:nvSpPr>
            <p:cNvPr id="6" name="Oval 5">
              <a:extLst>
                <a:ext uri="{FF2B5EF4-FFF2-40B4-BE49-F238E27FC236}">
                  <a16:creationId xmlns:a16="http://schemas.microsoft.com/office/drawing/2014/main" id="{9121B79D-006C-1FE1-B13D-34A1D3D90A4C}"/>
                </a:ext>
              </a:extLst>
            </p:cNvPr>
            <p:cNvSpPr/>
            <p:nvPr/>
          </p:nvSpPr>
          <p:spPr>
            <a:xfrm>
              <a:off x="1659759" y="1994480"/>
              <a:ext cx="274320" cy="27432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7" name="Straight Connector 6">
              <a:extLst>
                <a:ext uri="{FF2B5EF4-FFF2-40B4-BE49-F238E27FC236}">
                  <a16:creationId xmlns:a16="http://schemas.microsoft.com/office/drawing/2014/main" id="{32CE1FA8-C87C-9E79-1872-9C0EC67DE2E6}"/>
                </a:ext>
              </a:extLst>
            </p:cNvPr>
            <p:cNvCxnSpPr>
              <a:cxnSpLocks/>
              <a:stCxn id="6" idx="4"/>
            </p:cNvCxnSpPr>
            <p:nvPr/>
          </p:nvCxnSpPr>
          <p:spPr>
            <a:xfrm flipH="1">
              <a:off x="1793491" y="2268800"/>
              <a:ext cx="3428" cy="220375"/>
            </a:xfrm>
            <a:prstGeom prst="line">
              <a:avLst/>
            </a:prstGeom>
            <a:noFill/>
            <a:ln w="47625" cap="flat" cmpd="sng" algn="ctr">
              <a:solidFill>
                <a:sysClr val="windowText" lastClr="000000"/>
              </a:solidFill>
              <a:prstDash val="solid"/>
              <a:miter lim="800000"/>
            </a:ln>
            <a:effectLst/>
          </p:spPr>
        </p:cxnSp>
        <p:sp>
          <p:nvSpPr>
            <p:cNvPr id="12" name="Rectangle 11">
              <a:extLst>
                <a:ext uri="{FF2B5EF4-FFF2-40B4-BE49-F238E27FC236}">
                  <a16:creationId xmlns:a16="http://schemas.microsoft.com/office/drawing/2014/main" id="{B9E89437-79B2-1160-27D5-1307C1439305}"/>
                </a:ext>
              </a:extLst>
            </p:cNvPr>
            <p:cNvSpPr/>
            <p:nvPr/>
          </p:nvSpPr>
          <p:spPr>
            <a:xfrm>
              <a:off x="1056021" y="3214327"/>
              <a:ext cx="1441938" cy="424732"/>
            </a:xfrm>
            <a:prstGeom prst="rect">
              <a:avLst/>
            </a:prstGeom>
          </p:spPr>
          <p:txBody>
            <a:bodyPr wrap="squar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22539"/>
                  </a:solidFill>
                  <a:effectLst/>
                  <a:uLnTx/>
                  <a:uFillTx/>
                </a:rPr>
                <a:t>CCX</a:t>
              </a:r>
            </a:p>
          </p:txBody>
        </p:sp>
        <p:sp>
          <p:nvSpPr>
            <p:cNvPr id="13" name="Oval 12">
              <a:extLst>
                <a:ext uri="{FF2B5EF4-FFF2-40B4-BE49-F238E27FC236}">
                  <a16:creationId xmlns:a16="http://schemas.microsoft.com/office/drawing/2014/main" id="{F2477446-A1E2-242E-C4D1-76BA1B25B65E}"/>
                </a:ext>
              </a:extLst>
            </p:cNvPr>
            <p:cNvSpPr/>
            <p:nvPr/>
          </p:nvSpPr>
          <p:spPr>
            <a:xfrm>
              <a:off x="1667886" y="1495778"/>
              <a:ext cx="274320" cy="27432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15" name="Straight Connector 14">
              <a:extLst>
                <a:ext uri="{FF2B5EF4-FFF2-40B4-BE49-F238E27FC236}">
                  <a16:creationId xmlns:a16="http://schemas.microsoft.com/office/drawing/2014/main" id="{DFAF60FE-0B2B-2B1B-5931-2B0F767C9DE4}"/>
                </a:ext>
              </a:extLst>
            </p:cNvPr>
            <p:cNvCxnSpPr>
              <a:cxnSpLocks/>
              <a:stCxn id="13" idx="4"/>
            </p:cNvCxnSpPr>
            <p:nvPr/>
          </p:nvCxnSpPr>
          <p:spPr>
            <a:xfrm flipH="1">
              <a:off x="1801618" y="1770098"/>
              <a:ext cx="3428" cy="220375"/>
            </a:xfrm>
            <a:prstGeom prst="line">
              <a:avLst/>
            </a:prstGeom>
            <a:noFill/>
            <a:ln w="47625" cap="flat" cmpd="sng" algn="ctr">
              <a:solidFill>
                <a:sysClr val="windowText" lastClr="000000"/>
              </a:solidFill>
              <a:prstDash val="solid"/>
              <a:miter lim="800000"/>
            </a:ln>
            <a:effectLst/>
          </p:spPr>
        </p:cxnSp>
        <p:cxnSp>
          <p:nvCxnSpPr>
            <p:cNvPr id="16" name="Straight Connector 15">
              <a:extLst>
                <a:ext uri="{FF2B5EF4-FFF2-40B4-BE49-F238E27FC236}">
                  <a16:creationId xmlns:a16="http://schemas.microsoft.com/office/drawing/2014/main" id="{F0D12A4D-3451-33E2-0F44-084C373DB97A}"/>
                </a:ext>
              </a:extLst>
            </p:cNvPr>
            <p:cNvCxnSpPr>
              <a:cxnSpLocks/>
            </p:cNvCxnSpPr>
            <p:nvPr/>
          </p:nvCxnSpPr>
          <p:spPr>
            <a:xfrm flipV="1">
              <a:off x="1122005" y="1625833"/>
              <a:ext cx="1371600" cy="3499"/>
            </a:xfrm>
            <a:prstGeom prst="line">
              <a:avLst/>
            </a:prstGeom>
            <a:noFill/>
            <a:ln w="25400" cap="flat" cmpd="sng" algn="ctr">
              <a:solidFill>
                <a:sysClr val="windowText" lastClr="000000"/>
              </a:solidFill>
              <a:prstDash val="solid"/>
              <a:miter lim="800000"/>
            </a:ln>
            <a:effectLst/>
          </p:spPr>
        </p:cxnSp>
      </p:grpSp>
      <p:sp>
        <p:nvSpPr>
          <p:cNvPr id="19" name="Rectangle 18">
            <a:extLst>
              <a:ext uri="{FF2B5EF4-FFF2-40B4-BE49-F238E27FC236}">
                <a16:creationId xmlns:a16="http://schemas.microsoft.com/office/drawing/2014/main" id="{9560E78E-9182-C4F0-1EBB-E54AF5B39734}"/>
              </a:ext>
            </a:extLst>
          </p:cNvPr>
          <p:cNvSpPr/>
          <p:nvPr/>
        </p:nvSpPr>
        <p:spPr>
          <a:xfrm>
            <a:off x="266889" y="1364795"/>
            <a:ext cx="1364477"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02060"/>
                </a:solidFill>
                <a:effectLst/>
                <a:uLnTx/>
                <a:uFillTx/>
              </a:rPr>
              <a:t>Control-1</a:t>
            </a:r>
          </a:p>
        </p:txBody>
      </p:sp>
      <p:sp>
        <p:nvSpPr>
          <p:cNvPr id="24" name="Rectangle 23">
            <a:extLst>
              <a:ext uri="{FF2B5EF4-FFF2-40B4-BE49-F238E27FC236}">
                <a16:creationId xmlns:a16="http://schemas.microsoft.com/office/drawing/2014/main" id="{779E2F64-7999-8DC0-3F39-8473A0499A32}"/>
              </a:ext>
            </a:extLst>
          </p:cNvPr>
          <p:cNvSpPr/>
          <p:nvPr/>
        </p:nvSpPr>
        <p:spPr>
          <a:xfrm>
            <a:off x="546633" y="2512303"/>
            <a:ext cx="990976"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lang="en-US" altLang="zh-CN" sz="2400" kern="0" dirty="0">
                <a:solidFill>
                  <a:srgbClr val="002060"/>
                </a:solidFill>
              </a:rPr>
              <a:t>Target</a:t>
            </a:r>
            <a:endParaRPr kumimoji="0" lang="en-US" altLang="zh-CN" sz="2400" b="0" i="0" u="none" strike="noStrike" kern="0" cap="none" spc="0" normalizeH="0" baseline="0" noProof="0" dirty="0">
              <a:ln>
                <a:noFill/>
              </a:ln>
              <a:solidFill>
                <a:srgbClr val="002060"/>
              </a:solidFill>
              <a:effectLst/>
              <a:uLnTx/>
              <a:uFillTx/>
            </a:endParaRPr>
          </a:p>
        </p:txBody>
      </p:sp>
      <p:sp>
        <p:nvSpPr>
          <p:cNvPr id="45" name="Rectangle 44">
            <a:extLst>
              <a:ext uri="{FF2B5EF4-FFF2-40B4-BE49-F238E27FC236}">
                <a16:creationId xmlns:a16="http://schemas.microsoft.com/office/drawing/2014/main" id="{D8CECE43-94E2-4B57-3D87-7D30E1C2985A}"/>
              </a:ext>
            </a:extLst>
          </p:cNvPr>
          <p:cNvSpPr/>
          <p:nvPr/>
        </p:nvSpPr>
        <p:spPr>
          <a:xfrm>
            <a:off x="266888" y="1897544"/>
            <a:ext cx="1364477"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02060"/>
                </a:solidFill>
                <a:effectLst/>
                <a:uLnTx/>
                <a:uFillTx/>
              </a:rPr>
              <a:t>Control-2</a:t>
            </a:r>
          </a:p>
        </p:txBody>
      </p:sp>
      <p:sp>
        <p:nvSpPr>
          <p:cNvPr id="46" name="Rectangle 45">
            <a:extLst>
              <a:ext uri="{FF2B5EF4-FFF2-40B4-BE49-F238E27FC236}">
                <a16:creationId xmlns:a16="http://schemas.microsoft.com/office/drawing/2014/main" id="{7FBBB8DA-893A-F5C0-D570-0C61E22C8295}"/>
              </a:ext>
            </a:extLst>
          </p:cNvPr>
          <p:cNvSpPr/>
          <p:nvPr/>
        </p:nvSpPr>
        <p:spPr>
          <a:xfrm>
            <a:off x="3160419" y="1840243"/>
            <a:ext cx="5195784" cy="757130"/>
          </a:xfrm>
          <a:prstGeom prst="rect">
            <a:avLst/>
          </a:prstGeom>
        </p:spPr>
        <p:txBody>
          <a:bodyPr wrap="squar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22539"/>
                </a:solidFill>
                <a:effectLst/>
                <a:uLnTx/>
                <a:uFillTx/>
              </a:rPr>
              <a:t>Flip the target qubit </a:t>
            </a:r>
            <a:r>
              <a:rPr kumimoji="0" lang="en-US" altLang="zh-CN" sz="2400" b="0" i="0" u="none" strike="noStrike" kern="0" cap="none" spc="0" normalizeH="0" noProof="0" dirty="0">
                <a:ln>
                  <a:noFill/>
                </a:ln>
                <a:solidFill>
                  <a:srgbClr val="022539"/>
                </a:solidFill>
                <a:effectLst/>
                <a:uLnTx/>
                <a:uFillTx/>
              </a:rPr>
              <a:t>when both the control qubits are in state |1⟩</a:t>
            </a:r>
            <a:endParaRPr kumimoji="0" lang="en-US" altLang="zh-CN" sz="2400" b="0" i="0" u="none" strike="noStrike" kern="0" cap="none" spc="0" normalizeH="0" baseline="0" noProof="0" dirty="0">
              <a:ln>
                <a:noFill/>
              </a:ln>
              <a:solidFill>
                <a:srgbClr val="022539"/>
              </a:solidFill>
              <a:effectLst/>
              <a:uLnTx/>
              <a:uFillTx/>
            </a:endParaRPr>
          </a:p>
        </p:txBody>
      </p:sp>
      <p:graphicFrame>
        <p:nvGraphicFramePr>
          <p:cNvPr id="47" name="Table 46">
            <a:extLst>
              <a:ext uri="{FF2B5EF4-FFF2-40B4-BE49-F238E27FC236}">
                <a16:creationId xmlns:a16="http://schemas.microsoft.com/office/drawing/2014/main" id="{FA393D1A-7AC0-030F-D1FD-1B51671F40AC}"/>
              </a:ext>
            </a:extLst>
          </p:cNvPr>
          <p:cNvGraphicFramePr>
            <a:graphicFrameLocks noGrp="1"/>
          </p:cNvGraphicFramePr>
          <p:nvPr>
            <p:extLst>
              <p:ext uri="{D42A27DB-BD31-4B8C-83A1-F6EECF244321}">
                <p14:modId xmlns:p14="http://schemas.microsoft.com/office/powerpoint/2010/main" val="2786053659"/>
              </p:ext>
            </p:extLst>
          </p:nvPr>
        </p:nvGraphicFramePr>
        <p:xfrm>
          <a:off x="8029540" y="1205866"/>
          <a:ext cx="4088394" cy="3652635"/>
        </p:xfrm>
        <a:graphic>
          <a:graphicData uri="http://schemas.openxmlformats.org/drawingml/2006/table">
            <a:tbl>
              <a:tblPr firstRow="1" bandRow="1"/>
              <a:tblGrid>
                <a:gridCol w="1828799">
                  <a:extLst>
                    <a:ext uri="{9D8B030D-6E8A-4147-A177-3AD203B41FA5}">
                      <a16:colId xmlns:a16="http://schemas.microsoft.com/office/drawing/2014/main" val="20000"/>
                    </a:ext>
                  </a:extLst>
                </a:gridCol>
                <a:gridCol w="2259595">
                  <a:extLst>
                    <a:ext uri="{9D8B030D-6E8A-4147-A177-3AD203B41FA5}">
                      <a16:colId xmlns:a16="http://schemas.microsoft.com/office/drawing/2014/main" val="20002"/>
                    </a:ext>
                  </a:extLst>
                </a:gridCol>
              </a:tblGrid>
              <a:tr h="460811">
                <a:tc>
                  <a:txBody>
                    <a:bodyPr/>
                    <a:lstStyle>
                      <a:lvl1pPr marL="0" algn="l" defTabSz="609585" rtl="0" eaLnBrk="1" latinLnBrk="0" hangingPunct="1">
                        <a:defRPr sz="2400" b="1" kern="1200">
                          <a:solidFill>
                            <a:schemeClr val="lt1"/>
                          </a:solidFill>
                          <a:latin typeface="Calibri"/>
                        </a:defRPr>
                      </a:lvl1pPr>
                      <a:lvl2pPr marL="609585" algn="l" defTabSz="609585" rtl="0" eaLnBrk="1" latinLnBrk="0" hangingPunct="1">
                        <a:defRPr sz="2400" b="1" kern="1200">
                          <a:solidFill>
                            <a:schemeClr val="lt1"/>
                          </a:solidFill>
                          <a:latin typeface="Calibri"/>
                        </a:defRPr>
                      </a:lvl2pPr>
                      <a:lvl3pPr marL="1219170" algn="l" defTabSz="609585" rtl="0" eaLnBrk="1" latinLnBrk="0" hangingPunct="1">
                        <a:defRPr sz="2400" b="1" kern="1200">
                          <a:solidFill>
                            <a:schemeClr val="lt1"/>
                          </a:solidFill>
                          <a:latin typeface="Calibri"/>
                        </a:defRPr>
                      </a:lvl3pPr>
                      <a:lvl4pPr marL="1828754" algn="l" defTabSz="609585" rtl="0" eaLnBrk="1" latinLnBrk="0" hangingPunct="1">
                        <a:defRPr sz="2400" b="1" kern="1200">
                          <a:solidFill>
                            <a:schemeClr val="lt1"/>
                          </a:solidFill>
                          <a:latin typeface="Calibri"/>
                        </a:defRPr>
                      </a:lvl4pPr>
                      <a:lvl5pPr marL="2438339" algn="l" defTabSz="609585" rtl="0" eaLnBrk="1" latinLnBrk="0" hangingPunct="1">
                        <a:defRPr sz="2400" b="1" kern="1200">
                          <a:solidFill>
                            <a:schemeClr val="lt1"/>
                          </a:solidFill>
                          <a:latin typeface="Calibri"/>
                        </a:defRPr>
                      </a:lvl5pPr>
                      <a:lvl6pPr marL="3047924" algn="l" defTabSz="609585" rtl="0" eaLnBrk="1" latinLnBrk="0" hangingPunct="1">
                        <a:defRPr sz="2400" b="1" kern="1200">
                          <a:solidFill>
                            <a:schemeClr val="lt1"/>
                          </a:solidFill>
                          <a:latin typeface="Calibri"/>
                        </a:defRPr>
                      </a:lvl6pPr>
                      <a:lvl7pPr marL="3657509" algn="l" defTabSz="609585" rtl="0" eaLnBrk="1" latinLnBrk="0" hangingPunct="1">
                        <a:defRPr sz="2400" b="1" kern="1200">
                          <a:solidFill>
                            <a:schemeClr val="lt1"/>
                          </a:solidFill>
                          <a:latin typeface="Calibri"/>
                        </a:defRPr>
                      </a:lvl7pPr>
                      <a:lvl8pPr marL="4267093" algn="l" defTabSz="609585" rtl="0" eaLnBrk="1" latinLnBrk="0" hangingPunct="1">
                        <a:defRPr sz="2400" b="1" kern="1200">
                          <a:solidFill>
                            <a:schemeClr val="lt1"/>
                          </a:solidFill>
                          <a:latin typeface="Calibri"/>
                        </a:defRPr>
                      </a:lvl8pPr>
                      <a:lvl9pPr marL="4876678" algn="l" defTabSz="609585" rtl="0" eaLnBrk="1" latinLnBrk="0" hangingPunct="1">
                        <a:defRPr sz="2400" b="1" kern="1200">
                          <a:solidFill>
                            <a:schemeClr val="lt1"/>
                          </a:solidFill>
                          <a:latin typeface="Calibri"/>
                        </a:defRPr>
                      </a:lvl9pPr>
                    </a:lstStyle>
                    <a:p>
                      <a:pPr algn="ctr"/>
                      <a:r>
                        <a:rPr lang="en-US" sz="2000" dirty="0"/>
                        <a:t>Initial (q0q1q2)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22539"/>
                    </a:solidFill>
                  </a:tcPr>
                </a:tc>
                <a:tc>
                  <a:txBody>
                    <a:bodyPr/>
                    <a:lstStyle>
                      <a:lvl1pPr marL="0" algn="l" defTabSz="609585" rtl="0" eaLnBrk="1" latinLnBrk="0" hangingPunct="1">
                        <a:defRPr sz="2400" b="1" kern="1200">
                          <a:solidFill>
                            <a:schemeClr val="lt1"/>
                          </a:solidFill>
                          <a:latin typeface="Calibri"/>
                        </a:defRPr>
                      </a:lvl1pPr>
                      <a:lvl2pPr marL="609585" algn="l" defTabSz="609585" rtl="0" eaLnBrk="1" latinLnBrk="0" hangingPunct="1">
                        <a:defRPr sz="2400" b="1" kern="1200">
                          <a:solidFill>
                            <a:schemeClr val="lt1"/>
                          </a:solidFill>
                          <a:latin typeface="Calibri"/>
                        </a:defRPr>
                      </a:lvl2pPr>
                      <a:lvl3pPr marL="1219170" algn="l" defTabSz="609585" rtl="0" eaLnBrk="1" latinLnBrk="0" hangingPunct="1">
                        <a:defRPr sz="2400" b="1" kern="1200">
                          <a:solidFill>
                            <a:schemeClr val="lt1"/>
                          </a:solidFill>
                          <a:latin typeface="Calibri"/>
                        </a:defRPr>
                      </a:lvl3pPr>
                      <a:lvl4pPr marL="1828754" algn="l" defTabSz="609585" rtl="0" eaLnBrk="1" latinLnBrk="0" hangingPunct="1">
                        <a:defRPr sz="2400" b="1" kern="1200">
                          <a:solidFill>
                            <a:schemeClr val="lt1"/>
                          </a:solidFill>
                          <a:latin typeface="Calibri"/>
                        </a:defRPr>
                      </a:lvl4pPr>
                      <a:lvl5pPr marL="2438339" algn="l" defTabSz="609585" rtl="0" eaLnBrk="1" latinLnBrk="0" hangingPunct="1">
                        <a:defRPr sz="2400" b="1" kern="1200">
                          <a:solidFill>
                            <a:schemeClr val="lt1"/>
                          </a:solidFill>
                          <a:latin typeface="Calibri"/>
                        </a:defRPr>
                      </a:lvl5pPr>
                      <a:lvl6pPr marL="3047924" algn="l" defTabSz="609585" rtl="0" eaLnBrk="1" latinLnBrk="0" hangingPunct="1">
                        <a:defRPr sz="2400" b="1" kern="1200">
                          <a:solidFill>
                            <a:schemeClr val="lt1"/>
                          </a:solidFill>
                          <a:latin typeface="Calibri"/>
                        </a:defRPr>
                      </a:lvl6pPr>
                      <a:lvl7pPr marL="3657509" algn="l" defTabSz="609585" rtl="0" eaLnBrk="1" latinLnBrk="0" hangingPunct="1">
                        <a:defRPr sz="2400" b="1" kern="1200">
                          <a:solidFill>
                            <a:schemeClr val="lt1"/>
                          </a:solidFill>
                          <a:latin typeface="Calibri"/>
                        </a:defRPr>
                      </a:lvl7pPr>
                      <a:lvl8pPr marL="4267093" algn="l" defTabSz="609585" rtl="0" eaLnBrk="1" latinLnBrk="0" hangingPunct="1">
                        <a:defRPr sz="2400" b="1" kern="1200">
                          <a:solidFill>
                            <a:schemeClr val="lt1"/>
                          </a:solidFill>
                          <a:latin typeface="Calibri"/>
                        </a:defRPr>
                      </a:lvl8pPr>
                      <a:lvl9pPr marL="4876678" algn="l" defTabSz="609585" rtl="0" eaLnBrk="1" latinLnBrk="0" hangingPunct="1">
                        <a:defRPr sz="2400" b="1" kern="1200">
                          <a:solidFill>
                            <a:schemeClr val="lt1"/>
                          </a:solidFill>
                          <a:latin typeface="Calibri"/>
                        </a:defRPr>
                      </a:lvl9pPr>
                    </a:lstStyle>
                    <a:p>
                      <a:pPr algn="ctr"/>
                      <a:r>
                        <a:rPr lang="en-US" sz="2000" dirty="0"/>
                        <a:t>Final (q0q1q2)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22539"/>
                    </a:solidFill>
                  </a:tcPr>
                </a:tc>
                <a:extLst>
                  <a:ext uri="{0D108BD9-81ED-4DB2-BD59-A6C34878D82A}">
                    <a16:rowId xmlns:a16="http://schemas.microsoft.com/office/drawing/2014/main" val="10000"/>
                  </a:ext>
                </a:extLst>
              </a:tr>
              <a:tr h="398978">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algn="ctr"/>
                      <a:r>
                        <a:rPr lang="en-US" sz="2000" dirty="0">
                          <a:solidFill>
                            <a:srgbClr val="104210"/>
                          </a:solidFill>
                        </a:rPr>
                        <a:t>|000⟩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2000" dirty="0">
                          <a:solidFill>
                            <a:srgbClr val="104210"/>
                          </a:solidFill>
                        </a:rPr>
                        <a:t>|000⟩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98978">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algn="ctr"/>
                      <a:r>
                        <a:rPr lang="en-US" sz="2000" dirty="0">
                          <a:solidFill>
                            <a:srgbClr val="104210"/>
                          </a:solidFill>
                        </a:rPr>
                        <a:t>|001⟩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algn="ctr"/>
                      <a:r>
                        <a:rPr lang="en-US" sz="2000" dirty="0">
                          <a:solidFill>
                            <a:srgbClr val="104210"/>
                          </a:solidFill>
                        </a:rPr>
                        <a:t>|001⟩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98978">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algn="ctr"/>
                      <a:r>
                        <a:rPr lang="en-US" sz="2000" dirty="0">
                          <a:solidFill>
                            <a:srgbClr val="104210"/>
                          </a:solidFill>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algn="ctr"/>
                      <a:r>
                        <a:rPr lang="en-US" sz="2000" dirty="0">
                          <a:solidFill>
                            <a:srgbClr val="104210"/>
                          </a:solidFill>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98978">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2000" dirty="0">
                          <a:solidFill>
                            <a:srgbClr val="104210"/>
                          </a:solidFill>
                        </a:rPr>
                        <a:t>|011⟩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2000" dirty="0">
                          <a:solidFill>
                            <a:srgbClr val="104210"/>
                          </a:solidFill>
                        </a:rPr>
                        <a:t>|011⟩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98978">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algn="ctr"/>
                      <a:r>
                        <a:rPr lang="en-US" sz="2000" dirty="0">
                          <a:solidFill>
                            <a:srgbClr val="104210"/>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2000" dirty="0">
                          <a:solidFill>
                            <a:srgbClr val="104210"/>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689103"/>
                  </a:ext>
                </a:extLst>
              </a:tr>
              <a:tr h="398978">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algn="ctr"/>
                      <a:r>
                        <a:rPr lang="en-US" sz="2000" dirty="0">
                          <a:solidFill>
                            <a:srgbClr val="104210"/>
                          </a:solidFill>
                        </a:rPr>
                        <a:t>|101⟩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algn="ctr"/>
                      <a:r>
                        <a:rPr lang="en-US" sz="2000" dirty="0">
                          <a:solidFill>
                            <a:srgbClr val="104210"/>
                          </a:solidFill>
                        </a:rPr>
                        <a:t>|101⟩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7557707"/>
                  </a:ext>
                </a:extLst>
              </a:tr>
              <a:tr h="398978">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algn="ctr"/>
                      <a:r>
                        <a:rPr lang="en-US" sz="2000" dirty="0">
                          <a:solidFill>
                            <a:srgbClr val="104210"/>
                          </a:solidFill>
                        </a:rPr>
                        <a:t>|110⟩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algn="ctr"/>
                      <a:r>
                        <a:rPr lang="en-US" sz="2000" dirty="0">
                          <a:solidFill>
                            <a:srgbClr val="104210"/>
                          </a:solidFill>
                        </a:rPr>
                        <a:t>|111⟩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5062514"/>
                  </a:ext>
                </a:extLst>
              </a:tr>
              <a:tr h="398978">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2000" dirty="0">
                          <a:solidFill>
                            <a:srgbClr val="104210"/>
                          </a:solidFill>
                        </a:rPr>
                        <a:t>|111⟩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2000" dirty="0">
                          <a:solidFill>
                            <a:srgbClr val="104210"/>
                          </a:solidFill>
                        </a:rPr>
                        <a:t>|110⟩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9553294"/>
                  </a:ext>
                </a:extLst>
              </a:tr>
            </a:tbl>
          </a:graphicData>
        </a:graphic>
      </p:graphicFrame>
      <p:sp>
        <p:nvSpPr>
          <p:cNvPr id="48" name="Rectangle 47">
            <a:extLst>
              <a:ext uri="{FF2B5EF4-FFF2-40B4-BE49-F238E27FC236}">
                <a16:creationId xmlns:a16="http://schemas.microsoft.com/office/drawing/2014/main" id="{10E7B249-4643-4C6E-279A-43287AFB1178}"/>
              </a:ext>
            </a:extLst>
          </p:cNvPr>
          <p:cNvSpPr/>
          <p:nvPr/>
        </p:nvSpPr>
        <p:spPr>
          <a:xfrm>
            <a:off x="10491235" y="1696779"/>
            <a:ext cx="1238301" cy="3491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387A5FE-2DE2-856E-0984-C38998F982C8}"/>
              </a:ext>
            </a:extLst>
          </p:cNvPr>
          <p:cNvSpPr/>
          <p:nvPr/>
        </p:nvSpPr>
        <p:spPr>
          <a:xfrm>
            <a:off x="10486835" y="2079668"/>
            <a:ext cx="1238301" cy="3491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214E74E-6E43-C33D-8762-C2278DFECC3F}"/>
              </a:ext>
            </a:extLst>
          </p:cNvPr>
          <p:cNvSpPr/>
          <p:nvPr/>
        </p:nvSpPr>
        <p:spPr>
          <a:xfrm>
            <a:off x="10511805" y="2492676"/>
            <a:ext cx="1238301" cy="3491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BC60F7A-15C4-CC15-977B-6458D776D90B}"/>
              </a:ext>
            </a:extLst>
          </p:cNvPr>
          <p:cNvSpPr/>
          <p:nvPr/>
        </p:nvSpPr>
        <p:spPr>
          <a:xfrm>
            <a:off x="10511805" y="2880158"/>
            <a:ext cx="1238301" cy="3491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9FCE2817-EDF9-F735-5C32-7A4195624EBF}"/>
              </a:ext>
            </a:extLst>
          </p:cNvPr>
          <p:cNvSpPr txBox="1"/>
          <p:nvPr/>
        </p:nvSpPr>
        <p:spPr>
          <a:xfrm>
            <a:off x="1660154" y="1323266"/>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Helvetica" pitchFamily="2" charset="0"/>
                <a:ea typeface="+mn-ea"/>
                <a:cs typeface="+mn-cs"/>
              </a:rPr>
              <a:t>q0</a:t>
            </a:r>
          </a:p>
        </p:txBody>
      </p:sp>
      <p:sp>
        <p:nvSpPr>
          <p:cNvPr id="53" name="TextBox 52">
            <a:extLst>
              <a:ext uri="{FF2B5EF4-FFF2-40B4-BE49-F238E27FC236}">
                <a16:creationId xmlns:a16="http://schemas.microsoft.com/office/drawing/2014/main" id="{9FCC7479-639D-F3BD-9DAB-70AD3BF65CD7}"/>
              </a:ext>
            </a:extLst>
          </p:cNvPr>
          <p:cNvSpPr txBox="1"/>
          <p:nvPr/>
        </p:nvSpPr>
        <p:spPr>
          <a:xfrm>
            <a:off x="1656810" y="1825519"/>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Helvetica" pitchFamily="2" charset="0"/>
                <a:ea typeface="+mn-ea"/>
                <a:cs typeface="+mn-cs"/>
              </a:rPr>
              <a:t>q1</a:t>
            </a:r>
          </a:p>
        </p:txBody>
      </p:sp>
      <p:sp>
        <p:nvSpPr>
          <p:cNvPr id="54" name="TextBox 53">
            <a:extLst>
              <a:ext uri="{FF2B5EF4-FFF2-40B4-BE49-F238E27FC236}">
                <a16:creationId xmlns:a16="http://schemas.microsoft.com/office/drawing/2014/main" id="{A00B432F-5444-C8F9-7412-104CAFE78503}"/>
              </a:ext>
            </a:extLst>
          </p:cNvPr>
          <p:cNvSpPr txBox="1"/>
          <p:nvPr/>
        </p:nvSpPr>
        <p:spPr>
          <a:xfrm>
            <a:off x="1656810" y="2470075"/>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Helvetica" pitchFamily="2" charset="0"/>
                <a:ea typeface="+mn-ea"/>
                <a:cs typeface="+mn-cs"/>
              </a:rPr>
              <a:t>q2</a:t>
            </a:r>
          </a:p>
        </p:txBody>
      </p:sp>
      <p:sp>
        <p:nvSpPr>
          <p:cNvPr id="55" name="Rectangle 54">
            <a:extLst>
              <a:ext uri="{FF2B5EF4-FFF2-40B4-BE49-F238E27FC236}">
                <a16:creationId xmlns:a16="http://schemas.microsoft.com/office/drawing/2014/main" id="{B07091D6-74D3-AA2E-4DE4-424C2F9FCC8C}"/>
              </a:ext>
            </a:extLst>
          </p:cNvPr>
          <p:cNvSpPr/>
          <p:nvPr/>
        </p:nvSpPr>
        <p:spPr>
          <a:xfrm>
            <a:off x="10466265" y="3292503"/>
            <a:ext cx="1238301" cy="3491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456196B2-3DC0-CF16-E325-760F2A203087}"/>
              </a:ext>
            </a:extLst>
          </p:cNvPr>
          <p:cNvSpPr/>
          <p:nvPr/>
        </p:nvSpPr>
        <p:spPr>
          <a:xfrm>
            <a:off x="10461865" y="3675392"/>
            <a:ext cx="1238301" cy="3491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F4F8AE0-0C86-D224-2267-842FE18EF02F}"/>
              </a:ext>
            </a:extLst>
          </p:cNvPr>
          <p:cNvSpPr/>
          <p:nvPr/>
        </p:nvSpPr>
        <p:spPr>
          <a:xfrm>
            <a:off x="10486835" y="4088400"/>
            <a:ext cx="1238301" cy="3491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77C2CD59-D9EF-A8F6-D387-16EDC5A55233}"/>
              </a:ext>
            </a:extLst>
          </p:cNvPr>
          <p:cNvSpPr/>
          <p:nvPr/>
        </p:nvSpPr>
        <p:spPr>
          <a:xfrm>
            <a:off x="10486835" y="4475882"/>
            <a:ext cx="1238301" cy="3491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0724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4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4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5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5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5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5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57"/>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0" nodeType="clickEffect">
                                  <p:stCondLst>
                                    <p:cond delay="0"/>
                                  </p:stCondLst>
                                  <p:childTnLst>
                                    <p:set>
                                      <p:cBhvr>
                                        <p:cTn id="50" dur="1" fill="hold">
                                          <p:stCondLst>
                                            <p:cond delay="0"/>
                                          </p:stCondLst>
                                        </p:cTn>
                                        <p:tgtEl>
                                          <p:spTgt spid="5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p:bldP spid="24" grpId="0"/>
      <p:bldP spid="45" grpId="0"/>
      <p:bldP spid="46" grpId="0"/>
      <p:bldP spid="48" grpId="0" animBg="1"/>
      <p:bldP spid="49" grpId="0" animBg="1"/>
      <p:bldP spid="50" grpId="0" animBg="1"/>
      <p:bldP spid="51" grpId="0" animBg="1"/>
      <p:bldP spid="55" grpId="0" animBg="1"/>
      <p:bldP spid="56" grpId="0" animBg="1"/>
      <p:bldP spid="57" grpId="0" animBg="1"/>
      <p:bldP spid="5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On The Hardness Of Quantum Operations</a:t>
            </a:r>
          </a:p>
        </p:txBody>
      </p:sp>
      <p:sp>
        <p:nvSpPr>
          <p:cNvPr id="8" name="TextBox 7">
            <a:extLst>
              <a:ext uri="{FF2B5EF4-FFF2-40B4-BE49-F238E27FC236}">
                <a16:creationId xmlns:a16="http://schemas.microsoft.com/office/drawing/2014/main" id="{0867DB99-49B8-92B4-DEEC-ADA6D8375FCB}"/>
              </a:ext>
            </a:extLst>
          </p:cNvPr>
          <p:cNvSpPr txBox="1"/>
          <p:nvPr/>
        </p:nvSpPr>
        <p:spPr>
          <a:xfrm>
            <a:off x="-885" y="6126610"/>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Non-Clifford</a:t>
            </a:r>
            <a:r>
              <a:rPr kumimoji="0" lang="en-US" sz="2400" b="0" i="0" u="none" strike="noStrike" kern="0" cap="none" spc="0" normalizeH="0" noProof="0" dirty="0">
                <a:ln>
                  <a:noFill/>
                </a:ln>
                <a:solidFill>
                  <a:prstClr val="white"/>
                </a:solidFill>
                <a:effectLst/>
                <a:uLnTx/>
                <a:uFillTx/>
                <a:latin typeface="Calibri"/>
                <a:ea typeface="+mn-ea"/>
                <a:cs typeface="+mn-cs"/>
              </a:rPr>
              <a:t> gates </a:t>
            </a:r>
            <a:r>
              <a:rPr lang="en-US" sz="2400" kern="0" dirty="0">
                <a:solidFill>
                  <a:prstClr val="white"/>
                </a:solidFill>
                <a:latin typeface="Calibri"/>
              </a:rPr>
              <a:t>are </a:t>
            </a:r>
            <a:r>
              <a:rPr kumimoji="0" lang="en-US" sz="2400" b="0" i="0" u="none" strike="noStrike" kern="0" cap="none" spc="0" normalizeH="0" noProof="0" dirty="0">
                <a:ln>
                  <a:noFill/>
                </a:ln>
                <a:solidFill>
                  <a:prstClr val="white"/>
                </a:solidFill>
                <a:effectLst/>
                <a:uLnTx/>
                <a:uFillTx/>
                <a:latin typeface="Calibri"/>
                <a:ea typeface="+mn-ea"/>
                <a:cs typeface="+mn-cs"/>
              </a:rPr>
              <a:t>the source of quantum-easy, classical-hard feature in quantum algorithms </a:t>
            </a: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2C1994E-EBCD-C7BE-C6BA-287B1618328A}"/>
                  </a:ext>
                </a:extLst>
              </p:cNvPr>
              <p:cNvSpPr txBox="1"/>
              <p:nvPr/>
            </p:nvSpPr>
            <p:spPr>
              <a:xfrm>
                <a:off x="7414836" y="-1452154"/>
                <a:ext cx="4893975" cy="128464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𝐶𝑁𝑂𝑇</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qAr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qAr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r>
                              <m:e>
                                <m:eqArr>
                                  <m:eqArr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qArr>
                              </m:e>
                            </m:mr>
                          </m:m>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0</m:t>
                                </m:r>
                              </m:e>
                            </m:mr>
                            <m:mr>
                              <m:e>
                                <m:eqArr>
                                  <m:eqArr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0</m:t>
                                    </m:r>
                                  </m:e>
                                </m:eqAr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14" name="TextBox 13">
                <a:extLst>
                  <a:ext uri="{FF2B5EF4-FFF2-40B4-BE49-F238E27FC236}">
                    <a16:creationId xmlns:a16="http://schemas.microsoft.com/office/drawing/2014/main" id="{52C1994E-EBCD-C7BE-C6BA-287B1618328A}"/>
                  </a:ext>
                </a:extLst>
              </p:cNvPr>
              <p:cNvSpPr txBox="1">
                <a:spLocks noRot="1" noChangeAspect="1" noMove="1" noResize="1" noEditPoints="1" noAdjustHandles="1" noChangeArrowheads="1" noChangeShapeType="1" noTextEdit="1"/>
              </p:cNvSpPr>
              <p:nvPr/>
            </p:nvSpPr>
            <p:spPr>
              <a:xfrm>
                <a:off x="7414836" y="-1452154"/>
                <a:ext cx="4893975" cy="1284647"/>
              </a:xfrm>
              <a:prstGeom prst="rect">
                <a:avLst/>
              </a:prstGeom>
              <a:blipFill>
                <a:blip r:embed="rId3"/>
                <a:stretch>
                  <a:fillRect b="-7767"/>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ADE7181-9A9C-1004-A61C-B2222628FFB8}"/>
              </a:ext>
            </a:extLst>
          </p:cNvPr>
          <p:cNvSpPr txBox="1"/>
          <p:nvPr/>
        </p:nvSpPr>
        <p:spPr>
          <a:xfrm>
            <a:off x="0" y="1196488"/>
            <a:ext cx="12191117" cy="156966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04210"/>
                </a:solidFill>
                <a:effectLst/>
                <a:uLnTx/>
                <a:uFillTx/>
                <a:latin typeface="Calibri" panose="020F0502020204030204" pitchFamily="34" charset="0"/>
                <a:ea typeface="+mn-ea"/>
                <a:cs typeface="Calibri" panose="020F0502020204030204" pitchFamily="34" charset="0"/>
              </a:rPr>
              <a:t>Not all quantum operations are hard</a:t>
            </a:r>
          </a:p>
          <a:p>
            <a:pPr marL="914400" lvl="1" indent="-457200">
              <a:buFont typeface="Arial" panose="020B0604020202020204" pitchFamily="34" charset="0"/>
              <a:buChar char="•"/>
              <a:defRPr/>
            </a:pPr>
            <a:r>
              <a:rPr lang="en-US" sz="2400" b="1" dirty="0">
                <a:solidFill>
                  <a:srgbClr val="104210"/>
                </a:solidFill>
                <a:latin typeface="Calibri" panose="020F0502020204030204" pitchFamily="34" charset="0"/>
                <a:cs typeface="Calibri" panose="020F0502020204030204" pitchFamily="34" charset="0"/>
              </a:rPr>
              <a:t>Clifford</a:t>
            </a:r>
            <a:r>
              <a:rPr lang="en-US" sz="2400" dirty="0">
                <a:solidFill>
                  <a:srgbClr val="104210"/>
                </a:solidFill>
                <a:latin typeface="Calibri" panose="020F0502020204030204" pitchFamily="34" charset="0"/>
                <a:cs typeface="Calibri" panose="020F0502020204030204" pitchFamily="34" charset="0"/>
              </a:rPr>
              <a:t> Gates: Easy to simulate on classical systems [Example: H, CNOT, S] </a:t>
            </a:r>
          </a:p>
          <a:p>
            <a:pPr marL="914400" lvl="1" indent="-457200">
              <a:buFont typeface="Arial" panose="020B0604020202020204" pitchFamily="34" charset="0"/>
              <a:buChar char="•"/>
              <a:defRPr/>
            </a:pPr>
            <a:r>
              <a:rPr lang="en-US" sz="2400" b="1" dirty="0">
                <a:solidFill>
                  <a:srgbClr val="104210"/>
                </a:solidFill>
                <a:latin typeface="Calibri" panose="020F0502020204030204" pitchFamily="34" charset="0"/>
                <a:cs typeface="Calibri" panose="020F0502020204030204" pitchFamily="34" charset="0"/>
              </a:rPr>
              <a:t>Non-Clifford</a:t>
            </a:r>
            <a:r>
              <a:rPr lang="en-US" sz="2400" dirty="0">
                <a:solidFill>
                  <a:srgbClr val="104210"/>
                </a:solidFill>
                <a:latin typeface="Calibri" panose="020F0502020204030204" pitchFamily="34" charset="0"/>
                <a:cs typeface="Calibri" panose="020F0502020204030204" pitchFamily="34" charset="0"/>
              </a:rPr>
              <a:t> Gates: Makes quantum algorithms efficient and makes it harder to simulate quantum programs on conventional systems [Example: T]  </a:t>
            </a:r>
          </a:p>
        </p:txBody>
      </p:sp>
      <p:sp>
        <p:nvSpPr>
          <p:cNvPr id="17" name="TextBox 16">
            <a:extLst>
              <a:ext uri="{FF2B5EF4-FFF2-40B4-BE49-F238E27FC236}">
                <a16:creationId xmlns:a16="http://schemas.microsoft.com/office/drawing/2014/main" id="{CD18D892-CCEA-5505-CCB0-4620CFC29049}"/>
              </a:ext>
            </a:extLst>
          </p:cNvPr>
          <p:cNvSpPr txBox="1"/>
          <p:nvPr/>
        </p:nvSpPr>
        <p:spPr>
          <a:xfrm>
            <a:off x="883" y="3254054"/>
            <a:ext cx="12191117" cy="2308324"/>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04210"/>
                </a:solidFill>
                <a:effectLst/>
                <a:uLnTx/>
                <a:uFillTx/>
                <a:latin typeface="Calibri" panose="020F0502020204030204" pitchFamily="34" charset="0"/>
                <a:ea typeface="+mn-ea"/>
                <a:cs typeface="Calibri" panose="020F0502020204030204" pitchFamily="34" charset="0"/>
              </a:rPr>
              <a:t>Universal quantum gate set: Minimum set of gates that can be used to implement any quantum algorithm</a:t>
            </a:r>
          </a:p>
          <a:p>
            <a:pPr marL="914400" lvl="1" indent="-457200">
              <a:buFont typeface="Arial" panose="020B0604020202020204" pitchFamily="34" charset="0"/>
              <a:buChar char="•"/>
              <a:defRPr/>
            </a:pPr>
            <a:r>
              <a:rPr lang="en-US" sz="2400" dirty="0">
                <a:solidFill>
                  <a:srgbClr val="104210"/>
                </a:solidFill>
                <a:latin typeface="Calibri" panose="020F0502020204030204" pitchFamily="34" charset="0"/>
                <a:cs typeface="Calibri" panose="020F0502020204030204" pitchFamily="34" charset="0"/>
              </a:rPr>
              <a:t>In other words, it is possible to any other unitary operation can be expressed as a finite sequence of gates from the set.</a:t>
            </a:r>
          </a:p>
          <a:p>
            <a:pPr marL="914400" lvl="1" indent="-457200">
              <a:buFont typeface="Arial" panose="020B0604020202020204" pitchFamily="34" charset="0"/>
              <a:buChar char="•"/>
              <a:defRPr/>
            </a:pPr>
            <a:r>
              <a:rPr lang="en-US" sz="2400" dirty="0">
                <a:solidFill>
                  <a:srgbClr val="104210"/>
                </a:solidFill>
                <a:latin typeface="Calibri" panose="020F0502020204030204" pitchFamily="34" charset="0"/>
                <a:cs typeface="Calibri" panose="020F0502020204030204" pitchFamily="34" charset="0"/>
              </a:rPr>
              <a:t>Classical analogy: NAND gates can be used to implement any logic</a:t>
            </a:r>
          </a:p>
          <a:p>
            <a:pPr marL="914400" lvl="1" indent="-457200">
              <a:buFont typeface="Arial" panose="020B0604020202020204" pitchFamily="34" charset="0"/>
              <a:buChar char="•"/>
              <a:defRPr/>
            </a:pPr>
            <a:r>
              <a:rPr lang="en-US" sz="2400" dirty="0">
                <a:solidFill>
                  <a:srgbClr val="104210"/>
                </a:solidFill>
                <a:latin typeface="Calibri" panose="020F0502020204030204" pitchFamily="34" charset="0"/>
                <a:cs typeface="Calibri" panose="020F0502020204030204" pitchFamily="34" charset="0"/>
              </a:rPr>
              <a:t>Clifford gate + one Non-Clifford gate (T) = Universal gate set [H, CNOT, S, T] </a:t>
            </a:r>
          </a:p>
        </p:txBody>
      </p:sp>
      <p:sp>
        <p:nvSpPr>
          <p:cNvPr id="20" name="TextBox 19">
            <a:extLst>
              <a:ext uri="{FF2B5EF4-FFF2-40B4-BE49-F238E27FC236}">
                <a16:creationId xmlns:a16="http://schemas.microsoft.com/office/drawing/2014/main" id="{AE83006D-4902-AFB9-30EB-1650698FEF12}"/>
              </a:ext>
            </a:extLst>
          </p:cNvPr>
          <p:cNvSpPr txBox="1"/>
          <p:nvPr/>
        </p:nvSpPr>
        <p:spPr>
          <a:xfrm>
            <a:off x="113325" y="5724656"/>
            <a:ext cx="964027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Gottesman-</a:t>
            </a:r>
            <a:r>
              <a:rPr kumimoji="0" lang="en-US" sz="1400" b="0" i="0" u="none" strike="noStrike" kern="1200" cap="none" spc="0" normalizeH="0" baseline="0" noProof="0" dirty="0" err="1">
                <a:ln>
                  <a:noFill/>
                </a:ln>
                <a:effectLst/>
                <a:uLnTx/>
                <a:uFillTx/>
                <a:latin typeface="Calibri" panose="020F0502020204030204" pitchFamily="34" charset="0"/>
                <a:ea typeface="+mn-ea"/>
                <a:cs typeface="Calibri" panose="020F0502020204030204" pitchFamily="34" charset="0"/>
              </a:rPr>
              <a:t>Knill</a:t>
            </a:r>
            <a:r>
              <a:rPr kumimoji="0" lang="en-US" sz="14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 Theorem</a:t>
            </a:r>
            <a:endParaRPr kumimoji="0" lang="en-US" sz="1400" b="0" i="0" u="none" strike="noStrike" kern="1200" cap="none" spc="0" normalizeH="0" noProof="0" dirty="0">
              <a:ln>
                <a:noFill/>
              </a:ln>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204896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Impact Of Quantum Gates: Change Probability Amplitude</a:t>
            </a:r>
          </a:p>
        </p:txBody>
      </p:sp>
      <p:sp>
        <p:nvSpPr>
          <p:cNvPr id="8" name="TextBox 7">
            <a:extLst>
              <a:ext uri="{FF2B5EF4-FFF2-40B4-BE49-F238E27FC236}">
                <a16:creationId xmlns:a16="http://schemas.microsoft.com/office/drawing/2014/main" id="{0867DB99-49B8-92B4-DEEC-ADA6D8375FCB}"/>
              </a:ext>
            </a:extLst>
          </p:cNvPr>
          <p:cNvSpPr txBox="1"/>
          <p:nvPr/>
        </p:nvSpPr>
        <p:spPr>
          <a:xfrm>
            <a:off x="-885" y="6126613"/>
            <a:ext cx="12192883" cy="731520"/>
          </a:xfrm>
          <a:prstGeom prst="rect">
            <a:avLst/>
          </a:prstGeom>
          <a:solidFill>
            <a:srgbClr val="BF5700"/>
          </a:solidFill>
        </p:spPr>
        <p:txBody>
          <a:bodyPr wrap="square" rtlCol="0">
            <a:sp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lang="en-US" sz="2400" kern="0" noProof="0" dirty="0">
                <a:solidFill>
                  <a:prstClr val="white"/>
                </a:solidFill>
                <a:latin typeface="Calibri"/>
              </a:rPr>
              <a:t>Quantum operations modify the probability amplitudes of the quantum states</a:t>
            </a: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pic>
        <p:nvPicPr>
          <p:cNvPr id="9" name="Picture 8">
            <a:extLst>
              <a:ext uri="{FF2B5EF4-FFF2-40B4-BE49-F238E27FC236}">
                <a16:creationId xmlns:a16="http://schemas.microsoft.com/office/drawing/2014/main" id="{915E2AFB-4C44-AEBB-AF3B-2A20BCAEF263}"/>
              </a:ext>
            </a:extLst>
          </p:cNvPr>
          <p:cNvPicPr>
            <a:picLocks noChangeAspect="1"/>
          </p:cNvPicPr>
          <p:nvPr/>
        </p:nvPicPr>
        <p:blipFill>
          <a:blip r:embed="rId3"/>
          <a:stretch>
            <a:fillRect/>
          </a:stretch>
        </p:blipFill>
        <p:spPr>
          <a:xfrm rot="5400000">
            <a:off x="2839642" y="2295317"/>
            <a:ext cx="825671" cy="825671"/>
          </a:xfrm>
          <a:prstGeom prst="rect">
            <a:avLst/>
          </a:prstGeom>
        </p:spPr>
      </p:pic>
      <p:cxnSp>
        <p:nvCxnSpPr>
          <p:cNvPr id="30" name="Straight Arrow Connector 29">
            <a:extLst>
              <a:ext uri="{FF2B5EF4-FFF2-40B4-BE49-F238E27FC236}">
                <a16:creationId xmlns:a16="http://schemas.microsoft.com/office/drawing/2014/main" id="{AD94ADAE-1797-D9DD-780F-1C301A293857}"/>
              </a:ext>
            </a:extLst>
          </p:cNvPr>
          <p:cNvCxnSpPr>
            <a:cxnSpLocks/>
            <a:stCxn id="9" idx="0"/>
            <a:endCxn id="4" idx="2"/>
          </p:cNvCxnSpPr>
          <p:nvPr/>
        </p:nvCxnSpPr>
        <p:spPr>
          <a:xfrm>
            <a:off x="3665313" y="2708153"/>
            <a:ext cx="4861374" cy="0"/>
          </a:xfrm>
          <a:prstGeom prst="straightConnector1">
            <a:avLst/>
          </a:prstGeom>
          <a:ln>
            <a:solidFill>
              <a:srgbClr val="002060"/>
            </a:solidFill>
            <a:tailEnd type="triangle" w="lg" len="lg"/>
          </a:ln>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201A74D4-AF36-1597-387B-34A1C8F02328}"/>
              </a:ext>
            </a:extLst>
          </p:cNvPr>
          <p:cNvPicPr>
            <a:picLocks noChangeAspect="1"/>
          </p:cNvPicPr>
          <p:nvPr/>
        </p:nvPicPr>
        <p:blipFill>
          <a:blip r:embed="rId3"/>
          <a:stretch>
            <a:fillRect/>
          </a:stretch>
        </p:blipFill>
        <p:spPr>
          <a:xfrm rot="5400000">
            <a:off x="8526687" y="2295317"/>
            <a:ext cx="825671" cy="825671"/>
          </a:xfrm>
          <a:prstGeom prst="rect">
            <a:avLst/>
          </a:prstGeom>
        </p:spPr>
      </p:pic>
      <p:pic>
        <p:nvPicPr>
          <p:cNvPr id="1026" name="Picture 2" descr="IconExperience » G-Collection » Hammer Icon">
            <a:extLst>
              <a:ext uri="{FF2B5EF4-FFF2-40B4-BE49-F238E27FC236}">
                <a16:creationId xmlns:a16="http://schemas.microsoft.com/office/drawing/2014/main" id="{2910E229-1D34-C97C-8EBC-4B07F916C2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1002" y="1712563"/>
            <a:ext cx="899171" cy="899171"/>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a:extLst>
              <a:ext uri="{FF2B5EF4-FFF2-40B4-BE49-F238E27FC236}">
                <a16:creationId xmlns:a16="http://schemas.microsoft.com/office/drawing/2014/main" id="{02ADB388-663C-9B90-28B5-0A0EBE9A9F66}"/>
              </a:ext>
            </a:extLst>
          </p:cNvPr>
          <p:cNvSpPr/>
          <p:nvPr/>
        </p:nvSpPr>
        <p:spPr>
          <a:xfrm>
            <a:off x="2525753" y="1768699"/>
            <a:ext cx="1453445" cy="520411"/>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Unbiased</a:t>
            </a:r>
          </a:p>
        </p:txBody>
      </p:sp>
      <p:sp>
        <p:nvSpPr>
          <p:cNvPr id="13" name="Rounded Rectangle 12">
            <a:extLst>
              <a:ext uri="{FF2B5EF4-FFF2-40B4-BE49-F238E27FC236}">
                <a16:creationId xmlns:a16="http://schemas.microsoft.com/office/drawing/2014/main" id="{E3A0A01A-DF6C-6211-3678-92AE506CB28D}"/>
              </a:ext>
            </a:extLst>
          </p:cNvPr>
          <p:cNvSpPr/>
          <p:nvPr/>
        </p:nvSpPr>
        <p:spPr>
          <a:xfrm>
            <a:off x="8212799" y="1768699"/>
            <a:ext cx="1453445" cy="520411"/>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Biased</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64AE655-3E46-AC6E-4D2F-347D25CBA221}"/>
                  </a:ext>
                </a:extLst>
              </p:cNvPr>
              <p:cNvSpPr txBox="1"/>
              <p:nvPr/>
            </p:nvSpPr>
            <p:spPr>
              <a:xfrm>
                <a:off x="1504848" y="4524613"/>
                <a:ext cx="3428991" cy="521553"/>
              </a:xfrm>
              <a:prstGeom prst="rect">
                <a:avLst/>
              </a:prstGeom>
              <a:noFill/>
            </p:spPr>
            <p:txBody>
              <a:bodyPr wrap="square" lIns="0" tIns="0" rIns="0" bIns="0" rtlCol="0">
                <a:spAutoFit/>
              </a:bodyPr>
              <a:lstStyle/>
              <a:p>
                <a14:m>
                  <m:oMath xmlns:m="http://schemas.openxmlformats.org/officeDocument/2006/math">
                    <m:r>
                      <a:rPr lang="en-US" sz="2400" b="0" i="1" smtClean="0">
                        <a:solidFill>
                          <a:srgbClr val="104210"/>
                        </a:solidFill>
                        <a:latin typeface="Cambria Math" panose="02040503050406030204" pitchFamily="18" charset="0"/>
                      </a:rPr>
                      <m:t>𝑃𝑟𝑜𝑏</m:t>
                    </m:r>
                    <m:d>
                      <m:dPr>
                        <m:begChr m:val="["/>
                        <m:endChr m:val="]"/>
                        <m:ctrlPr>
                          <a:rPr lang="en-US" sz="2400" b="0" i="1" smtClean="0">
                            <a:solidFill>
                              <a:srgbClr val="104210"/>
                            </a:solidFill>
                            <a:latin typeface="Cambria Math" panose="02040503050406030204" pitchFamily="18" charset="0"/>
                          </a:rPr>
                        </m:ctrlPr>
                      </m:dPr>
                      <m:e>
                        <m:r>
                          <a:rPr lang="en-US" sz="2400" b="0" i="1" smtClean="0">
                            <a:solidFill>
                              <a:srgbClr val="104210"/>
                            </a:solidFill>
                            <a:latin typeface="Cambria Math" panose="02040503050406030204" pitchFamily="18" charset="0"/>
                          </a:rPr>
                          <m:t> </m:t>
                        </m:r>
                        <m:r>
                          <a:rPr lang="en-US" sz="2400" b="0" i="1" smtClean="0">
                            <a:solidFill>
                              <a:srgbClr val="104210"/>
                            </a:solidFill>
                            <a:latin typeface="Cambria Math" panose="02040503050406030204" pitchFamily="18" charset="0"/>
                          </a:rPr>
                          <m:t>𝑆𝑡𝑎𝑡𝑒</m:t>
                        </m:r>
                        <m:r>
                          <a:rPr lang="en-US" sz="2400" b="0" i="1" smtClean="0">
                            <a:solidFill>
                              <a:srgbClr val="104210"/>
                            </a:solidFill>
                            <a:latin typeface="Cambria Math" panose="02040503050406030204" pitchFamily="18" charset="0"/>
                          </a:rPr>
                          <m:t> </m:t>
                        </m:r>
                        <m:r>
                          <a:rPr lang="en-US" sz="2400" b="0" i="1" smtClean="0">
                            <a:solidFill>
                              <a:srgbClr val="104210"/>
                            </a:solidFill>
                            <a:latin typeface="Cambria Math" panose="02040503050406030204" pitchFamily="18" charset="0"/>
                          </a:rPr>
                          <m:t>𝑜𝑓</m:t>
                        </m:r>
                        <m:r>
                          <a:rPr lang="en-US" sz="2400" b="0" i="1" smtClean="0">
                            <a:solidFill>
                              <a:srgbClr val="104210"/>
                            </a:solidFill>
                            <a:latin typeface="Cambria Math" panose="02040503050406030204" pitchFamily="18" charset="0"/>
                          </a:rPr>
                          <m:t> </m:t>
                        </m:r>
                        <m:r>
                          <a:rPr lang="en-US" sz="2400" b="0" i="1" smtClean="0">
                            <a:solidFill>
                              <a:srgbClr val="104210"/>
                            </a:solidFill>
                            <a:latin typeface="Cambria Math" panose="02040503050406030204" pitchFamily="18" charset="0"/>
                          </a:rPr>
                          <m:t>𝑋</m:t>
                        </m:r>
                        <m:r>
                          <a:rPr lang="en-US" sz="2400" b="0" i="1" smtClean="0">
                            <a:solidFill>
                              <a:srgbClr val="104210"/>
                            </a:solidFill>
                            <a:latin typeface="Cambria Math" panose="02040503050406030204" pitchFamily="18" charset="0"/>
                          </a:rPr>
                          <m:t> </m:t>
                        </m:r>
                        <m:r>
                          <a:rPr lang="en-US" sz="2400" b="0" i="1" smtClean="0">
                            <a:solidFill>
                              <a:srgbClr val="104210"/>
                            </a:solidFill>
                            <a:latin typeface="Cambria Math" panose="02040503050406030204" pitchFamily="18" charset="0"/>
                          </a:rPr>
                          <m:t>𝑖𝑠</m:t>
                        </m:r>
                        <m:r>
                          <a:rPr lang="en-US" sz="2400" b="0" i="1" smtClean="0">
                            <a:solidFill>
                              <a:srgbClr val="104210"/>
                            </a:solidFill>
                            <a:latin typeface="Cambria Math" panose="02040503050406030204" pitchFamily="18" charset="0"/>
                          </a:rPr>
                          <m:t> 0</m:t>
                        </m:r>
                      </m:e>
                    </m:d>
                    <m:r>
                      <a:rPr lang="en-US" sz="2400" b="0" i="1" smtClean="0">
                        <a:solidFill>
                          <a:srgbClr val="104210"/>
                        </a:solidFill>
                        <a:latin typeface="Cambria Math" panose="02040503050406030204" pitchFamily="18" charset="0"/>
                      </a:rPr>
                      <m:t>=</m:t>
                    </m:r>
                    <m:f>
                      <m:fPr>
                        <m:ctrlPr>
                          <a:rPr lang="en-US" sz="2400" b="0" i="1" smtClean="0">
                            <a:solidFill>
                              <a:srgbClr val="104210"/>
                            </a:solidFill>
                            <a:latin typeface="Cambria Math" panose="02040503050406030204" pitchFamily="18" charset="0"/>
                          </a:rPr>
                        </m:ctrlPr>
                      </m:fPr>
                      <m:num>
                        <m:r>
                          <a:rPr lang="en-US" sz="2400" b="0" i="1" smtClean="0">
                            <a:solidFill>
                              <a:srgbClr val="104210"/>
                            </a:solidFill>
                            <a:latin typeface="Cambria Math" panose="02040503050406030204" pitchFamily="18" charset="0"/>
                          </a:rPr>
                          <m:t>1</m:t>
                        </m:r>
                      </m:num>
                      <m:den>
                        <m:r>
                          <a:rPr lang="en-US" sz="2400" b="0" i="1" smtClean="0">
                            <a:solidFill>
                              <a:srgbClr val="104210"/>
                            </a:solidFill>
                            <a:latin typeface="Cambria Math" panose="02040503050406030204" pitchFamily="18" charset="0"/>
                          </a:rPr>
                          <m:t>2</m:t>
                        </m:r>
                      </m:den>
                    </m:f>
                  </m:oMath>
                </a14:m>
                <a:r>
                  <a:rPr lang="en-US" sz="2400" dirty="0">
                    <a:solidFill>
                      <a:srgbClr val="104210"/>
                    </a:solidFill>
                  </a:rPr>
                  <a:t> </a:t>
                </a:r>
              </a:p>
            </p:txBody>
          </p:sp>
        </mc:Choice>
        <mc:Fallback xmlns="">
          <p:sp>
            <p:nvSpPr>
              <p:cNvPr id="23" name="TextBox 22">
                <a:extLst>
                  <a:ext uri="{FF2B5EF4-FFF2-40B4-BE49-F238E27FC236}">
                    <a16:creationId xmlns:a16="http://schemas.microsoft.com/office/drawing/2014/main" id="{064AE655-3E46-AC6E-4D2F-347D25CBA221}"/>
                  </a:ext>
                </a:extLst>
              </p:cNvPr>
              <p:cNvSpPr txBox="1">
                <a:spLocks noRot="1" noChangeAspect="1" noMove="1" noResize="1" noEditPoints="1" noAdjustHandles="1" noChangeArrowheads="1" noChangeShapeType="1" noTextEdit="1"/>
              </p:cNvSpPr>
              <p:nvPr/>
            </p:nvSpPr>
            <p:spPr>
              <a:xfrm>
                <a:off x="1504848" y="4524613"/>
                <a:ext cx="3428991" cy="521553"/>
              </a:xfrm>
              <a:prstGeom prst="rect">
                <a:avLst/>
              </a:prstGeom>
              <a:blipFill>
                <a:blip r:embed="rId5"/>
                <a:stretch>
                  <a:fillRect l="-3321" r="-221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97F2777-A7BD-7202-8D68-E0E45143F178}"/>
                  </a:ext>
                </a:extLst>
              </p:cNvPr>
              <p:cNvSpPr txBox="1"/>
              <p:nvPr/>
            </p:nvSpPr>
            <p:spPr>
              <a:xfrm>
                <a:off x="1504848" y="5113272"/>
                <a:ext cx="3428991" cy="521553"/>
              </a:xfrm>
              <a:prstGeom prst="rect">
                <a:avLst/>
              </a:prstGeom>
              <a:noFill/>
            </p:spPr>
            <p:txBody>
              <a:bodyPr wrap="square" lIns="0" tIns="0" rIns="0" bIns="0" rtlCol="0">
                <a:spAutoFit/>
              </a:bodyPr>
              <a:lstStyle/>
              <a:p>
                <a14:m>
                  <m:oMath xmlns:m="http://schemas.openxmlformats.org/officeDocument/2006/math">
                    <m:r>
                      <a:rPr lang="en-US" sz="2400" b="0" i="1" smtClean="0">
                        <a:solidFill>
                          <a:srgbClr val="104210"/>
                        </a:solidFill>
                        <a:latin typeface="Cambria Math" panose="02040503050406030204" pitchFamily="18" charset="0"/>
                      </a:rPr>
                      <m:t>𝑃𝑟𝑜𝑏</m:t>
                    </m:r>
                    <m:d>
                      <m:dPr>
                        <m:begChr m:val="["/>
                        <m:endChr m:val="]"/>
                        <m:ctrlPr>
                          <a:rPr lang="en-US" sz="2400" b="0" i="1" smtClean="0">
                            <a:solidFill>
                              <a:srgbClr val="104210"/>
                            </a:solidFill>
                            <a:latin typeface="Cambria Math" panose="02040503050406030204" pitchFamily="18" charset="0"/>
                          </a:rPr>
                        </m:ctrlPr>
                      </m:dPr>
                      <m:e>
                        <m:r>
                          <a:rPr lang="en-US" sz="2400" b="0" i="1" smtClean="0">
                            <a:solidFill>
                              <a:srgbClr val="104210"/>
                            </a:solidFill>
                            <a:latin typeface="Cambria Math" panose="02040503050406030204" pitchFamily="18" charset="0"/>
                          </a:rPr>
                          <m:t> </m:t>
                        </m:r>
                        <m:r>
                          <a:rPr lang="en-US" sz="2400" b="0" i="1" smtClean="0">
                            <a:solidFill>
                              <a:srgbClr val="104210"/>
                            </a:solidFill>
                            <a:latin typeface="Cambria Math" panose="02040503050406030204" pitchFamily="18" charset="0"/>
                          </a:rPr>
                          <m:t>𝑆𝑡𝑎𝑡𝑒</m:t>
                        </m:r>
                        <m:r>
                          <a:rPr lang="en-US" sz="2400" b="0" i="1" smtClean="0">
                            <a:solidFill>
                              <a:srgbClr val="104210"/>
                            </a:solidFill>
                            <a:latin typeface="Cambria Math" panose="02040503050406030204" pitchFamily="18" charset="0"/>
                          </a:rPr>
                          <m:t> </m:t>
                        </m:r>
                        <m:r>
                          <a:rPr lang="en-US" sz="2400" b="0" i="1" smtClean="0">
                            <a:solidFill>
                              <a:srgbClr val="104210"/>
                            </a:solidFill>
                            <a:latin typeface="Cambria Math" panose="02040503050406030204" pitchFamily="18" charset="0"/>
                          </a:rPr>
                          <m:t>𝑜𝑓</m:t>
                        </m:r>
                        <m:r>
                          <a:rPr lang="en-US" sz="2400" b="0" i="1" smtClean="0">
                            <a:solidFill>
                              <a:srgbClr val="104210"/>
                            </a:solidFill>
                            <a:latin typeface="Cambria Math" panose="02040503050406030204" pitchFamily="18" charset="0"/>
                          </a:rPr>
                          <m:t> </m:t>
                        </m:r>
                        <m:r>
                          <a:rPr lang="en-US" sz="2400" b="0" i="1" smtClean="0">
                            <a:solidFill>
                              <a:srgbClr val="104210"/>
                            </a:solidFill>
                            <a:latin typeface="Cambria Math" panose="02040503050406030204" pitchFamily="18" charset="0"/>
                          </a:rPr>
                          <m:t>𝑋</m:t>
                        </m:r>
                        <m:r>
                          <a:rPr lang="en-US" sz="2400" b="0" i="1" smtClean="0">
                            <a:solidFill>
                              <a:srgbClr val="104210"/>
                            </a:solidFill>
                            <a:latin typeface="Cambria Math" panose="02040503050406030204" pitchFamily="18" charset="0"/>
                          </a:rPr>
                          <m:t> </m:t>
                        </m:r>
                        <m:r>
                          <a:rPr lang="en-US" sz="2400" b="0" i="1" smtClean="0">
                            <a:solidFill>
                              <a:srgbClr val="104210"/>
                            </a:solidFill>
                            <a:latin typeface="Cambria Math" panose="02040503050406030204" pitchFamily="18" charset="0"/>
                          </a:rPr>
                          <m:t>𝑖𝑠</m:t>
                        </m:r>
                        <m:r>
                          <a:rPr lang="en-US" sz="2400" b="0" i="1" smtClean="0">
                            <a:solidFill>
                              <a:srgbClr val="104210"/>
                            </a:solidFill>
                            <a:latin typeface="Cambria Math" panose="02040503050406030204" pitchFamily="18" charset="0"/>
                          </a:rPr>
                          <m:t> 1</m:t>
                        </m:r>
                      </m:e>
                    </m:d>
                    <m:r>
                      <a:rPr lang="en-US" sz="2400" b="0" i="1" smtClean="0">
                        <a:solidFill>
                          <a:srgbClr val="104210"/>
                        </a:solidFill>
                        <a:latin typeface="Cambria Math" panose="02040503050406030204" pitchFamily="18" charset="0"/>
                      </a:rPr>
                      <m:t>=</m:t>
                    </m:r>
                    <m:f>
                      <m:fPr>
                        <m:ctrlPr>
                          <a:rPr lang="en-US" sz="2400" b="0" i="1" smtClean="0">
                            <a:solidFill>
                              <a:srgbClr val="104210"/>
                            </a:solidFill>
                            <a:latin typeface="Cambria Math" panose="02040503050406030204" pitchFamily="18" charset="0"/>
                          </a:rPr>
                        </m:ctrlPr>
                      </m:fPr>
                      <m:num>
                        <m:r>
                          <a:rPr lang="en-US" sz="2400" b="0" i="1" smtClean="0">
                            <a:solidFill>
                              <a:srgbClr val="104210"/>
                            </a:solidFill>
                            <a:latin typeface="Cambria Math" panose="02040503050406030204" pitchFamily="18" charset="0"/>
                          </a:rPr>
                          <m:t>1</m:t>
                        </m:r>
                      </m:num>
                      <m:den>
                        <m:r>
                          <a:rPr lang="en-US" sz="2400" b="0" i="1" smtClean="0">
                            <a:solidFill>
                              <a:srgbClr val="104210"/>
                            </a:solidFill>
                            <a:latin typeface="Cambria Math" panose="02040503050406030204" pitchFamily="18" charset="0"/>
                          </a:rPr>
                          <m:t>2</m:t>
                        </m:r>
                      </m:den>
                    </m:f>
                  </m:oMath>
                </a14:m>
                <a:r>
                  <a:rPr lang="en-US" sz="2400" dirty="0">
                    <a:solidFill>
                      <a:srgbClr val="104210"/>
                    </a:solidFill>
                  </a:rPr>
                  <a:t> </a:t>
                </a:r>
              </a:p>
            </p:txBody>
          </p:sp>
        </mc:Choice>
        <mc:Fallback xmlns="">
          <p:sp>
            <p:nvSpPr>
              <p:cNvPr id="24" name="TextBox 23">
                <a:extLst>
                  <a:ext uri="{FF2B5EF4-FFF2-40B4-BE49-F238E27FC236}">
                    <a16:creationId xmlns:a16="http://schemas.microsoft.com/office/drawing/2014/main" id="{D97F2777-A7BD-7202-8D68-E0E45143F178}"/>
                  </a:ext>
                </a:extLst>
              </p:cNvPr>
              <p:cNvSpPr txBox="1">
                <a:spLocks noRot="1" noChangeAspect="1" noMove="1" noResize="1" noEditPoints="1" noAdjustHandles="1" noChangeArrowheads="1" noChangeShapeType="1" noTextEdit="1"/>
              </p:cNvSpPr>
              <p:nvPr/>
            </p:nvSpPr>
            <p:spPr>
              <a:xfrm>
                <a:off x="1504848" y="5113272"/>
                <a:ext cx="3428991" cy="521553"/>
              </a:xfrm>
              <a:prstGeom prst="rect">
                <a:avLst/>
              </a:prstGeom>
              <a:blipFill>
                <a:blip r:embed="rId6"/>
                <a:stretch>
                  <a:fillRect l="-3321" r="-221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08F5E37-0217-F8ED-AC39-4E0A2B41A333}"/>
                  </a:ext>
                </a:extLst>
              </p:cNvPr>
              <p:cNvSpPr txBox="1"/>
              <p:nvPr/>
            </p:nvSpPr>
            <p:spPr>
              <a:xfrm>
                <a:off x="7225025" y="4524613"/>
                <a:ext cx="3428991" cy="521553"/>
              </a:xfrm>
              <a:prstGeom prst="rect">
                <a:avLst/>
              </a:prstGeom>
              <a:noFill/>
            </p:spPr>
            <p:txBody>
              <a:bodyPr wrap="square" lIns="0" tIns="0" rIns="0" bIns="0" rtlCol="0">
                <a:spAutoFit/>
              </a:bodyPr>
              <a:lstStyle/>
              <a:p>
                <a14:m>
                  <m:oMath xmlns:m="http://schemas.openxmlformats.org/officeDocument/2006/math">
                    <m:r>
                      <a:rPr lang="en-US" sz="2400" b="0" i="1" smtClean="0">
                        <a:solidFill>
                          <a:srgbClr val="104210"/>
                        </a:solidFill>
                        <a:latin typeface="Cambria Math" panose="02040503050406030204" pitchFamily="18" charset="0"/>
                      </a:rPr>
                      <m:t>𝑃𝑟𝑜𝑏</m:t>
                    </m:r>
                    <m:d>
                      <m:dPr>
                        <m:begChr m:val="["/>
                        <m:endChr m:val="]"/>
                        <m:ctrlPr>
                          <a:rPr lang="en-US" sz="2400" b="0" i="1" smtClean="0">
                            <a:solidFill>
                              <a:srgbClr val="104210"/>
                            </a:solidFill>
                            <a:latin typeface="Cambria Math" panose="02040503050406030204" pitchFamily="18" charset="0"/>
                          </a:rPr>
                        </m:ctrlPr>
                      </m:dPr>
                      <m:e>
                        <m:r>
                          <a:rPr lang="en-US" sz="2400" b="0" i="1" smtClean="0">
                            <a:solidFill>
                              <a:srgbClr val="104210"/>
                            </a:solidFill>
                            <a:latin typeface="Cambria Math" panose="02040503050406030204" pitchFamily="18" charset="0"/>
                          </a:rPr>
                          <m:t> </m:t>
                        </m:r>
                        <m:r>
                          <a:rPr lang="en-US" sz="2400" b="0" i="1" smtClean="0">
                            <a:solidFill>
                              <a:srgbClr val="104210"/>
                            </a:solidFill>
                            <a:latin typeface="Cambria Math" panose="02040503050406030204" pitchFamily="18" charset="0"/>
                          </a:rPr>
                          <m:t>𝑆𝑡𝑎𝑡𝑒</m:t>
                        </m:r>
                        <m:r>
                          <a:rPr lang="en-US" sz="2400" b="0" i="1" smtClean="0">
                            <a:solidFill>
                              <a:srgbClr val="104210"/>
                            </a:solidFill>
                            <a:latin typeface="Cambria Math" panose="02040503050406030204" pitchFamily="18" charset="0"/>
                          </a:rPr>
                          <m:t> </m:t>
                        </m:r>
                        <m:r>
                          <a:rPr lang="en-US" sz="2400" b="0" i="1" smtClean="0">
                            <a:solidFill>
                              <a:srgbClr val="104210"/>
                            </a:solidFill>
                            <a:latin typeface="Cambria Math" panose="02040503050406030204" pitchFamily="18" charset="0"/>
                          </a:rPr>
                          <m:t>𝑜𝑓</m:t>
                        </m:r>
                        <m:r>
                          <a:rPr lang="en-US" sz="2400" b="0" i="1" smtClean="0">
                            <a:solidFill>
                              <a:srgbClr val="104210"/>
                            </a:solidFill>
                            <a:latin typeface="Cambria Math" panose="02040503050406030204" pitchFamily="18" charset="0"/>
                          </a:rPr>
                          <m:t> </m:t>
                        </m:r>
                        <m:r>
                          <a:rPr lang="en-US" sz="2400" b="0" i="1" smtClean="0">
                            <a:solidFill>
                              <a:srgbClr val="104210"/>
                            </a:solidFill>
                            <a:latin typeface="Cambria Math" panose="02040503050406030204" pitchFamily="18" charset="0"/>
                          </a:rPr>
                          <m:t>𝑋</m:t>
                        </m:r>
                        <m:r>
                          <a:rPr lang="en-US" sz="2400" b="0" i="1" smtClean="0">
                            <a:solidFill>
                              <a:srgbClr val="104210"/>
                            </a:solidFill>
                            <a:latin typeface="Cambria Math" panose="02040503050406030204" pitchFamily="18" charset="0"/>
                          </a:rPr>
                          <m:t> </m:t>
                        </m:r>
                        <m:r>
                          <a:rPr lang="en-US" sz="2400" b="0" i="1" smtClean="0">
                            <a:solidFill>
                              <a:srgbClr val="104210"/>
                            </a:solidFill>
                            <a:latin typeface="Cambria Math" panose="02040503050406030204" pitchFamily="18" charset="0"/>
                          </a:rPr>
                          <m:t>𝑖𝑠</m:t>
                        </m:r>
                        <m:r>
                          <a:rPr lang="en-US" sz="2400" b="0" i="1" smtClean="0">
                            <a:solidFill>
                              <a:srgbClr val="104210"/>
                            </a:solidFill>
                            <a:latin typeface="Cambria Math" panose="02040503050406030204" pitchFamily="18" charset="0"/>
                          </a:rPr>
                          <m:t> 0</m:t>
                        </m:r>
                      </m:e>
                    </m:d>
                    <m:r>
                      <a:rPr lang="en-US" sz="2400" b="0" i="1" smtClean="0">
                        <a:solidFill>
                          <a:srgbClr val="104210"/>
                        </a:solidFill>
                        <a:latin typeface="Cambria Math" panose="02040503050406030204" pitchFamily="18" charset="0"/>
                      </a:rPr>
                      <m:t>=</m:t>
                    </m:r>
                    <m:f>
                      <m:fPr>
                        <m:ctrlPr>
                          <a:rPr lang="en-US" sz="2400" b="0" i="1" smtClean="0">
                            <a:solidFill>
                              <a:srgbClr val="104210"/>
                            </a:solidFill>
                            <a:latin typeface="Cambria Math" panose="02040503050406030204" pitchFamily="18" charset="0"/>
                          </a:rPr>
                        </m:ctrlPr>
                      </m:fPr>
                      <m:num>
                        <m:r>
                          <a:rPr lang="en-US" sz="2400" b="0" i="1" smtClean="0">
                            <a:solidFill>
                              <a:srgbClr val="104210"/>
                            </a:solidFill>
                            <a:latin typeface="Cambria Math" panose="02040503050406030204" pitchFamily="18" charset="0"/>
                          </a:rPr>
                          <m:t>1</m:t>
                        </m:r>
                      </m:num>
                      <m:den>
                        <m:r>
                          <a:rPr lang="en-US" sz="2400" b="0" i="1" smtClean="0">
                            <a:solidFill>
                              <a:srgbClr val="104210"/>
                            </a:solidFill>
                            <a:latin typeface="Cambria Math" panose="02040503050406030204" pitchFamily="18" charset="0"/>
                          </a:rPr>
                          <m:t>4</m:t>
                        </m:r>
                      </m:den>
                    </m:f>
                  </m:oMath>
                </a14:m>
                <a:r>
                  <a:rPr lang="en-US" sz="2400" dirty="0">
                    <a:solidFill>
                      <a:srgbClr val="104210"/>
                    </a:solidFill>
                  </a:rPr>
                  <a:t> </a:t>
                </a:r>
              </a:p>
            </p:txBody>
          </p:sp>
        </mc:Choice>
        <mc:Fallback xmlns="">
          <p:sp>
            <p:nvSpPr>
              <p:cNvPr id="25" name="TextBox 24">
                <a:extLst>
                  <a:ext uri="{FF2B5EF4-FFF2-40B4-BE49-F238E27FC236}">
                    <a16:creationId xmlns:a16="http://schemas.microsoft.com/office/drawing/2014/main" id="{108F5E37-0217-F8ED-AC39-4E0A2B41A333}"/>
                  </a:ext>
                </a:extLst>
              </p:cNvPr>
              <p:cNvSpPr txBox="1">
                <a:spLocks noRot="1" noChangeAspect="1" noMove="1" noResize="1" noEditPoints="1" noAdjustHandles="1" noChangeArrowheads="1" noChangeShapeType="1" noTextEdit="1"/>
              </p:cNvSpPr>
              <p:nvPr/>
            </p:nvSpPr>
            <p:spPr>
              <a:xfrm>
                <a:off x="7225025" y="4524613"/>
                <a:ext cx="3428991" cy="521553"/>
              </a:xfrm>
              <a:prstGeom prst="rect">
                <a:avLst/>
              </a:prstGeom>
              <a:blipFill>
                <a:blip r:embed="rId7"/>
                <a:stretch>
                  <a:fillRect l="-2941" r="-1838"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D693041-9DCD-AC6A-C416-EF84674D76B7}"/>
                  </a:ext>
                </a:extLst>
              </p:cNvPr>
              <p:cNvSpPr txBox="1"/>
              <p:nvPr/>
            </p:nvSpPr>
            <p:spPr>
              <a:xfrm>
                <a:off x="7225025" y="5113272"/>
                <a:ext cx="3428991" cy="522322"/>
              </a:xfrm>
              <a:prstGeom prst="rect">
                <a:avLst/>
              </a:prstGeom>
              <a:noFill/>
            </p:spPr>
            <p:txBody>
              <a:bodyPr wrap="square" lIns="0" tIns="0" rIns="0" bIns="0" rtlCol="0">
                <a:spAutoFit/>
              </a:bodyPr>
              <a:lstStyle/>
              <a:p>
                <a14:m>
                  <m:oMath xmlns:m="http://schemas.openxmlformats.org/officeDocument/2006/math">
                    <m:r>
                      <a:rPr lang="en-US" sz="2400" b="0" i="1" smtClean="0">
                        <a:solidFill>
                          <a:srgbClr val="104210"/>
                        </a:solidFill>
                        <a:latin typeface="Cambria Math" panose="02040503050406030204" pitchFamily="18" charset="0"/>
                      </a:rPr>
                      <m:t>𝑃𝑟𝑜𝑏</m:t>
                    </m:r>
                    <m:d>
                      <m:dPr>
                        <m:begChr m:val="["/>
                        <m:endChr m:val="]"/>
                        <m:ctrlPr>
                          <a:rPr lang="en-US" sz="2400" b="0" i="1" smtClean="0">
                            <a:solidFill>
                              <a:srgbClr val="104210"/>
                            </a:solidFill>
                            <a:latin typeface="Cambria Math" panose="02040503050406030204" pitchFamily="18" charset="0"/>
                          </a:rPr>
                        </m:ctrlPr>
                      </m:dPr>
                      <m:e>
                        <m:r>
                          <a:rPr lang="en-US" sz="2400" b="0" i="1" smtClean="0">
                            <a:solidFill>
                              <a:srgbClr val="104210"/>
                            </a:solidFill>
                            <a:latin typeface="Cambria Math" panose="02040503050406030204" pitchFamily="18" charset="0"/>
                          </a:rPr>
                          <m:t> </m:t>
                        </m:r>
                        <m:r>
                          <a:rPr lang="en-US" sz="2400" b="0" i="1" smtClean="0">
                            <a:solidFill>
                              <a:srgbClr val="104210"/>
                            </a:solidFill>
                            <a:latin typeface="Cambria Math" panose="02040503050406030204" pitchFamily="18" charset="0"/>
                          </a:rPr>
                          <m:t>𝑆𝑡𝑎𝑡𝑒</m:t>
                        </m:r>
                        <m:r>
                          <a:rPr lang="en-US" sz="2400" b="0" i="1" smtClean="0">
                            <a:solidFill>
                              <a:srgbClr val="104210"/>
                            </a:solidFill>
                            <a:latin typeface="Cambria Math" panose="02040503050406030204" pitchFamily="18" charset="0"/>
                          </a:rPr>
                          <m:t> </m:t>
                        </m:r>
                        <m:r>
                          <a:rPr lang="en-US" sz="2400" b="0" i="1" smtClean="0">
                            <a:solidFill>
                              <a:srgbClr val="104210"/>
                            </a:solidFill>
                            <a:latin typeface="Cambria Math" panose="02040503050406030204" pitchFamily="18" charset="0"/>
                          </a:rPr>
                          <m:t>𝑜𝑓</m:t>
                        </m:r>
                        <m:r>
                          <a:rPr lang="en-US" sz="2400" b="0" i="1" smtClean="0">
                            <a:solidFill>
                              <a:srgbClr val="104210"/>
                            </a:solidFill>
                            <a:latin typeface="Cambria Math" panose="02040503050406030204" pitchFamily="18" charset="0"/>
                          </a:rPr>
                          <m:t> </m:t>
                        </m:r>
                        <m:r>
                          <a:rPr lang="en-US" sz="2400" b="0" i="1" smtClean="0">
                            <a:solidFill>
                              <a:srgbClr val="104210"/>
                            </a:solidFill>
                            <a:latin typeface="Cambria Math" panose="02040503050406030204" pitchFamily="18" charset="0"/>
                          </a:rPr>
                          <m:t>𝑋</m:t>
                        </m:r>
                        <m:r>
                          <a:rPr lang="en-US" sz="2400" b="0" i="1" smtClean="0">
                            <a:solidFill>
                              <a:srgbClr val="104210"/>
                            </a:solidFill>
                            <a:latin typeface="Cambria Math" panose="02040503050406030204" pitchFamily="18" charset="0"/>
                          </a:rPr>
                          <m:t> </m:t>
                        </m:r>
                        <m:r>
                          <a:rPr lang="en-US" sz="2400" b="0" i="1" smtClean="0">
                            <a:solidFill>
                              <a:srgbClr val="104210"/>
                            </a:solidFill>
                            <a:latin typeface="Cambria Math" panose="02040503050406030204" pitchFamily="18" charset="0"/>
                          </a:rPr>
                          <m:t>𝑖𝑠</m:t>
                        </m:r>
                        <m:r>
                          <a:rPr lang="en-US" sz="2400" b="0" i="1" smtClean="0">
                            <a:solidFill>
                              <a:srgbClr val="104210"/>
                            </a:solidFill>
                            <a:latin typeface="Cambria Math" panose="02040503050406030204" pitchFamily="18" charset="0"/>
                          </a:rPr>
                          <m:t> 1</m:t>
                        </m:r>
                      </m:e>
                    </m:d>
                    <m:r>
                      <a:rPr lang="en-US" sz="2400" b="0" i="1" smtClean="0">
                        <a:solidFill>
                          <a:srgbClr val="104210"/>
                        </a:solidFill>
                        <a:latin typeface="Cambria Math" panose="02040503050406030204" pitchFamily="18" charset="0"/>
                      </a:rPr>
                      <m:t>=</m:t>
                    </m:r>
                    <m:f>
                      <m:fPr>
                        <m:ctrlPr>
                          <a:rPr lang="en-US" sz="2400" b="0" i="1" smtClean="0">
                            <a:solidFill>
                              <a:srgbClr val="104210"/>
                            </a:solidFill>
                            <a:latin typeface="Cambria Math" panose="02040503050406030204" pitchFamily="18" charset="0"/>
                          </a:rPr>
                        </m:ctrlPr>
                      </m:fPr>
                      <m:num>
                        <m:r>
                          <a:rPr lang="en-US" sz="2400" b="0" i="1" smtClean="0">
                            <a:solidFill>
                              <a:srgbClr val="104210"/>
                            </a:solidFill>
                            <a:latin typeface="Cambria Math" panose="02040503050406030204" pitchFamily="18" charset="0"/>
                          </a:rPr>
                          <m:t>3</m:t>
                        </m:r>
                      </m:num>
                      <m:den>
                        <m:r>
                          <a:rPr lang="en-US" sz="2400" b="0" i="1" smtClean="0">
                            <a:solidFill>
                              <a:srgbClr val="104210"/>
                            </a:solidFill>
                            <a:latin typeface="Cambria Math" panose="02040503050406030204" pitchFamily="18" charset="0"/>
                          </a:rPr>
                          <m:t>4</m:t>
                        </m:r>
                      </m:den>
                    </m:f>
                  </m:oMath>
                </a14:m>
                <a:r>
                  <a:rPr lang="en-US" sz="2400" dirty="0">
                    <a:solidFill>
                      <a:srgbClr val="104210"/>
                    </a:solidFill>
                  </a:rPr>
                  <a:t> </a:t>
                </a:r>
              </a:p>
            </p:txBody>
          </p:sp>
        </mc:Choice>
        <mc:Fallback xmlns="">
          <p:sp>
            <p:nvSpPr>
              <p:cNvPr id="26" name="TextBox 25">
                <a:extLst>
                  <a:ext uri="{FF2B5EF4-FFF2-40B4-BE49-F238E27FC236}">
                    <a16:creationId xmlns:a16="http://schemas.microsoft.com/office/drawing/2014/main" id="{3D693041-9DCD-AC6A-C416-EF84674D76B7}"/>
                  </a:ext>
                </a:extLst>
              </p:cNvPr>
              <p:cNvSpPr txBox="1">
                <a:spLocks noRot="1" noChangeAspect="1" noMove="1" noResize="1" noEditPoints="1" noAdjustHandles="1" noChangeArrowheads="1" noChangeShapeType="1" noTextEdit="1"/>
              </p:cNvSpPr>
              <p:nvPr/>
            </p:nvSpPr>
            <p:spPr>
              <a:xfrm>
                <a:off x="7225025" y="5113272"/>
                <a:ext cx="3428991" cy="522322"/>
              </a:xfrm>
              <a:prstGeom prst="rect">
                <a:avLst/>
              </a:prstGeom>
              <a:blipFill>
                <a:blip r:embed="rId8"/>
                <a:stretch>
                  <a:fillRect l="-2941" r="-1838" b="-14286"/>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C44B41CE-EE1F-37AB-99AA-D25F714C6149}"/>
              </a:ext>
            </a:extLst>
          </p:cNvPr>
          <p:cNvSpPr txBox="1"/>
          <p:nvPr/>
        </p:nvSpPr>
        <p:spPr>
          <a:xfrm>
            <a:off x="5330280" y="3038851"/>
            <a:ext cx="1545693" cy="780298"/>
          </a:xfrm>
          <a:prstGeom prst="rect">
            <a:avLst/>
          </a:prstGeom>
          <a:solidFill>
            <a:schemeClr val="accent1">
              <a:lumMod val="20000"/>
              <a:lumOff val="80000"/>
              <a:alpha val="50000"/>
            </a:schemeClr>
          </a:solidFill>
          <a:ln w="25400" cap="flat" cmpd="sng" algn="ctr">
            <a:solidFill>
              <a:srgbClr val="10421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2400" b="0" i="0" u="none" strike="noStrike" kern="0" cap="none" spc="0" normalizeH="0" baseline="0">
                <a:ln>
                  <a:noFill/>
                </a:ln>
                <a:solidFill>
                  <a:srgbClr val="4472C4">
                    <a:lumMod val="50000"/>
                  </a:srgbClr>
                </a:solidFill>
                <a:effectLst/>
                <a:uLnTx/>
                <a:uFillTx/>
                <a:latin typeface="Calibri" panose="020F0502020204030204" pitchFamily="34" charset="0"/>
                <a:ea typeface="Cambria Math" panose="02040503050406030204" pitchFamily="18" charset="0"/>
                <a:cs typeface="Calibri" panose="020F050202020403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104210"/>
                </a:solidFill>
                <a:effectLst/>
                <a:uLnTx/>
                <a:uFillTx/>
                <a:latin typeface="Calibri" panose="020F0502020204030204" pitchFamily="34" charset="0"/>
                <a:ea typeface="Cambria Math" panose="02040503050406030204" pitchFamily="18" charset="0"/>
                <a:cs typeface="Calibri" panose="020F0502020204030204" pitchFamily="34" charset="0"/>
              </a:rPr>
              <a:t>Quantum</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104210"/>
                </a:solidFill>
              </a:rPr>
              <a:t>Gate (G)</a:t>
            </a:r>
            <a:endParaRPr kumimoji="0" lang="en-US" sz="2400" b="0" i="0" u="none" strike="noStrike" kern="0" cap="none" spc="0" normalizeH="0" baseline="0" noProof="0" dirty="0">
              <a:ln>
                <a:noFill/>
              </a:ln>
              <a:solidFill>
                <a:srgbClr val="104210"/>
              </a:solidFill>
              <a:effectLst/>
              <a:uLnTx/>
              <a:uFillTx/>
              <a:latin typeface="Calibri" panose="020F0502020204030204" pitchFamily="34" charset="0"/>
              <a:ea typeface="Cambria Math" panose="02040503050406030204" pitchFamily="18"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B0836531-887B-A186-D0B8-7B35B2CF00DA}"/>
                  </a:ext>
                </a:extLst>
              </p:cNvPr>
              <p:cNvSpPr txBox="1"/>
              <p:nvPr/>
            </p:nvSpPr>
            <p:spPr>
              <a:xfrm>
                <a:off x="5368833" y="3896387"/>
                <a:ext cx="1453445"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mn-ea"/>
                          <a:cs typeface="+mn-cs"/>
                        </a:rPr>
                        <m:t>𝑣</m:t>
                      </m:r>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mn-ea"/>
                          <a:cs typeface="+mn-cs"/>
                        </a:rPr>
                        <m:t>𝐺𝑢</m:t>
                      </m:r>
                    </m:oMath>
                  </m:oMathPara>
                </a14:m>
                <a:endParaRPr kumimoji="0" lang="en-US" sz="2400" b="0" i="0" u="none" strike="noStrike" kern="1200" cap="none" spc="0" normalizeH="0" baseline="0" noProof="0" dirty="0">
                  <a:ln>
                    <a:noFill/>
                  </a:ln>
                  <a:solidFill>
                    <a:srgbClr val="104210"/>
                  </a:solidFill>
                  <a:effectLst/>
                  <a:uLnTx/>
                  <a:uFillTx/>
                  <a:latin typeface="Calibri"/>
                  <a:ea typeface="+mn-ea"/>
                  <a:cs typeface="+mn-cs"/>
                </a:endParaRPr>
              </a:p>
            </p:txBody>
          </p:sp>
        </mc:Choice>
        <mc:Fallback xmlns="">
          <p:sp>
            <p:nvSpPr>
              <p:cNvPr id="29" name="TextBox 28">
                <a:extLst>
                  <a:ext uri="{FF2B5EF4-FFF2-40B4-BE49-F238E27FC236}">
                    <a16:creationId xmlns:a16="http://schemas.microsoft.com/office/drawing/2014/main" id="{B0836531-887B-A186-D0B8-7B35B2CF00DA}"/>
                  </a:ext>
                </a:extLst>
              </p:cNvPr>
              <p:cNvSpPr txBox="1">
                <a:spLocks noRot="1" noChangeAspect="1" noMove="1" noResize="1" noEditPoints="1" noAdjustHandles="1" noChangeArrowheads="1" noChangeShapeType="1" noTextEdit="1"/>
              </p:cNvSpPr>
              <p:nvPr/>
            </p:nvSpPr>
            <p:spPr>
              <a:xfrm>
                <a:off x="5368833" y="3896387"/>
                <a:ext cx="1453445" cy="369332"/>
              </a:xfrm>
              <a:prstGeom prst="rect">
                <a:avLst/>
              </a:prstGeom>
              <a:blipFill>
                <a:blip r:embed="rId9"/>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C55F892-A687-3A01-DDD7-1DDD7CCB9FBD}"/>
                  </a:ext>
                </a:extLst>
              </p:cNvPr>
              <p:cNvSpPr txBox="1"/>
              <p:nvPr/>
            </p:nvSpPr>
            <p:spPr>
              <a:xfrm>
                <a:off x="2411865" y="3038851"/>
                <a:ext cx="1681220" cy="101341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𝑣</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f>
                                  <m:fPr>
                                    <m:type m:val="skw"/>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num>
                                  <m:den>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2</m:t>
                                    </m:r>
                                  </m:den>
                                </m:f>
                              </m:e>
                            </m:mr>
                            <m:mr>
                              <m:e>
                                <m:f>
                                  <m:fPr>
                                    <m:type m:val="skw"/>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num>
                                  <m:den>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2</m:t>
                                    </m:r>
                                  </m:den>
                                </m:f>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31" name="TextBox 30">
                <a:extLst>
                  <a:ext uri="{FF2B5EF4-FFF2-40B4-BE49-F238E27FC236}">
                    <a16:creationId xmlns:a16="http://schemas.microsoft.com/office/drawing/2014/main" id="{EC55F892-A687-3A01-DDD7-1DDD7CCB9FBD}"/>
                  </a:ext>
                </a:extLst>
              </p:cNvPr>
              <p:cNvSpPr txBox="1">
                <a:spLocks noRot="1" noChangeAspect="1" noMove="1" noResize="1" noEditPoints="1" noAdjustHandles="1" noChangeArrowheads="1" noChangeShapeType="1" noTextEdit="1"/>
              </p:cNvSpPr>
              <p:nvPr/>
            </p:nvSpPr>
            <p:spPr>
              <a:xfrm>
                <a:off x="2411865" y="3038851"/>
                <a:ext cx="1681220" cy="1013419"/>
              </a:xfrm>
              <a:prstGeom prst="rect">
                <a:avLst/>
              </a:prstGeom>
              <a:blipFill>
                <a:blip r:embed="rId10"/>
                <a:stretch>
                  <a:fillRect t="-74074" r="-5263" b="-1123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0D46F3B-20B6-E85B-66EA-238A614374FF}"/>
                  </a:ext>
                </a:extLst>
              </p:cNvPr>
              <p:cNvSpPr txBox="1"/>
              <p:nvPr/>
            </p:nvSpPr>
            <p:spPr>
              <a:xfrm>
                <a:off x="8110458" y="2999865"/>
                <a:ext cx="1681220" cy="1045286"/>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𝑢</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f>
                                  <m:fPr>
                                    <m:type m:val="skw"/>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num>
                                  <m:den>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4</m:t>
                                    </m:r>
                                  </m:den>
                                </m:f>
                              </m:e>
                            </m:mr>
                            <m:mr>
                              <m:e>
                                <m:f>
                                  <m:fPr>
                                    <m:type m:val="skw"/>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3</m:t>
                                    </m:r>
                                  </m:num>
                                  <m:den>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4</m:t>
                                    </m:r>
                                  </m:den>
                                </m:f>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33" name="TextBox 32">
                <a:extLst>
                  <a:ext uri="{FF2B5EF4-FFF2-40B4-BE49-F238E27FC236}">
                    <a16:creationId xmlns:a16="http://schemas.microsoft.com/office/drawing/2014/main" id="{70D46F3B-20B6-E85B-66EA-238A614374FF}"/>
                  </a:ext>
                </a:extLst>
              </p:cNvPr>
              <p:cNvSpPr txBox="1">
                <a:spLocks noRot="1" noChangeAspect="1" noMove="1" noResize="1" noEditPoints="1" noAdjustHandles="1" noChangeArrowheads="1" noChangeShapeType="1" noTextEdit="1"/>
              </p:cNvSpPr>
              <p:nvPr/>
            </p:nvSpPr>
            <p:spPr>
              <a:xfrm>
                <a:off x="8110458" y="2999865"/>
                <a:ext cx="1681220" cy="1045286"/>
              </a:xfrm>
              <a:prstGeom prst="rect">
                <a:avLst/>
              </a:prstGeom>
              <a:blipFill>
                <a:blip r:embed="rId11"/>
                <a:stretch>
                  <a:fillRect t="-71084" r="-6015" b="-108434"/>
                </a:stretch>
              </a:blipFill>
            </p:spPr>
            <p:txBody>
              <a:bodyPr/>
              <a:lstStyle/>
              <a:p>
                <a:r>
                  <a:rPr lang="en-US">
                    <a:noFill/>
                  </a:rPr>
                  <a:t> </a:t>
                </a:r>
              </a:p>
            </p:txBody>
          </p:sp>
        </mc:Fallback>
      </mc:AlternateContent>
    </p:spTree>
    <p:extLst>
      <p:ext uri="{BB962C8B-B14F-4D97-AF65-F5344CB8AC3E}">
        <p14:creationId xmlns:p14="http://schemas.microsoft.com/office/powerpoint/2010/main" val="3916368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dissolve">
                                      <p:cBhvr>
                                        <p:cTn id="13" dur="500"/>
                                        <p:tgtEl>
                                          <p:spTgt spid="1026"/>
                                        </p:tgtEl>
                                      </p:cBhvr>
                                    </p:animEffect>
                                  </p:childTnLst>
                                </p:cTn>
                              </p:par>
                              <p:par>
                                <p:cTn id="14" presetID="12" presetClass="entr" presetSubtype="8"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500"/>
                                        <p:tgtEl>
                                          <p:spTgt spid="30"/>
                                        </p:tgtEl>
                                        <p:attrNameLst>
                                          <p:attrName>ppt_x</p:attrName>
                                        </p:attrNameLst>
                                      </p:cBhvr>
                                      <p:tavLst>
                                        <p:tav tm="0">
                                          <p:val>
                                            <p:strVal val="#ppt_x-#ppt_w*1.125000"/>
                                          </p:val>
                                        </p:tav>
                                        <p:tav tm="100000">
                                          <p:val>
                                            <p:strVal val="#ppt_x"/>
                                          </p:val>
                                        </p:tav>
                                      </p:tavLst>
                                    </p:anim>
                                    <p:animEffect transition="in" filter="wipe(right)">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7"/>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23" grpId="0"/>
      <p:bldP spid="24" grpId="0"/>
      <p:bldP spid="25" grpId="0"/>
      <p:bldP spid="26" grpId="0"/>
      <p:bldP spid="27" grpId="0" animBg="1"/>
      <p:bldP spid="29" grpId="0"/>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dirty="0">
                <a:solidFill>
                  <a:schemeClr val="tx1"/>
                </a:solidFill>
              </a:rPr>
              <a:t>Impact Of Measurement (Resolution Of Coin Toss)</a:t>
            </a:r>
            <a:endParaRPr kumimoji="0" lang="en-US" sz="3600" b="1" i="0" u="none" strike="noStrike" kern="1200" cap="none" spc="0" normalizeH="0" baseline="0" noProof="0" dirty="0">
              <a:ln>
                <a:noFill/>
              </a:ln>
              <a:solidFill>
                <a:schemeClr val="tx1"/>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8" name="TextBox 7">
            <a:extLst>
              <a:ext uri="{FF2B5EF4-FFF2-40B4-BE49-F238E27FC236}">
                <a16:creationId xmlns:a16="http://schemas.microsoft.com/office/drawing/2014/main" id="{0867DB99-49B8-92B4-DEEC-ADA6D8375FCB}"/>
              </a:ext>
            </a:extLst>
          </p:cNvPr>
          <p:cNvSpPr txBox="1"/>
          <p:nvPr/>
        </p:nvSpPr>
        <p:spPr>
          <a:xfrm>
            <a:off x="-885" y="6126614"/>
            <a:ext cx="12192883" cy="731520"/>
          </a:xfrm>
          <a:prstGeom prst="rect">
            <a:avLst/>
          </a:prstGeom>
          <a:solidFill>
            <a:srgbClr val="BF5700"/>
          </a:solidFill>
        </p:spPr>
        <p:txBody>
          <a:bodyPr wrap="square" rtlCol="0">
            <a:noAutofit/>
          </a:bodyPr>
          <a:lstStyle/>
          <a:p>
            <a:pPr lvl="0" algn="ctr" defTabSz="1091246">
              <a:defRPr/>
            </a:pPr>
            <a:r>
              <a:rPr lang="en-US" sz="2400" kern="0" dirty="0">
                <a:solidFill>
                  <a:prstClr val="white"/>
                </a:solidFill>
              </a:rPr>
              <a:t>Qubit measurement operation is destructive and produces classical outcome</a:t>
            </a:r>
          </a:p>
        </p:txBody>
      </p:sp>
      <p:pic>
        <p:nvPicPr>
          <p:cNvPr id="9" name="Picture 8">
            <a:extLst>
              <a:ext uri="{FF2B5EF4-FFF2-40B4-BE49-F238E27FC236}">
                <a16:creationId xmlns:a16="http://schemas.microsoft.com/office/drawing/2014/main" id="{915E2AFB-4C44-AEBB-AF3B-2A20BCAEF263}"/>
              </a:ext>
            </a:extLst>
          </p:cNvPr>
          <p:cNvPicPr>
            <a:picLocks noChangeAspect="1"/>
          </p:cNvPicPr>
          <p:nvPr/>
        </p:nvPicPr>
        <p:blipFill>
          <a:blip r:embed="rId3"/>
          <a:stretch>
            <a:fillRect/>
          </a:stretch>
        </p:blipFill>
        <p:spPr>
          <a:xfrm rot="5400000">
            <a:off x="382414" y="2950024"/>
            <a:ext cx="825671" cy="825671"/>
          </a:xfrm>
          <a:prstGeom prst="rect">
            <a:avLst/>
          </a:prstGeom>
        </p:spPr>
      </p:pic>
      <p:sp>
        <p:nvSpPr>
          <p:cNvPr id="19" name="Oval 18">
            <a:extLst>
              <a:ext uri="{FF2B5EF4-FFF2-40B4-BE49-F238E27FC236}">
                <a16:creationId xmlns:a16="http://schemas.microsoft.com/office/drawing/2014/main" id="{B5AB4825-3448-C066-9923-BC00469E871F}"/>
              </a:ext>
            </a:extLst>
          </p:cNvPr>
          <p:cNvSpPr/>
          <p:nvPr/>
        </p:nvSpPr>
        <p:spPr>
          <a:xfrm>
            <a:off x="4039571" y="2100837"/>
            <a:ext cx="551736" cy="538784"/>
          </a:xfrm>
          <a:prstGeom prst="ellipse">
            <a:avLst/>
          </a:prstGeom>
          <a:gradFill flip="none" rotWithShape="1">
            <a:gsLst>
              <a:gs pos="0">
                <a:srgbClr val="FFC000">
                  <a:lumMod val="40000"/>
                  <a:lumOff val="60000"/>
                </a:srgbClr>
              </a:gs>
              <a:gs pos="74000">
                <a:srgbClr val="FFC000">
                  <a:lumMod val="95000"/>
                  <a:lumOff val="5000"/>
                </a:srgbClr>
              </a:gs>
              <a:gs pos="100000">
                <a:srgbClr val="FFC000">
                  <a:lumMod val="60000"/>
                </a:srgbClr>
              </a:gs>
            </a:gsLst>
            <a:path path="circle">
              <a:fillToRect l="50000" t="130000" r="50000" b="-30000"/>
            </a:path>
            <a:tileRect/>
          </a:gra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solidFill>
                <a:effectLst/>
                <a:uLnTx/>
                <a:uFillTx/>
                <a:latin typeface="Garamond" panose="02020404030301010803" pitchFamily="18" charset="0"/>
                <a:ea typeface="+mn-ea"/>
                <a:cs typeface="+mn-cs"/>
              </a:rPr>
              <a:t>H</a:t>
            </a:r>
          </a:p>
        </p:txBody>
      </p:sp>
      <p:sp>
        <p:nvSpPr>
          <p:cNvPr id="20" name="Oval 19">
            <a:extLst>
              <a:ext uri="{FF2B5EF4-FFF2-40B4-BE49-F238E27FC236}">
                <a16:creationId xmlns:a16="http://schemas.microsoft.com/office/drawing/2014/main" id="{B39668B6-FC62-28BF-73B7-BA35054EA91B}"/>
              </a:ext>
            </a:extLst>
          </p:cNvPr>
          <p:cNvSpPr/>
          <p:nvPr/>
        </p:nvSpPr>
        <p:spPr>
          <a:xfrm>
            <a:off x="4039571" y="4360058"/>
            <a:ext cx="551736" cy="538784"/>
          </a:xfrm>
          <a:prstGeom prst="ellipse">
            <a:avLst/>
          </a:prstGeom>
          <a:gradFill flip="none" rotWithShape="1">
            <a:gsLst>
              <a:gs pos="0">
                <a:srgbClr val="FFC000">
                  <a:lumMod val="40000"/>
                  <a:lumOff val="60000"/>
                </a:srgbClr>
              </a:gs>
              <a:gs pos="74000">
                <a:srgbClr val="FFC000">
                  <a:lumMod val="95000"/>
                  <a:lumOff val="5000"/>
                </a:srgbClr>
              </a:gs>
              <a:gs pos="100000">
                <a:srgbClr val="FFC000">
                  <a:lumMod val="60000"/>
                </a:srgbClr>
              </a:gs>
            </a:gsLst>
            <a:path path="circle">
              <a:fillToRect l="50000" t="130000" r="50000" b="-30000"/>
            </a:path>
            <a:tileRect/>
          </a:gra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solidFill>
                <a:effectLst/>
                <a:uLnTx/>
                <a:uFillTx/>
                <a:latin typeface="Garamond" panose="02020404030301010803" pitchFamily="18" charset="0"/>
                <a:ea typeface="+mn-ea"/>
                <a:cs typeface="+mn-cs"/>
              </a:rPr>
              <a:t>T</a:t>
            </a:r>
          </a:p>
        </p:txBody>
      </p:sp>
      <p:pic>
        <p:nvPicPr>
          <p:cNvPr id="28" name="Picture 27">
            <a:extLst>
              <a:ext uri="{FF2B5EF4-FFF2-40B4-BE49-F238E27FC236}">
                <a16:creationId xmlns:a16="http://schemas.microsoft.com/office/drawing/2014/main" id="{04189178-0473-1F9A-D71C-39EC5D21818B}"/>
              </a:ext>
            </a:extLst>
          </p:cNvPr>
          <p:cNvPicPr>
            <a:picLocks noChangeAspect="1"/>
          </p:cNvPicPr>
          <p:nvPr/>
        </p:nvPicPr>
        <p:blipFill>
          <a:blip r:embed="rId4"/>
          <a:stretch>
            <a:fillRect/>
          </a:stretch>
        </p:blipFill>
        <p:spPr>
          <a:xfrm>
            <a:off x="2091350" y="2944899"/>
            <a:ext cx="825671" cy="830768"/>
          </a:xfrm>
          <a:prstGeom prst="rect">
            <a:avLst/>
          </a:prstGeom>
        </p:spPr>
      </p:pic>
      <p:cxnSp>
        <p:nvCxnSpPr>
          <p:cNvPr id="30" name="Straight Arrow Connector 29">
            <a:extLst>
              <a:ext uri="{FF2B5EF4-FFF2-40B4-BE49-F238E27FC236}">
                <a16:creationId xmlns:a16="http://schemas.microsoft.com/office/drawing/2014/main" id="{AD94ADAE-1797-D9DD-780F-1C301A293857}"/>
              </a:ext>
            </a:extLst>
          </p:cNvPr>
          <p:cNvCxnSpPr>
            <a:cxnSpLocks/>
            <a:stCxn id="9" idx="0"/>
            <a:endCxn id="28" idx="1"/>
          </p:cNvCxnSpPr>
          <p:nvPr/>
        </p:nvCxnSpPr>
        <p:spPr>
          <a:xfrm flipV="1">
            <a:off x="1208085" y="3360283"/>
            <a:ext cx="883265" cy="2577"/>
          </a:xfrm>
          <a:prstGeom prst="straightConnector1">
            <a:avLst/>
          </a:prstGeom>
          <a:ln>
            <a:solidFill>
              <a:srgbClr val="00206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3F612F82-2245-82CA-97C7-FB869058B053}"/>
              </a:ext>
            </a:extLst>
          </p:cNvPr>
          <p:cNvCxnSpPr>
            <a:cxnSpLocks/>
            <a:stCxn id="28" idx="3"/>
            <a:endCxn id="19" idx="2"/>
          </p:cNvCxnSpPr>
          <p:nvPr/>
        </p:nvCxnSpPr>
        <p:spPr>
          <a:xfrm flipV="1">
            <a:off x="2917021" y="2370229"/>
            <a:ext cx="1122550" cy="990054"/>
          </a:xfrm>
          <a:prstGeom prst="straightConnector1">
            <a:avLst/>
          </a:prstGeom>
          <a:ln>
            <a:solidFill>
              <a:srgbClr val="00206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CFACEAED-FCF3-DA8D-3463-C4C8EB35CF2C}"/>
              </a:ext>
            </a:extLst>
          </p:cNvPr>
          <p:cNvCxnSpPr>
            <a:cxnSpLocks/>
            <a:stCxn id="28" idx="3"/>
            <a:endCxn id="20" idx="2"/>
          </p:cNvCxnSpPr>
          <p:nvPr/>
        </p:nvCxnSpPr>
        <p:spPr>
          <a:xfrm>
            <a:off x="2917021" y="3360283"/>
            <a:ext cx="1122550" cy="1269167"/>
          </a:xfrm>
          <a:prstGeom prst="straightConnector1">
            <a:avLst/>
          </a:prstGeom>
          <a:ln>
            <a:solidFill>
              <a:srgbClr val="002060"/>
            </a:solidFill>
            <a:tailEnd type="triangle" w="lg" len="lg"/>
          </a:ln>
        </p:spPr>
        <p:style>
          <a:lnRef idx="2">
            <a:schemeClr val="accent1"/>
          </a:lnRef>
          <a:fillRef idx="0">
            <a:schemeClr val="accent1"/>
          </a:fillRef>
          <a:effectRef idx="1">
            <a:schemeClr val="accent1"/>
          </a:effectRef>
          <a:fontRef idx="minor">
            <a:schemeClr val="tx1"/>
          </a:fontRef>
        </p:style>
      </p:cxnSp>
      <p:sp>
        <p:nvSpPr>
          <p:cNvPr id="50" name="Rounded Rectangle 49">
            <a:extLst>
              <a:ext uri="{FF2B5EF4-FFF2-40B4-BE49-F238E27FC236}">
                <a16:creationId xmlns:a16="http://schemas.microsoft.com/office/drawing/2014/main" id="{DD4B452E-37AE-D10E-6C0C-EBAA2EA75E8F}"/>
              </a:ext>
            </a:extLst>
          </p:cNvPr>
          <p:cNvSpPr/>
          <p:nvPr/>
        </p:nvSpPr>
        <p:spPr>
          <a:xfrm>
            <a:off x="8801181" y="1135744"/>
            <a:ext cx="1453445" cy="520411"/>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Unbiased</a:t>
            </a:r>
          </a:p>
        </p:txBody>
      </p:sp>
      <p:pic>
        <p:nvPicPr>
          <p:cNvPr id="51" name="Picture 50">
            <a:extLst>
              <a:ext uri="{FF2B5EF4-FFF2-40B4-BE49-F238E27FC236}">
                <a16:creationId xmlns:a16="http://schemas.microsoft.com/office/drawing/2014/main" id="{5A8F67FC-392E-AA06-4433-CA15A65D9E9A}"/>
              </a:ext>
            </a:extLst>
          </p:cNvPr>
          <p:cNvPicPr>
            <a:picLocks noChangeAspect="1"/>
          </p:cNvPicPr>
          <p:nvPr/>
        </p:nvPicPr>
        <p:blipFill>
          <a:blip r:embed="rId3"/>
          <a:stretch>
            <a:fillRect/>
          </a:stretch>
        </p:blipFill>
        <p:spPr>
          <a:xfrm rot="5400000">
            <a:off x="7876562" y="1706236"/>
            <a:ext cx="825671" cy="825671"/>
          </a:xfrm>
          <a:prstGeom prst="rect">
            <a:avLst/>
          </a:prstGeom>
        </p:spPr>
      </p:pic>
      <p:pic>
        <p:nvPicPr>
          <p:cNvPr id="52" name="Picture 51">
            <a:extLst>
              <a:ext uri="{FF2B5EF4-FFF2-40B4-BE49-F238E27FC236}">
                <a16:creationId xmlns:a16="http://schemas.microsoft.com/office/drawing/2014/main" id="{C5F2F24C-0536-9C98-C247-BA7BE4E39834}"/>
              </a:ext>
            </a:extLst>
          </p:cNvPr>
          <p:cNvPicPr>
            <a:picLocks noChangeAspect="1"/>
          </p:cNvPicPr>
          <p:nvPr/>
        </p:nvPicPr>
        <p:blipFill>
          <a:blip r:embed="rId3"/>
          <a:stretch>
            <a:fillRect/>
          </a:stretch>
        </p:blipFill>
        <p:spPr>
          <a:xfrm rot="5400000">
            <a:off x="8702233" y="1701139"/>
            <a:ext cx="825671" cy="825671"/>
          </a:xfrm>
          <a:prstGeom prst="rect">
            <a:avLst/>
          </a:prstGeom>
        </p:spPr>
      </p:pic>
      <p:pic>
        <p:nvPicPr>
          <p:cNvPr id="53" name="Picture 52">
            <a:extLst>
              <a:ext uri="{FF2B5EF4-FFF2-40B4-BE49-F238E27FC236}">
                <a16:creationId xmlns:a16="http://schemas.microsoft.com/office/drawing/2014/main" id="{3413CD25-A0A1-1EB6-3619-092AB29DBFBE}"/>
              </a:ext>
            </a:extLst>
          </p:cNvPr>
          <p:cNvPicPr>
            <a:picLocks noChangeAspect="1"/>
          </p:cNvPicPr>
          <p:nvPr/>
        </p:nvPicPr>
        <p:blipFill>
          <a:blip r:embed="rId3"/>
          <a:stretch>
            <a:fillRect/>
          </a:stretch>
        </p:blipFill>
        <p:spPr>
          <a:xfrm rot="5400000">
            <a:off x="9527904" y="1696042"/>
            <a:ext cx="825671" cy="825671"/>
          </a:xfrm>
          <a:prstGeom prst="rect">
            <a:avLst/>
          </a:prstGeom>
        </p:spPr>
      </p:pic>
      <p:pic>
        <p:nvPicPr>
          <p:cNvPr id="54" name="Picture 53">
            <a:extLst>
              <a:ext uri="{FF2B5EF4-FFF2-40B4-BE49-F238E27FC236}">
                <a16:creationId xmlns:a16="http://schemas.microsoft.com/office/drawing/2014/main" id="{54CC686E-F727-4B84-FFA5-674D3E43F4FF}"/>
              </a:ext>
            </a:extLst>
          </p:cNvPr>
          <p:cNvPicPr>
            <a:picLocks noChangeAspect="1"/>
          </p:cNvPicPr>
          <p:nvPr/>
        </p:nvPicPr>
        <p:blipFill>
          <a:blip r:embed="rId3"/>
          <a:stretch>
            <a:fillRect/>
          </a:stretch>
        </p:blipFill>
        <p:spPr>
          <a:xfrm rot="5400000">
            <a:off x="10353575" y="1690945"/>
            <a:ext cx="825671" cy="825671"/>
          </a:xfrm>
          <a:prstGeom prst="rect">
            <a:avLst/>
          </a:prstGeom>
        </p:spPr>
      </p:pic>
      <p:sp>
        <p:nvSpPr>
          <p:cNvPr id="55" name="Oval 54">
            <a:extLst>
              <a:ext uri="{FF2B5EF4-FFF2-40B4-BE49-F238E27FC236}">
                <a16:creationId xmlns:a16="http://schemas.microsoft.com/office/drawing/2014/main" id="{DA8977BB-2678-6914-1960-956520F38CC3}"/>
              </a:ext>
            </a:extLst>
          </p:cNvPr>
          <p:cNvSpPr/>
          <p:nvPr/>
        </p:nvSpPr>
        <p:spPr>
          <a:xfrm>
            <a:off x="8013529" y="1848780"/>
            <a:ext cx="551736" cy="538784"/>
          </a:xfrm>
          <a:prstGeom prst="ellipse">
            <a:avLst/>
          </a:prstGeom>
          <a:gradFill flip="none" rotWithShape="1">
            <a:gsLst>
              <a:gs pos="0">
                <a:srgbClr val="FFC000">
                  <a:lumMod val="40000"/>
                  <a:lumOff val="60000"/>
                </a:srgbClr>
              </a:gs>
              <a:gs pos="74000">
                <a:srgbClr val="FFC000">
                  <a:lumMod val="95000"/>
                  <a:lumOff val="5000"/>
                </a:srgbClr>
              </a:gs>
              <a:gs pos="100000">
                <a:srgbClr val="FFC000">
                  <a:lumMod val="60000"/>
                </a:srgbClr>
              </a:gs>
            </a:gsLst>
            <a:path path="circle">
              <a:fillToRect l="50000" t="130000" r="50000" b="-30000"/>
            </a:path>
            <a:tileRect/>
          </a:gra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solidFill>
                <a:effectLst/>
                <a:uLnTx/>
                <a:uFillTx/>
                <a:latin typeface="Garamond" panose="02020404030301010803" pitchFamily="18" charset="0"/>
                <a:ea typeface="+mn-ea"/>
                <a:cs typeface="+mn-cs"/>
              </a:rPr>
              <a:t>T</a:t>
            </a:r>
          </a:p>
        </p:txBody>
      </p:sp>
      <p:sp>
        <p:nvSpPr>
          <p:cNvPr id="56" name="Oval 55">
            <a:extLst>
              <a:ext uri="{FF2B5EF4-FFF2-40B4-BE49-F238E27FC236}">
                <a16:creationId xmlns:a16="http://schemas.microsoft.com/office/drawing/2014/main" id="{B6B1C899-4BEA-66C2-CF0C-6C46B1F63F5E}"/>
              </a:ext>
            </a:extLst>
          </p:cNvPr>
          <p:cNvSpPr/>
          <p:nvPr/>
        </p:nvSpPr>
        <p:spPr>
          <a:xfrm>
            <a:off x="8839200" y="1853509"/>
            <a:ext cx="551736" cy="538784"/>
          </a:xfrm>
          <a:prstGeom prst="ellipse">
            <a:avLst/>
          </a:prstGeom>
          <a:gradFill flip="none" rotWithShape="1">
            <a:gsLst>
              <a:gs pos="0">
                <a:srgbClr val="FFC000">
                  <a:lumMod val="40000"/>
                  <a:lumOff val="60000"/>
                </a:srgbClr>
              </a:gs>
              <a:gs pos="74000">
                <a:srgbClr val="FFC000">
                  <a:lumMod val="95000"/>
                  <a:lumOff val="5000"/>
                </a:srgbClr>
              </a:gs>
              <a:gs pos="100000">
                <a:srgbClr val="FFC000">
                  <a:lumMod val="60000"/>
                </a:srgbClr>
              </a:gs>
            </a:gsLst>
            <a:path path="circle">
              <a:fillToRect l="50000" t="130000" r="50000" b="-30000"/>
            </a:path>
            <a:tileRect/>
          </a:gra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solidFill>
                <a:effectLst/>
                <a:uLnTx/>
                <a:uFillTx/>
                <a:latin typeface="Garamond" panose="02020404030301010803" pitchFamily="18" charset="0"/>
                <a:ea typeface="+mn-ea"/>
                <a:cs typeface="+mn-cs"/>
              </a:rPr>
              <a:t>H</a:t>
            </a:r>
          </a:p>
        </p:txBody>
      </p:sp>
      <p:sp>
        <p:nvSpPr>
          <p:cNvPr id="57" name="Oval 56">
            <a:extLst>
              <a:ext uri="{FF2B5EF4-FFF2-40B4-BE49-F238E27FC236}">
                <a16:creationId xmlns:a16="http://schemas.microsoft.com/office/drawing/2014/main" id="{5DA6BF02-A745-3BC3-0397-C5E71BB3B9A7}"/>
              </a:ext>
            </a:extLst>
          </p:cNvPr>
          <p:cNvSpPr/>
          <p:nvPr/>
        </p:nvSpPr>
        <p:spPr>
          <a:xfrm>
            <a:off x="9653809" y="1848780"/>
            <a:ext cx="551736" cy="538784"/>
          </a:xfrm>
          <a:prstGeom prst="ellipse">
            <a:avLst/>
          </a:prstGeom>
          <a:gradFill flip="none" rotWithShape="1">
            <a:gsLst>
              <a:gs pos="0">
                <a:srgbClr val="FFC000">
                  <a:lumMod val="40000"/>
                  <a:lumOff val="60000"/>
                </a:srgbClr>
              </a:gs>
              <a:gs pos="74000">
                <a:srgbClr val="FFC000">
                  <a:lumMod val="95000"/>
                  <a:lumOff val="5000"/>
                </a:srgbClr>
              </a:gs>
              <a:gs pos="100000">
                <a:srgbClr val="FFC000">
                  <a:lumMod val="60000"/>
                </a:srgbClr>
              </a:gs>
            </a:gsLst>
            <a:path path="circle">
              <a:fillToRect l="50000" t="130000" r="50000" b="-30000"/>
            </a:path>
            <a:tileRect/>
          </a:gra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kern="0" dirty="0">
                <a:solidFill>
                  <a:prstClr val="black"/>
                </a:solidFill>
                <a:latin typeface="Garamond" panose="02020404030301010803" pitchFamily="18" charset="0"/>
              </a:rPr>
              <a:t>H</a:t>
            </a:r>
            <a:endParaRPr kumimoji="0" lang="en-US" sz="2800" b="1" i="0" u="none" strike="noStrike" kern="0" cap="none" spc="0" normalizeH="0" baseline="0" noProof="0" dirty="0">
              <a:ln>
                <a:noFill/>
              </a:ln>
              <a:solidFill>
                <a:prstClr val="black"/>
              </a:solidFill>
              <a:effectLst/>
              <a:uLnTx/>
              <a:uFillTx/>
              <a:latin typeface="Garamond" panose="02020404030301010803" pitchFamily="18" charset="0"/>
              <a:ea typeface="+mn-ea"/>
              <a:cs typeface="+mn-cs"/>
            </a:endParaRPr>
          </a:p>
        </p:txBody>
      </p:sp>
      <p:sp>
        <p:nvSpPr>
          <p:cNvPr id="58" name="Oval 57">
            <a:extLst>
              <a:ext uri="{FF2B5EF4-FFF2-40B4-BE49-F238E27FC236}">
                <a16:creationId xmlns:a16="http://schemas.microsoft.com/office/drawing/2014/main" id="{BE1793D6-146C-5D35-6CBB-C2F03977CEAD}"/>
              </a:ext>
            </a:extLst>
          </p:cNvPr>
          <p:cNvSpPr/>
          <p:nvPr/>
        </p:nvSpPr>
        <p:spPr>
          <a:xfrm>
            <a:off x="10479480" y="1848780"/>
            <a:ext cx="551736" cy="538784"/>
          </a:xfrm>
          <a:prstGeom prst="ellipse">
            <a:avLst/>
          </a:prstGeom>
          <a:gradFill flip="none" rotWithShape="1">
            <a:gsLst>
              <a:gs pos="0">
                <a:srgbClr val="FFC000">
                  <a:lumMod val="40000"/>
                  <a:lumOff val="60000"/>
                </a:srgbClr>
              </a:gs>
              <a:gs pos="74000">
                <a:srgbClr val="FFC000">
                  <a:lumMod val="95000"/>
                  <a:lumOff val="5000"/>
                </a:srgbClr>
              </a:gs>
              <a:gs pos="100000">
                <a:srgbClr val="FFC000">
                  <a:lumMod val="60000"/>
                </a:srgbClr>
              </a:gs>
            </a:gsLst>
            <a:path path="circle">
              <a:fillToRect l="50000" t="130000" r="50000" b="-30000"/>
            </a:path>
            <a:tileRect/>
          </a:gra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solidFill>
                <a:effectLst/>
                <a:uLnTx/>
                <a:uFillTx/>
                <a:latin typeface="Garamond" panose="02020404030301010803" pitchFamily="18" charset="0"/>
                <a:ea typeface="+mn-ea"/>
                <a:cs typeface="+mn-cs"/>
              </a:rPr>
              <a:t>T</a:t>
            </a:r>
          </a:p>
        </p:txBody>
      </p:sp>
      <p:sp>
        <p:nvSpPr>
          <p:cNvPr id="59" name="TextBox 58">
            <a:extLst>
              <a:ext uri="{FF2B5EF4-FFF2-40B4-BE49-F238E27FC236}">
                <a16:creationId xmlns:a16="http://schemas.microsoft.com/office/drawing/2014/main" id="{B5A9BDE4-F5DE-3665-8355-AAE4E4BE05E3}"/>
              </a:ext>
            </a:extLst>
          </p:cNvPr>
          <p:cNvSpPr txBox="1"/>
          <p:nvPr/>
        </p:nvSpPr>
        <p:spPr>
          <a:xfrm>
            <a:off x="2872165" y="2250422"/>
            <a:ext cx="715260" cy="461665"/>
          </a:xfrm>
          <a:prstGeom prst="rect">
            <a:avLst/>
          </a:prstGeom>
          <a:solidFill>
            <a:srgbClr val="104210"/>
          </a:solid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25%</a:t>
            </a:r>
          </a:p>
        </p:txBody>
      </p:sp>
      <p:sp>
        <p:nvSpPr>
          <p:cNvPr id="60" name="TextBox 59">
            <a:extLst>
              <a:ext uri="{FF2B5EF4-FFF2-40B4-BE49-F238E27FC236}">
                <a16:creationId xmlns:a16="http://schemas.microsoft.com/office/drawing/2014/main" id="{7CF63493-25CD-4B9E-0F63-CD3F52690B30}"/>
              </a:ext>
            </a:extLst>
          </p:cNvPr>
          <p:cNvSpPr txBox="1"/>
          <p:nvPr/>
        </p:nvSpPr>
        <p:spPr>
          <a:xfrm>
            <a:off x="2871615" y="4185279"/>
            <a:ext cx="715260" cy="461665"/>
          </a:xfrm>
          <a:prstGeom prst="rect">
            <a:avLst/>
          </a:prstGeom>
          <a:solidFill>
            <a:srgbClr val="104210"/>
          </a:solid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2400" dirty="0">
                <a:solidFill>
                  <a:srgbClr val="FFFFFF"/>
                </a:solidFill>
                <a:latin typeface="Calibri" panose="020F0502020204030204" pitchFamily="34" charset="0"/>
                <a:cs typeface="Calibri" panose="020F0502020204030204" pitchFamily="34" charset="0"/>
              </a:rPr>
              <a:t>7</a:t>
            </a:r>
            <a:r>
              <a:rPr kumimoji="0" lang="en-US" sz="24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5%</a:t>
            </a:r>
          </a:p>
        </p:txBody>
      </p:sp>
      <p:sp>
        <p:nvSpPr>
          <p:cNvPr id="61" name="Rounded Rectangle 60">
            <a:extLst>
              <a:ext uri="{FF2B5EF4-FFF2-40B4-BE49-F238E27FC236}">
                <a16:creationId xmlns:a16="http://schemas.microsoft.com/office/drawing/2014/main" id="{FE40B40B-35E9-30ED-9BD4-F60307036C3F}"/>
              </a:ext>
            </a:extLst>
          </p:cNvPr>
          <p:cNvSpPr/>
          <p:nvPr/>
        </p:nvSpPr>
        <p:spPr>
          <a:xfrm>
            <a:off x="8801181" y="3689587"/>
            <a:ext cx="1453445" cy="520411"/>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Biased</a:t>
            </a:r>
          </a:p>
        </p:txBody>
      </p:sp>
      <p:pic>
        <p:nvPicPr>
          <p:cNvPr id="62" name="Picture 61">
            <a:extLst>
              <a:ext uri="{FF2B5EF4-FFF2-40B4-BE49-F238E27FC236}">
                <a16:creationId xmlns:a16="http://schemas.microsoft.com/office/drawing/2014/main" id="{D149792D-38B8-EDE1-1C1F-689498DF81C0}"/>
              </a:ext>
            </a:extLst>
          </p:cNvPr>
          <p:cNvPicPr>
            <a:picLocks noChangeAspect="1"/>
          </p:cNvPicPr>
          <p:nvPr/>
        </p:nvPicPr>
        <p:blipFill>
          <a:blip r:embed="rId3"/>
          <a:stretch>
            <a:fillRect/>
          </a:stretch>
        </p:blipFill>
        <p:spPr>
          <a:xfrm rot="5400000">
            <a:off x="7876562" y="4388116"/>
            <a:ext cx="825671" cy="825671"/>
          </a:xfrm>
          <a:prstGeom prst="rect">
            <a:avLst/>
          </a:prstGeom>
        </p:spPr>
      </p:pic>
      <p:pic>
        <p:nvPicPr>
          <p:cNvPr id="63" name="Picture 62">
            <a:extLst>
              <a:ext uri="{FF2B5EF4-FFF2-40B4-BE49-F238E27FC236}">
                <a16:creationId xmlns:a16="http://schemas.microsoft.com/office/drawing/2014/main" id="{A81C9D89-073A-31F7-9C2B-CD4191D69CD4}"/>
              </a:ext>
            </a:extLst>
          </p:cNvPr>
          <p:cNvPicPr>
            <a:picLocks noChangeAspect="1"/>
          </p:cNvPicPr>
          <p:nvPr/>
        </p:nvPicPr>
        <p:blipFill>
          <a:blip r:embed="rId3"/>
          <a:stretch>
            <a:fillRect/>
          </a:stretch>
        </p:blipFill>
        <p:spPr>
          <a:xfrm rot="5400000">
            <a:off x="8702233" y="4383019"/>
            <a:ext cx="825671" cy="825671"/>
          </a:xfrm>
          <a:prstGeom prst="rect">
            <a:avLst/>
          </a:prstGeom>
        </p:spPr>
      </p:pic>
      <p:pic>
        <p:nvPicPr>
          <p:cNvPr id="64" name="Picture 63">
            <a:extLst>
              <a:ext uri="{FF2B5EF4-FFF2-40B4-BE49-F238E27FC236}">
                <a16:creationId xmlns:a16="http://schemas.microsoft.com/office/drawing/2014/main" id="{0AA032E3-C527-50D4-0B2A-ABE96798965D}"/>
              </a:ext>
            </a:extLst>
          </p:cNvPr>
          <p:cNvPicPr>
            <a:picLocks noChangeAspect="1"/>
          </p:cNvPicPr>
          <p:nvPr/>
        </p:nvPicPr>
        <p:blipFill>
          <a:blip r:embed="rId3"/>
          <a:stretch>
            <a:fillRect/>
          </a:stretch>
        </p:blipFill>
        <p:spPr>
          <a:xfrm rot="5400000">
            <a:off x="9527904" y="4377922"/>
            <a:ext cx="825671" cy="825671"/>
          </a:xfrm>
          <a:prstGeom prst="rect">
            <a:avLst/>
          </a:prstGeom>
        </p:spPr>
      </p:pic>
      <p:pic>
        <p:nvPicPr>
          <p:cNvPr id="65" name="Picture 64">
            <a:extLst>
              <a:ext uri="{FF2B5EF4-FFF2-40B4-BE49-F238E27FC236}">
                <a16:creationId xmlns:a16="http://schemas.microsoft.com/office/drawing/2014/main" id="{CCDB5189-2FB6-251E-67C3-3E2267AF329C}"/>
              </a:ext>
            </a:extLst>
          </p:cNvPr>
          <p:cNvPicPr>
            <a:picLocks noChangeAspect="1"/>
          </p:cNvPicPr>
          <p:nvPr/>
        </p:nvPicPr>
        <p:blipFill>
          <a:blip r:embed="rId3"/>
          <a:stretch>
            <a:fillRect/>
          </a:stretch>
        </p:blipFill>
        <p:spPr>
          <a:xfrm rot="5400000">
            <a:off x="10353575" y="4372825"/>
            <a:ext cx="825671" cy="825671"/>
          </a:xfrm>
          <a:prstGeom prst="rect">
            <a:avLst/>
          </a:prstGeom>
        </p:spPr>
      </p:pic>
      <p:sp>
        <p:nvSpPr>
          <p:cNvPr id="66" name="Oval 65">
            <a:extLst>
              <a:ext uri="{FF2B5EF4-FFF2-40B4-BE49-F238E27FC236}">
                <a16:creationId xmlns:a16="http://schemas.microsoft.com/office/drawing/2014/main" id="{C1955821-791D-3058-7CB2-42F9D6C8EC95}"/>
              </a:ext>
            </a:extLst>
          </p:cNvPr>
          <p:cNvSpPr/>
          <p:nvPr/>
        </p:nvSpPr>
        <p:spPr>
          <a:xfrm>
            <a:off x="8013529" y="4530660"/>
            <a:ext cx="551736" cy="538784"/>
          </a:xfrm>
          <a:prstGeom prst="ellipse">
            <a:avLst/>
          </a:prstGeom>
          <a:gradFill flip="none" rotWithShape="1">
            <a:gsLst>
              <a:gs pos="0">
                <a:srgbClr val="FFC000">
                  <a:lumMod val="40000"/>
                  <a:lumOff val="60000"/>
                </a:srgbClr>
              </a:gs>
              <a:gs pos="74000">
                <a:srgbClr val="FFC000">
                  <a:lumMod val="95000"/>
                  <a:lumOff val="5000"/>
                </a:srgbClr>
              </a:gs>
              <a:gs pos="100000">
                <a:srgbClr val="FFC000">
                  <a:lumMod val="60000"/>
                </a:srgbClr>
              </a:gs>
            </a:gsLst>
            <a:path path="circle">
              <a:fillToRect l="50000" t="130000" r="50000" b="-30000"/>
            </a:path>
            <a:tileRect/>
          </a:gra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solidFill>
                <a:effectLst/>
                <a:uLnTx/>
                <a:uFillTx/>
                <a:latin typeface="Garamond" panose="02020404030301010803" pitchFamily="18" charset="0"/>
                <a:ea typeface="+mn-ea"/>
                <a:cs typeface="+mn-cs"/>
              </a:rPr>
              <a:t>T</a:t>
            </a:r>
          </a:p>
        </p:txBody>
      </p:sp>
      <p:sp>
        <p:nvSpPr>
          <p:cNvPr id="67" name="Oval 66">
            <a:extLst>
              <a:ext uri="{FF2B5EF4-FFF2-40B4-BE49-F238E27FC236}">
                <a16:creationId xmlns:a16="http://schemas.microsoft.com/office/drawing/2014/main" id="{B7EA2631-2E02-4EEA-6D54-8611EA451BE9}"/>
              </a:ext>
            </a:extLst>
          </p:cNvPr>
          <p:cNvSpPr/>
          <p:nvPr/>
        </p:nvSpPr>
        <p:spPr>
          <a:xfrm>
            <a:off x="8839200" y="4535389"/>
            <a:ext cx="551736" cy="538784"/>
          </a:xfrm>
          <a:prstGeom prst="ellipse">
            <a:avLst/>
          </a:prstGeom>
          <a:gradFill flip="none" rotWithShape="1">
            <a:gsLst>
              <a:gs pos="0">
                <a:srgbClr val="FFC000">
                  <a:lumMod val="40000"/>
                  <a:lumOff val="60000"/>
                </a:srgbClr>
              </a:gs>
              <a:gs pos="74000">
                <a:srgbClr val="FFC000">
                  <a:lumMod val="95000"/>
                  <a:lumOff val="5000"/>
                </a:srgbClr>
              </a:gs>
              <a:gs pos="100000">
                <a:srgbClr val="FFC000">
                  <a:lumMod val="60000"/>
                </a:srgbClr>
              </a:gs>
            </a:gsLst>
            <a:path path="circle">
              <a:fillToRect l="50000" t="130000" r="50000" b="-30000"/>
            </a:path>
            <a:tileRect/>
          </a:gra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kern="0" dirty="0">
                <a:solidFill>
                  <a:prstClr val="black"/>
                </a:solidFill>
                <a:latin typeface="Garamond" panose="02020404030301010803" pitchFamily="18" charset="0"/>
              </a:rPr>
              <a:t>T</a:t>
            </a:r>
            <a:endParaRPr kumimoji="0" lang="en-US" sz="2800" b="1" i="0" u="none" strike="noStrike" kern="0" cap="none" spc="0" normalizeH="0" baseline="0" noProof="0" dirty="0">
              <a:ln>
                <a:noFill/>
              </a:ln>
              <a:solidFill>
                <a:prstClr val="black"/>
              </a:solidFill>
              <a:effectLst/>
              <a:uLnTx/>
              <a:uFillTx/>
              <a:latin typeface="Garamond" panose="02020404030301010803" pitchFamily="18" charset="0"/>
              <a:ea typeface="+mn-ea"/>
              <a:cs typeface="+mn-cs"/>
            </a:endParaRPr>
          </a:p>
        </p:txBody>
      </p:sp>
      <p:sp>
        <p:nvSpPr>
          <p:cNvPr id="68" name="Oval 67">
            <a:extLst>
              <a:ext uri="{FF2B5EF4-FFF2-40B4-BE49-F238E27FC236}">
                <a16:creationId xmlns:a16="http://schemas.microsoft.com/office/drawing/2014/main" id="{991F8AEE-FCE4-0955-6C95-FD04F11A0146}"/>
              </a:ext>
            </a:extLst>
          </p:cNvPr>
          <p:cNvSpPr/>
          <p:nvPr/>
        </p:nvSpPr>
        <p:spPr>
          <a:xfrm>
            <a:off x="9653809" y="4530660"/>
            <a:ext cx="551736" cy="538784"/>
          </a:xfrm>
          <a:prstGeom prst="ellipse">
            <a:avLst/>
          </a:prstGeom>
          <a:gradFill flip="none" rotWithShape="1">
            <a:gsLst>
              <a:gs pos="0">
                <a:srgbClr val="FFC000">
                  <a:lumMod val="40000"/>
                  <a:lumOff val="60000"/>
                </a:srgbClr>
              </a:gs>
              <a:gs pos="74000">
                <a:srgbClr val="FFC000">
                  <a:lumMod val="95000"/>
                  <a:lumOff val="5000"/>
                </a:srgbClr>
              </a:gs>
              <a:gs pos="100000">
                <a:srgbClr val="FFC000">
                  <a:lumMod val="60000"/>
                </a:srgbClr>
              </a:gs>
            </a:gsLst>
            <a:path path="circle">
              <a:fillToRect l="50000" t="130000" r="50000" b="-30000"/>
            </a:path>
            <a:tileRect/>
          </a:gra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kern="0" dirty="0">
                <a:solidFill>
                  <a:prstClr val="black"/>
                </a:solidFill>
                <a:latin typeface="Garamond" panose="02020404030301010803" pitchFamily="18" charset="0"/>
              </a:rPr>
              <a:t>H</a:t>
            </a:r>
            <a:endParaRPr kumimoji="0" lang="en-US" sz="2800" b="1" i="0" u="none" strike="noStrike" kern="0" cap="none" spc="0" normalizeH="0" baseline="0" noProof="0" dirty="0">
              <a:ln>
                <a:noFill/>
              </a:ln>
              <a:solidFill>
                <a:prstClr val="black"/>
              </a:solidFill>
              <a:effectLst/>
              <a:uLnTx/>
              <a:uFillTx/>
              <a:latin typeface="Garamond" panose="02020404030301010803" pitchFamily="18" charset="0"/>
              <a:ea typeface="+mn-ea"/>
              <a:cs typeface="+mn-cs"/>
            </a:endParaRPr>
          </a:p>
        </p:txBody>
      </p:sp>
      <p:sp>
        <p:nvSpPr>
          <p:cNvPr id="69" name="Oval 68">
            <a:extLst>
              <a:ext uri="{FF2B5EF4-FFF2-40B4-BE49-F238E27FC236}">
                <a16:creationId xmlns:a16="http://schemas.microsoft.com/office/drawing/2014/main" id="{57585A4D-FBC2-C48D-A471-2EC5E9E85C19}"/>
              </a:ext>
            </a:extLst>
          </p:cNvPr>
          <p:cNvSpPr/>
          <p:nvPr/>
        </p:nvSpPr>
        <p:spPr>
          <a:xfrm>
            <a:off x="10479480" y="4530660"/>
            <a:ext cx="551736" cy="538784"/>
          </a:xfrm>
          <a:prstGeom prst="ellipse">
            <a:avLst/>
          </a:prstGeom>
          <a:gradFill flip="none" rotWithShape="1">
            <a:gsLst>
              <a:gs pos="0">
                <a:srgbClr val="FFC000">
                  <a:lumMod val="40000"/>
                  <a:lumOff val="60000"/>
                </a:srgbClr>
              </a:gs>
              <a:gs pos="74000">
                <a:srgbClr val="FFC000">
                  <a:lumMod val="95000"/>
                  <a:lumOff val="5000"/>
                </a:srgbClr>
              </a:gs>
              <a:gs pos="100000">
                <a:srgbClr val="FFC000">
                  <a:lumMod val="60000"/>
                </a:srgbClr>
              </a:gs>
            </a:gsLst>
            <a:path path="circle">
              <a:fillToRect l="50000" t="130000" r="50000" b="-30000"/>
            </a:path>
            <a:tileRect/>
          </a:gra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solidFill>
                <a:effectLst/>
                <a:uLnTx/>
                <a:uFillTx/>
                <a:latin typeface="Garamond" panose="02020404030301010803" pitchFamily="18" charset="0"/>
                <a:ea typeface="+mn-ea"/>
                <a:cs typeface="+mn-cs"/>
              </a:rPr>
              <a:t>T</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AA49BE6-07B4-1418-122B-6EC374F39F50}"/>
                  </a:ext>
                </a:extLst>
              </p:cNvPr>
              <p:cNvSpPr txBox="1"/>
              <p:nvPr/>
            </p:nvSpPr>
            <p:spPr>
              <a:xfrm>
                <a:off x="-42503" y="3936568"/>
                <a:ext cx="1681220" cy="1045286"/>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𝑢</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f>
                                  <m:fPr>
                                    <m:type m:val="skw"/>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num>
                                  <m:den>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4</m:t>
                                    </m:r>
                                  </m:den>
                                </m:f>
                              </m:e>
                            </m:mr>
                            <m:mr>
                              <m:e>
                                <m:f>
                                  <m:fPr>
                                    <m:type m:val="skw"/>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3</m:t>
                                    </m:r>
                                  </m:num>
                                  <m:den>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4</m:t>
                                    </m:r>
                                  </m:den>
                                </m:f>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70" name="TextBox 69">
                <a:extLst>
                  <a:ext uri="{FF2B5EF4-FFF2-40B4-BE49-F238E27FC236}">
                    <a16:creationId xmlns:a16="http://schemas.microsoft.com/office/drawing/2014/main" id="{6AA49BE6-07B4-1418-122B-6EC374F39F50}"/>
                  </a:ext>
                </a:extLst>
              </p:cNvPr>
              <p:cNvSpPr txBox="1">
                <a:spLocks noRot="1" noChangeAspect="1" noMove="1" noResize="1" noEditPoints="1" noAdjustHandles="1" noChangeArrowheads="1" noChangeShapeType="1" noTextEdit="1"/>
              </p:cNvSpPr>
              <p:nvPr/>
            </p:nvSpPr>
            <p:spPr>
              <a:xfrm>
                <a:off x="-42503" y="3936568"/>
                <a:ext cx="1681220" cy="1045286"/>
              </a:xfrm>
              <a:prstGeom prst="rect">
                <a:avLst/>
              </a:prstGeom>
              <a:blipFill>
                <a:blip r:embed="rId5"/>
                <a:stretch>
                  <a:fillRect t="-71084" r="-5224" b="-1084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EF1C4503-6843-EA22-844F-23E84DAE78AB}"/>
                  </a:ext>
                </a:extLst>
              </p:cNvPr>
              <p:cNvSpPr txBox="1"/>
              <p:nvPr/>
            </p:nvSpPr>
            <p:spPr>
              <a:xfrm>
                <a:off x="4624006" y="2237590"/>
                <a:ext cx="1681220" cy="369332"/>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𝑤</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 </m:t>
                      </m:r>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71" name="TextBox 70">
                <a:extLst>
                  <a:ext uri="{FF2B5EF4-FFF2-40B4-BE49-F238E27FC236}">
                    <a16:creationId xmlns:a16="http://schemas.microsoft.com/office/drawing/2014/main" id="{EF1C4503-6843-EA22-844F-23E84DAE78AB}"/>
                  </a:ext>
                </a:extLst>
              </p:cNvPr>
              <p:cNvSpPr txBox="1">
                <a:spLocks noRot="1" noChangeAspect="1" noMove="1" noResize="1" noEditPoints="1" noAdjustHandles="1" noChangeArrowheads="1" noChangeShapeType="1" noTextEdit="1"/>
              </p:cNvSpPr>
              <p:nvPr/>
            </p:nvSpPr>
            <p:spPr>
              <a:xfrm>
                <a:off x="4624006" y="2237590"/>
                <a:ext cx="1681220" cy="369332"/>
              </a:xfrm>
              <a:prstGeom prst="rect">
                <a:avLst/>
              </a:prstGeom>
              <a:blipFill>
                <a:blip r:embed="rId6"/>
                <a:stretch>
                  <a:fillRect t="-6667"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7F19B67D-DF40-30AE-568F-43AB519DA926}"/>
                  </a:ext>
                </a:extLst>
              </p:cNvPr>
              <p:cNvSpPr txBox="1"/>
              <p:nvPr/>
            </p:nvSpPr>
            <p:spPr>
              <a:xfrm>
                <a:off x="4624006" y="4444784"/>
                <a:ext cx="1681220" cy="369332"/>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𝑤</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72" name="TextBox 71">
                <a:extLst>
                  <a:ext uri="{FF2B5EF4-FFF2-40B4-BE49-F238E27FC236}">
                    <a16:creationId xmlns:a16="http://schemas.microsoft.com/office/drawing/2014/main" id="{7F19B67D-DF40-30AE-568F-43AB519DA926}"/>
                  </a:ext>
                </a:extLst>
              </p:cNvPr>
              <p:cNvSpPr txBox="1">
                <a:spLocks noRot="1" noChangeAspect="1" noMove="1" noResize="1" noEditPoints="1" noAdjustHandles="1" noChangeArrowheads="1" noChangeShapeType="1" noTextEdit="1"/>
              </p:cNvSpPr>
              <p:nvPr/>
            </p:nvSpPr>
            <p:spPr>
              <a:xfrm>
                <a:off x="4624006" y="4444784"/>
                <a:ext cx="1681220" cy="369332"/>
              </a:xfrm>
              <a:prstGeom prst="rect">
                <a:avLst/>
              </a:prstGeom>
              <a:blipFill>
                <a:blip r:embed="rId7"/>
                <a:stretch>
                  <a:fillRect b="-6452"/>
                </a:stretch>
              </a:blipFill>
            </p:spPr>
            <p:txBody>
              <a:bodyPr/>
              <a:lstStyle/>
              <a:p>
                <a:r>
                  <a:rPr lang="en-US">
                    <a:noFill/>
                  </a:rPr>
                  <a:t> </a:t>
                </a:r>
              </a:p>
            </p:txBody>
          </p:sp>
        </mc:Fallback>
      </mc:AlternateContent>
    </p:spTree>
    <p:extLst>
      <p:ext uri="{BB962C8B-B14F-4D97-AF65-F5344CB8AC3E}">
        <p14:creationId xmlns:p14="http://schemas.microsoft.com/office/powerpoint/2010/main" val="65837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grpId="0" nodeType="withEffect">
                                  <p:stCondLst>
                                    <p:cond delay="25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nodeType="withEffect">
                                  <p:stCondLst>
                                    <p:cond delay="50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grpId="0" nodeType="withEffect">
                                  <p:stCondLst>
                                    <p:cond delay="750"/>
                                  </p:stCondLst>
                                  <p:childTnLst>
                                    <p:set>
                                      <p:cBhvr>
                                        <p:cTn id="42" dur="1" fill="hold">
                                          <p:stCondLst>
                                            <p:cond delay="0"/>
                                          </p:stCondLst>
                                        </p:cTn>
                                        <p:tgtEl>
                                          <p:spTgt spid="56"/>
                                        </p:tgtEl>
                                        <p:attrNameLst>
                                          <p:attrName>style.visibility</p:attrName>
                                        </p:attrNameLst>
                                      </p:cBhvr>
                                      <p:to>
                                        <p:strVal val="visible"/>
                                      </p:to>
                                    </p:set>
                                  </p:childTnLst>
                                </p:cTn>
                              </p:par>
                              <p:par>
                                <p:cTn id="43" presetID="1" presetClass="entr" presetSubtype="0" fill="hold" nodeType="withEffect">
                                  <p:stCondLst>
                                    <p:cond delay="1000"/>
                                  </p:stCondLst>
                                  <p:childTnLst>
                                    <p:set>
                                      <p:cBhvr>
                                        <p:cTn id="44" dur="1" fill="hold">
                                          <p:stCondLst>
                                            <p:cond delay="0"/>
                                          </p:stCondLst>
                                        </p:cTn>
                                        <p:tgtEl>
                                          <p:spTgt spid="53"/>
                                        </p:tgtEl>
                                        <p:attrNameLst>
                                          <p:attrName>style.visibility</p:attrName>
                                        </p:attrNameLst>
                                      </p:cBhvr>
                                      <p:to>
                                        <p:strVal val="visible"/>
                                      </p:to>
                                    </p:set>
                                  </p:childTnLst>
                                </p:cTn>
                              </p:par>
                              <p:par>
                                <p:cTn id="45" presetID="1" presetClass="entr" presetSubtype="0" fill="hold" grpId="0" nodeType="withEffect">
                                  <p:stCondLst>
                                    <p:cond delay="1250"/>
                                  </p:stCondLst>
                                  <p:childTnLst>
                                    <p:set>
                                      <p:cBhvr>
                                        <p:cTn id="46" dur="1" fill="hold">
                                          <p:stCondLst>
                                            <p:cond delay="0"/>
                                          </p:stCondLst>
                                        </p:cTn>
                                        <p:tgtEl>
                                          <p:spTgt spid="57"/>
                                        </p:tgtEl>
                                        <p:attrNameLst>
                                          <p:attrName>style.visibility</p:attrName>
                                        </p:attrNameLst>
                                      </p:cBhvr>
                                      <p:to>
                                        <p:strVal val="visible"/>
                                      </p:to>
                                    </p:set>
                                  </p:childTnLst>
                                </p:cTn>
                              </p:par>
                              <p:par>
                                <p:cTn id="47" presetID="1" presetClass="entr" presetSubtype="0" fill="hold" nodeType="withEffect">
                                  <p:stCondLst>
                                    <p:cond delay="150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grpId="0" nodeType="withEffect">
                                  <p:stCondLst>
                                    <p:cond delay="1750"/>
                                  </p:stCondLst>
                                  <p:childTnLst>
                                    <p:set>
                                      <p:cBhvr>
                                        <p:cTn id="50" dur="1" fill="hold">
                                          <p:stCondLst>
                                            <p:cond delay="0"/>
                                          </p:stCondLst>
                                        </p:cTn>
                                        <p:tgtEl>
                                          <p:spTgt spid="5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grpId="0" nodeType="withEffect">
                                  <p:stCondLst>
                                    <p:cond delay="250"/>
                                  </p:stCondLst>
                                  <p:childTnLst>
                                    <p:set>
                                      <p:cBhvr>
                                        <p:cTn id="60" dur="1" fill="hold">
                                          <p:stCondLst>
                                            <p:cond delay="0"/>
                                          </p:stCondLst>
                                        </p:cTn>
                                        <p:tgtEl>
                                          <p:spTgt spid="66"/>
                                        </p:tgtEl>
                                        <p:attrNameLst>
                                          <p:attrName>style.visibility</p:attrName>
                                        </p:attrNameLst>
                                      </p:cBhvr>
                                      <p:to>
                                        <p:strVal val="visible"/>
                                      </p:to>
                                    </p:set>
                                  </p:childTnLst>
                                </p:cTn>
                              </p:par>
                              <p:par>
                                <p:cTn id="61" presetID="1" presetClass="entr" presetSubtype="0" fill="hold" nodeType="withEffect">
                                  <p:stCondLst>
                                    <p:cond delay="500"/>
                                  </p:stCondLst>
                                  <p:childTnLst>
                                    <p:set>
                                      <p:cBhvr>
                                        <p:cTn id="62" dur="1" fill="hold">
                                          <p:stCondLst>
                                            <p:cond delay="0"/>
                                          </p:stCondLst>
                                        </p:cTn>
                                        <p:tgtEl>
                                          <p:spTgt spid="63"/>
                                        </p:tgtEl>
                                        <p:attrNameLst>
                                          <p:attrName>style.visibility</p:attrName>
                                        </p:attrNameLst>
                                      </p:cBhvr>
                                      <p:to>
                                        <p:strVal val="visible"/>
                                      </p:to>
                                    </p:set>
                                  </p:childTnLst>
                                </p:cTn>
                              </p:par>
                              <p:par>
                                <p:cTn id="63" presetID="1" presetClass="entr" presetSubtype="0" fill="hold" grpId="0" nodeType="withEffect">
                                  <p:stCondLst>
                                    <p:cond delay="750"/>
                                  </p:stCondLst>
                                  <p:childTnLst>
                                    <p:set>
                                      <p:cBhvr>
                                        <p:cTn id="64" dur="1" fill="hold">
                                          <p:stCondLst>
                                            <p:cond delay="0"/>
                                          </p:stCondLst>
                                        </p:cTn>
                                        <p:tgtEl>
                                          <p:spTgt spid="67"/>
                                        </p:tgtEl>
                                        <p:attrNameLst>
                                          <p:attrName>style.visibility</p:attrName>
                                        </p:attrNameLst>
                                      </p:cBhvr>
                                      <p:to>
                                        <p:strVal val="visible"/>
                                      </p:to>
                                    </p:set>
                                  </p:childTnLst>
                                </p:cTn>
                              </p:par>
                              <p:par>
                                <p:cTn id="65" presetID="1" presetClass="entr" presetSubtype="0" fill="hold" nodeType="withEffect">
                                  <p:stCondLst>
                                    <p:cond delay="1000"/>
                                  </p:stCondLst>
                                  <p:childTnLst>
                                    <p:set>
                                      <p:cBhvr>
                                        <p:cTn id="66" dur="1" fill="hold">
                                          <p:stCondLst>
                                            <p:cond delay="0"/>
                                          </p:stCondLst>
                                        </p:cTn>
                                        <p:tgtEl>
                                          <p:spTgt spid="64"/>
                                        </p:tgtEl>
                                        <p:attrNameLst>
                                          <p:attrName>style.visibility</p:attrName>
                                        </p:attrNameLst>
                                      </p:cBhvr>
                                      <p:to>
                                        <p:strVal val="visible"/>
                                      </p:to>
                                    </p:set>
                                  </p:childTnLst>
                                </p:cTn>
                              </p:par>
                              <p:par>
                                <p:cTn id="67" presetID="1" presetClass="entr" presetSubtype="0" fill="hold" grpId="0" nodeType="withEffect">
                                  <p:stCondLst>
                                    <p:cond delay="1250"/>
                                  </p:stCondLst>
                                  <p:childTnLst>
                                    <p:set>
                                      <p:cBhvr>
                                        <p:cTn id="68" dur="1" fill="hold">
                                          <p:stCondLst>
                                            <p:cond delay="0"/>
                                          </p:stCondLst>
                                        </p:cTn>
                                        <p:tgtEl>
                                          <p:spTgt spid="68"/>
                                        </p:tgtEl>
                                        <p:attrNameLst>
                                          <p:attrName>style.visibility</p:attrName>
                                        </p:attrNameLst>
                                      </p:cBhvr>
                                      <p:to>
                                        <p:strVal val="visible"/>
                                      </p:to>
                                    </p:set>
                                  </p:childTnLst>
                                </p:cTn>
                              </p:par>
                              <p:par>
                                <p:cTn id="69" presetID="1" presetClass="entr" presetSubtype="0" fill="hold" nodeType="withEffect">
                                  <p:stCondLst>
                                    <p:cond delay="1500"/>
                                  </p:stCondLst>
                                  <p:childTnLst>
                                    <p:set>
                                      <p:cBhvr>
                                        <p:cTn id="70" dur="1" fill="hold">
                                          <p:stCondLst>
                                            <p:cond delay="0"/>
                                          </p:stCondLst>
                                        </p:cTn>
                                        <p:tgtEl>
                                          <p:spTgt spid="65"/>
                                        </p:tgtEl>
                                        <p:attrNameLst>
                                          <p:attrName>style.visibility</p:attrName>
                                        </p:attrNameLst>
                                      </p:cBhvr>
                                      <p:to>
                                        <p:strVal val="visible"/>
                                      </p:to>
                                    </p:set>
                                  </p:childTnLst>
                                </p:cTn>
                              </p:par>
                              <p:par>
                                <p:cTn id="71" presetID="1" presetClass="entr" presetSubtype="0" fill="hold" grpId="0" nodeType="withEffect">
                                  <p:stCondLst>
                                    <p:cond delay="1750"/>
                                  </p:stCondLst>
                                  <p:childTnLst>
                                    <p:set>
                                      <p:cBhvr>
                                        <p:cTn id="72" dur="1" fill="hold">
                                          <p:stCondLst>
                                            <p:cond delay="0"/>
                                          </p:stCondLst>
                                        </p:cTn>
                                        <p:tgtEl>
                                          <p:spTgt spid="6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animBg="1"/>
      <p:bldP spid="20" grpId="0" animBg="1"/>
      <p:bldP spid="50" grpId="0" animBg="1"/>
      <p:bldP spid="55" grpId="0" animBg="1"/>
      <p:bldP spid="56" grpId="0" animBg="1"/>
      <p:bldP spid="57" grpId="0" animBg="1"/>
      <p:bldP spid="58" grpId="0" animBg="1"/>
      <p:bldP spid="59" grpId="0" animBg="1"/>
      <p:bldP spid="60" grpId="0" animBg="1"/>
      <p:bldP spid="61" grpId="0" animBg="1"/>
      <p:bldP spid="66" grpId="0" animBg="1"/>
      <p:bldP spid="67" grpId="0" animBg="1"/>
      <p:bldP spid="68" grpId="0" animBg="1"/>
      <p:bldP spid="69" grpId="0" animBg="1"/>
      <p:bldP spid="71" grpId="0"/>
      <p:bldP spid="7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dirty="0">
                <a:solidFill>
                  <a:srgbClr val="BE5700"/>
                </a:solidFill>
              </a:rPr>
              <a:t>Quantum Operations As Matrices</a:t>
            </a:r>
            <a:endPar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8" name="TextBox 7">
            <a:extLst>
              <a:ext uri="{FF2B5EF4-FFF2-40B4-BE49-F238E27FC236}">
                <a16:creationId xmlns:a16="http://schemas.microsoft.com/office/drawing/2014/main" id="{0867DB99-49B8-92B4-DEEC-ADA6D8375FCB}"/>
              </a:ext>
            </a:extLst>
          </p:cNvPr>
          <p:cNvSpPr txBox="1"/>
          <p:nvPr/>
        </p:nvSpPr>
        <p:spPr>
          <a:xfrm>
            <a:off x="-885" y="6126613"/>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The X,Y,Z, and I operations are collectively called the Pauli operations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E3D2540-F073-6C6C-E442-54A7470F03FB}"/>
                  </a:ext>
                </a:extLst>
              </p:cNvPr>
              <p:cNvSpPr txBox="1"/>
              <p:nvPr/>
            </p:nvSpPr>
            <p:spPr>
              <a:xfrm>
                <a:off x="-66115" y="1537883"/>
                <a:ext cx="1828800" cy="615810"/>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𝑋</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4" name="TextBox 3">
                <a:extLst>
                  <a:ext uri="{FF2B5EF4-FFF2-40B4-BE49-F238E27FC236}">
                    <a16:creationId xmlns:a16="http://schemas.microsoft.com/office/drawing/2014/main" id="{5E3D2540-F073-6C6C-E442-54A7470F03FB}"/>
                  </a:ext>
                </a:extLst>
              </p:cNvPr>
              <p:cNvSpPr txBox="1">
                <a:spLocks noRot="1" noChangeAspect="1" noMove="1" noResize="1" noEditPoints="1" noAdjustHandles="1" noChangeArrowheads="1" noChangeShapeType="1" noTextEdit="1"/>
              </p:cNvSpPr>
              <p:nvPr/>
            </p:nvSpPr>
            <p:spPr>
              <a:xfrm>
                <a:off x="-66115" y="1537883"/>
                <a:ext cx="1828800" cy="615810"/>
              </a:xfrm>
              <a:prstGeom prst="rect">
                <a:avLst/>
              </a:prstGeom>
              <a:blipFill>
                <a:blip r:embed="rId5"/>
                <a:stretch>
                  <a:fillRect b="-1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3F3A2FC-72FF-1DAF-E731-4F5F07F48FE8}"/>
                  </a:ext>
                </a:extLst>
              </p:cNvPr>
              <p:cNvSpPr txBox="1"/>
              <p:nvPr/>
            </p:nvSpPr>
            <p:spPr>
              <a:xfrm>
                <a:off x="2080745" y="1537883"/>
                <a:ext cx="4572000" cy="615810"/>
              </a:xfrm>
              <a:prstGeom prst="rect">
                <a:avLst/>
              </a:prstGeom>
              <a:noFill/>
            </p:spPr>
            <p:txBody>
              <a:bodyPr wrap="square" lIns="0" tIns="0" rIns="0" bIns="0" rtlCol="0" anchor="ctr">
                <a:spAutoFit/>
              </a:bodyPr>
              <a:lstStyle/>
              <a:p>
                <a:pPr lvl="0"/>
                <a14:m>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𝑋</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
                      </m:e>
                    </m:d>
                  </m:oMath>
                </a14:m>
                <a:r>
                  <a:rPr lang="en-US" sz="2400" dirty="0">
                    <a:solidFill>
                      <a:srgbClr val="002060"/>
                    </a:solidFill>
                  </a:rPr>
                  <a:t> </a:t>
                </a:r>
                <a14:m>
                  <m:oMath xmlns:m="http://schemas.openxmlformats.org/officeDocument/2006/math">
                    <m:d>
                      <m:dPr>
                        <m:begChr m:val="["/>
                        <m:endChr m:val="]"/>
                        <m:ctrlPr>
                          <a:rPr lang="en-US" sz="2400" i="1">
                            <a:solidFill>
                              <a:srgbClr val="002060"/>
                            </a:solidFill>
                            <a:latin typeface="Cambria Math" panose="02040503050406030204" pitchFamily="18" charset="0"/>
                          </a:rPr>
                        </m:ctrlPr>
                      </m:dPr>
                      <m:e>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i="1">
                                  <a:solidFill>
                                    <a:srgbClr val="002060"/>
                                  </a:solidFill>
                                  <a:latin typeface="Cambria Math" panose="02040503050406030204" pitchFamily="18" charset="0"/>
                                </a:rPr>
                                <m:t>1</m:t>
                              </m:r>
                            </m:e>
                          </m:mr>
                          <m:mr>
                            <m:e>
                              <m:r>
                                <a:rPr lang="en-US" sz="2400" i="1">
                                  <a:solidFill>
                                    <a:srgbClr val="002060"/>
                                  </a:solidFill>
                                  <a:latin typeface="Cambria Math" panose="02040503050406030204" pitchFamily="18" charset="0"/>
                                </a:rPr>
                                <m:t>0</m:t>
                              </m:r>
                            </m:e>
                          </m:mr>
                        </m:m>
                      </m:e>
                    </m:d>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 </a:t>
                </a:r>
                <a14:m>
                  <m:oMath xmlns:m="http://schemas.openxmlformats.org/officeDocument/2006/math">
                    <m:d>
                      <m:dPr>
                        <m:begChr m:val="["/>
                        <m:endChr m:val="]"/>
                        <m:ctrlPr>
                          <a:rPr lang="en-US" sz="2400" i="1">
                            <a:solidFill>
                              <a:srgbClr val="002060"/>
                            </a:solidFill>
                            <a:latin typeface="Cambria Math" panose="02040503050406030204" pitchFamily="18" charset="0"/>
                          </a:rPr>
                        </m:ctrlPr>
                      </m:dPr>
                      <m:e>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i="1">
                                  <a:solidFill>
                                    <a:srgbClr val="002060"/>
                                  </a:solidFill>
                                  <a:latin typeface="Cambria Math" panose="02040503050406030204" pitchFamily="18" charset="0"/>
                                </a:rPr>
                                <m:t>0</m:t>
                              </m:r>
                            </m:e>
                          </m:mr>
                          <m:mr>
                            <m:e>
                              <m:r>
                                <a:rPr lang="en-US" sz="2400" i="1">
                                  <a:solidFill>
                                    <a:srgbClr val="002060"/>
                                  </a:solidFill>
                                  <a:latin typeface="Cambria Math" panose="02040503050406030204" pitchFamily="18" charset="0"/>
                                </a:rPr>
                                <m:t>1</m:t>
                              </m:r>
                            </m:e>
                          </m:mr>
                        </m:m>
                      </m:e>
                    </m:d>
                    <m:r>
                      <a:rPr lang="en-US" sz="2400" i="1">
                        <a:solidFill>
                          <a:srgbClr val="002060"/>
                        </a:solidFill>
                        <a:latin typeface="Cambria Math" panose="02040503050406030204" pitchFamily="18" charset="0"/>
                      </a:rPr>
                      <m:t> </m:t>
                    </m:r>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|1〉</a:t>
                </a:r>
              </a:p>
            </p:txBody>
          </p:sp>
        </mc:Choice>
        <mc:Fallback xmlns="">
          <p:sp>
            <p:nvSpPr>
              <p:cNvPr id="13" name="TextBox 12">
                <a:extLst>
                  <a:ext uri="{FF2B5EF4-FFF2-40B4-BE49-F238E27FC236}">
                    <a16:creationId xmlns:a16="http://schemas.microsoft.com/office/drawing/2014/main" id="{D3F3A2FC-72FF-1DAF-E731-4F5F07F48FE8}"/>
                  </a:ext>
                </a:extLst>
              </p:cNvPr>
              <p:cNvSpPr txBox="1">
                <a:spLocks noRot="1" noChangeAspect="1" noMove="1" noResize="1" noEditPoints="1" noAdjustHandles="1" noChangeArrowheads="1" noChangeShapeType="1" noTextEdit="1"/>
              </p:cNvSpPr>
              <p:nvPr/>
            </p:nvSpPr>
            <p:spPr>
              <a:xfrm>
                <a:off x="2080745" y="1537883"/>
                <a:ext cx="4572000" cy="615810"/>
              </a:xfrm>
              <a:prstGeom prst="rect">
                <a:avLst/>
              </a:prstGeom>
              <a:blipFill>
                <a:blip r:embed="rId6"/>
                <a:stretch>
                  <a:fillRect l="-2216" b="-18000"/>
                </a:stretch>
              </a:blipFill>
            </p:spPr>
            <p:txBody>
              <a:bodyPr/>
              <a:lstStyle/>
              <a:p>
                <a:r>
                  <a:rPr lang="en-US">
                    <a:noFill/>
                  </a:rPr>
                  <a:t> </a:t>
                </a:r>
              </a:p>
            </p:txBody>
          </p:sp>
        </mc:Fallback>
      </mc:AlternateContent>
      <p:sp>
        <p:nvSpPr>
          <p:cNvPr id="27" name="Rectangle 26">
            <a:extLst>
              <a:ext uri="{FF2B5EF4-FFF2-40B4-BE49-F238E27FC236}">
                <a16:creationId xmlns:a16="http://schemas.microsoft.com/office/drawing/2014/main" id="{CD798D9D-5EC1-D400-F1F9-9DE222DA5B51}"/>
              </a:ext>
            </a:extLst>
          </p:cNvPr>
          <p:cNvSpPr/>
          <p:nvPr/>
        </p:nvSpPr>
        <p:spPr>
          <a:xfrm>
            <a:off x="1998678" y="1135633"/>
            <a:ext cx="132921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02060"/>
                </a:solidFill>
                <a:effectLst/>
                <a:uLnTx/>
                <a:uFillTx/>
              </a:rPr>
              <a:t>Example:</a:t>
            </a:r>
          </a:p>
        </p:txBody>
      </p:sp>
      <p:sp>
        <p:nvSpPr>
          <p:cNvPr id="28" name="Rounded Rectangle 27">
            <a:extLst>
              <a:ext uri="{FF2B5EF4-FFF2-40B4-BE49-F238E27FC236}">
                <a16:creationId xmlns:a16="http://schemas.microsoft.com/office/drawing/2014/main" id="{F7FCE2B1-AE8E-0922-6B5C-416C11B31FB8}"/>
              </a:ext>
            </a:extLst>
          </p:cNvPr>
          <p:cNvSpPr/>
          <p:nvPr/>
        </p:nvSpPr>
        <p:spPr>
          <a:xfrm>
            <a:off x="1998678" y="2282960"/>
            <a:ext cx="914844" cy="640080"/>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State 0</a:t>
            </a:r>
          </a:p>
        </p:txBody>
      </p:sp>
      <p:sp>
        <p:nvSpPr>
          <p:cNvPr id="29" name="Rounded Rectangle 28">
            <a:extLst>
              <a:ext uri="{FF2B5EF4-FFF2-40B4-BE49-F238E27FC236}">
                <a16:creationId xmlns:a16="http://schemas.microsoft.com/office/drawing/2014/main" id="{959D0430-145B-ED9E-9BFB-E274CB9AEF54}"/>
              </a:ext>
            </a:extLst>
          </p:cNvPr>
          <p:cNvSpPr/>
          <p:nvPr/>
        </p:nvSpPr>
        <p:spPr>
          <a:xfrm>
            <a:off x="5063779" y="2280522"/>
            <a:ext cx="914844" cy="640080"/>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State 1</a:t>
            </a:r>
          </a:p>
        </p:txBody>
      </p:sp>
      <p:cxnSp>
        <p:nvCxnSpPr>
          <p:cNvPr id="30" name="Straight Arrow Connector 29">
            <a:extLst>
              <a:ext uri="{FF2B5EF4-FFF2-40B4-BE49-F238E27FC236}">
                <a16:creationId xmlns:a16="http://schemas.microsoft.com/office/drawing/2014/main" id="{ED86DE0C-3C1E-9851-E04D-1BA2663B7269}"/>
              </a:ext>
            </a:extLst>
          </p:cNvPr>
          <p:cNvCxnSpPr>
            <a:cxnSpLocks/>
            <a:stCxn id="28" idx="3"/>
            <a:endCxn id="29" idx="1"/>
          </p:cNvCxnSpPr>
          <p:nvPr/>
        </p:nvCxnSpPr>
        <p:spPr>
          <a:xfrm flipV="1">
            <a:off x="2913522" y="2600562"/>
            <a:ext cx="2150257" cy="2438"/>
          </a:xfrm>
          <a:prstGeom prst="straightConnector1">
            <a:avLst/>
          </a:prstGeom>
          <a:ln>
            <a:solidFill>
              <a:srgbClr val="00206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2045BB5B-809B-267C-F04F-7DB7040088E5}"/>
              </a:ext>
            </a:extLst>
          </p:cNvPr>
          <p:cNvCxnSpPr>
            <a:cxnSpLocks/>
            <a:stCxn id="36" idx="3"/>
            <a:endCxn id="38" idx="1"/>
          </p:cNvCxnSpPr>
          <p:nvPr/>
        </p:nvCxnSpPr>
        <p:spPr>
          <a:xfrm>
            <a:off x="8387884" y="2288597"/>
            <a:ext cx="327076" cy="0"/>
          </a:xfrm>
          <a:prstGeom prst="straightConnector1">
            <a:avLst/>
          </a:prstGeom>
          <a:noFill/>
          <a:ln w="25400" cap="flat" cmpd="sng" algn="ctr">
            <a:solidFill>
              <a:srgbClr val="002050"/>
            </a:solidFill>
            <a:prstDash val="solid"/>
            <a:headEnd type="none"/>
            <a:tailEnd type="triangle" w="lg" len="lg"/>
          </a:ln>
          <a:effectLst/>
        </p:spPr>
      </p:cxnSp>
      <p:pic>
        <p:nvPicPr>
          <p:cNvPr id="36" name="Picture 35">
            <a:extLst>
              <a:ext uri="{FF2B5EF4-FFF2-40B4-BE49-F238E27FC236}">
                <a16:creationId xmlns:a16="http://schemas.microsoft.com/office/drawing/2014/main" id="{CD4C102F-BE62-F1BA-2185-A3EDD9E18D52}"/>
              </a:ext>
            </a:extLst>
          </p:cNvPr>
          <p:cNvPicPr>
            <a:picLocks noChangeAspect="1"/>
          </p:cNvPicPr>
          <p:nvPr/>
        </p:nvPicPr>
        <p:blipFill>
          <a:blip r:embed="rId7"/>
          <a:stretch>
            <a:fillRect/>
          </a:stretch>
        </p:blipFill>
        <p:spPr>
          <a:xfrm>
            <a:off x="6101884" y="1145597"/>
            <a:ext cx="2286000" cy="2286000"/>
          </a:xfrm>
          <a:prstGeom prst="rect">
            <a:avLst/>
          </a:prstGeom>
        </p:spPr>
      </p:pic>
      <p:pic>
        <p:nvPicPr>
          <p:cNvPr id="37" name="bloch_anim_xgate (1).mov">
            <a:hlinkClick r:id="" action="ppaction://media"/>
            <a:extLst>
              <a:ext uri="{FF2B5EF4-FFF2-40B4-BE49-F238E27FC236}">
                <a16:creationId xmlns:a16="http://schemas.microsoft.com/office/drawing/2014/main" id="{4CCCB4CC-35D4-FDBF-ACCB-B4BED0C7778F}"/>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9587944" y="1145597"/>
            <a:ext cx="2286000" cy="2286000"/>
          </a:xfrm>
          <a:prstGeom prst="rect">
            <a:avLst/>
          </a:prstGeom>
        </p:spPr>
      </p:pic>
      <p:sp>
        <p:nvSpPr>
          <p:cNvPr id="38" name="Rectangle 37">
            <a:extLst>
              <a:ext uri="{FF2B5EF4-FFF2-40B4-BE49-F238E27FC236}">
                <a16:creationId xmlns:a16="http://schemas.microsoft.com/office/drawing/2014/main" id="{30DFAF71-FA95-F9B6-A44D-FF7617A8B2DA}"/>
              </a:ext>
            </a:extLst>
          </p:cNvPr>
          <p:cNvSpPr/>
          <p:nvPr/>
        </p:nvSpPr>
        <p:spPr>
          <a:xfrm>
            <a:off x="8714960" y="2034002"/>
            <a:ext cx="576317" cy="509189"/>
          </a:xfrm>
          <a:prstGeom prst="rect">
            <a:avLst/>
          </a:prstGeom>
          <a:solidFill>
            <a:srgbClr val="E0DDAA"/>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latin typeface="Helvetica" pitchFamily="2" charset="0"/>
                <a:ea typeface="+mn-ea"/>
                <a:cs typeface="+mn-cs"/>
              </a:rPr>
              <a:t>X</a:t>
            </a:r>
          </a:p>
        </p:txBody>
      </p:sp>
      <p:sp>
        <p:nvSpPr>
          <p:cNvPr id="39" name="Rectangle 38">
            <a:extLst>
              <a:ext uri="{FF2B5EF4-FFF2-40B4-BE49-F238E27FC236}">
                <a16:creationId xmlns:a16="http://schemas.microsoft.com/office/drawing/2014/main" id="{1E25AD95-C9A4-39D0-197C-70FF755ED375}"/>
              </a:ext>
            </a:extLst>
          </p:cNvPr>
          <p:cNvSpPr/>
          <p:nvPr/>
        </p:nvSpPr>
        <p:spPr>
          <a:xfrm>
            <a:off x="9823937" y="1145597"/>
            <a:ext cx="2286000" cy="2286000"/>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cxnSp>
        <p:nvCxnSpPr>
          <p:cNvPr id="40" name="Straight Arrow Connector 39">
            <a:extLst>
              <a:ext uri="{FF2B5EF4-FFF2-40B4-BE49-F238E27FC236}">
                <a16:creationId xmlns:a16="http://schemas.microsoft.com/office/drawing/2014/main" id="{6C2BBDA1-4F96-4F4F-CCDA-2DCD29ECBAD3}"/>
              </a:ext>
            </a:extLst>
          </p:cNvPr>
          <p:cNvCxnSpPr>
            <a:cxnSpLocks/>
            <a:stCxn id="38" idx="3"/>
          </p:cNvCxnSpPr>
          <p:nvPr/>
        </p:nvCxnSpPr>
        <p:spPr>
          <a:xfrm flipV="1">
            <a:off x="9291277" y="2288596"/>
            <a:ext cx="345219" cy="1"/>
          </a:xfrm>
          <a:prstGeom prst="straightConnector1">
            <a:avLst/>
          </a:prstGeom>
          <a:noFill/>
          <a:ln w="25400" cap="flat" cmpd="sng" algn="ctr">
            <a:solidFill>
              <a:srgbClr val="002050"/>
            </a:solidFill>
            <a:prstDash val="solid"/>
            <a:headEnd type="none"/>
            <a:tailEnd type="triangle" w="lg" len="lg"/>
          </a:ln>
          <a:effectLst/>
        </p:spPr>
      </p:cxnSp>
      <p:sp>
        <p:nvSpPr>
          <p:cNvPr id="41" name="TextBox 40">
            <a:extLst>
              <a:ext uri="{FF2B5EF4-FFF2-40B4-BE49-F238E27FC236}">
                <a16:creationId xmlns:a16="http://schemas.microsoft.com/office/drawing/2014/main" id="{4659D814-5A84-C1C9-6CD3-89075A45B477}"/>
              </a:ext>
            </a:extLst>
          </p:cNvPr>
          <p:cNvSpPr txBox="1"/>
          <p:nvPr/>
        </p:nvSpPr>
        <p:spPr>
          <a:xfrm>
            <a:off x="8204607" y="2689383"/>
            <a:ext cx="1663716" cy="461665"/>
          </a:xfrm>
          <a:prstGeom prst="rect">
            <a:avLst/>
          </a:prstGeom>
          <a:noFill/>
        </p:spPr>
        <p:txBody>
          <a:bodyPr wrap="square" rtlCol="0">
            <a:spAutoFit/>
          </a:bodyPr>
          <a:lstStyle/>
          <a:p>
            <a:pPr defTabSz="1091246">
              <a:defRPr/>
            </a:pPr>
            <a:r>
              <a:rPr lang="en-US" sz="2400" i="1" dirty="0">
                <a:solidFill>
                  <a:srgbClr val="104210"/>
                </a:solidFill>
                <a:cs typeface="Calibri" panose="020F0502020204030204" pitchFamily="34" charset="0"/>
              </a:rPr>
              <a:t>Bit-flip/NOT</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B39C842-90AF-7688-9179-B67DB7EBB5FC}"/>
                  </a:ext>
                </a:extLst>
              </p:cNvPr>
              <p:cNvSpPr txBox="1"/>
              <p:nvPr/>
            </p:nvSpPr>
            <p:spPr>
              <a:xfrm>
                <a:off x="1202025" y="4066539"/>
                <a:ext cx="1828800" cy="615810"/>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𝑋</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44" name="TextBox 43">
                <a:extLst>
                  <a:ext uri="{FF2B5EF4-FFF2-40B4-BE49-F238E27FC236}">
                    <a16:creationId xmlns:a16="http://schemas.microsoft.com/office/drawing/2014/main" id="{5B39C842-90AF-7688-9179-B67DB7EBB5FC}"/>
                  </a:ext>
                </a:extLst>
              </p:cNvPr>
              <p:cNvSpPr txBox="1">
                <a:spLocks noRot="1" noChangeAspect="1" noMove="1" noResize="1" noEditPoints="1" noAdjustHandles="1" noChangeArrowheads="1" noChangeShapeType="1" noTextEdit="1"/>
              </p:cNvSpPr>
              <p:nvPr/>
            </p:nvSpPr>
            <p:spPr>
              <a:xfrm>
                <a:off x="1202025" y="4066539"/>
                <a:ext cx="1828800" cy="615810"/>
              </a:xfrm>
              <a:prstGeom prst="rect">
                <a:avLst/>
              </a:prstGeom>
              <a:blipFill>
                <a:blip r:embed="rId9"/>
                <a:stretch>
                  <a:fillRect b="-163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3AF333A-0AFC-F477-D034-2FC8CDC105E0}"/>
                  </a:ext>
                </a:extLst>
              </p:cNvPr>
              <p:cNvSpPr txBox="1"/>
              <p:nvPr/>
            </p:nvSpPr>
            <p:spPr>
              <a:xfrm>
                <a:off x="3659010" y="4067725"/>
                <a:ext cx="1828800" cy="61343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𝑌</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𝑖</m:t>
                                </m: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𝑖</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45" name="TextBox 44">
                <a:extLst>
                  <a:ext uri="{FF2B5EF4-FFF2-40B4-BE49-F238E27FC236}">
                    <a16:creationId xmlns:a16="http://schemas.microsoft.com/office/drawing/2014/main" id="{53AF333A-0AFC-F477-D034-2FC8CDC105E0}"/>
                  </a:ext>
                </a:extLst>
              </p:cNvPr>
              <p:cNvSpPr txBox="1">
                <a:spLocks noRot="1" noChangeAspect="1" noMove="1" noResize="1" noEditPoints="1" noAdjustHandles="1" noChangeArrowheads="1" noChangeShapeType="1" noTextEdit="1"/>
              </p:cNvSpPr>
              <p:nvPr/>
            </p:nvSpPr>
            <p:spPr>
              <a:xfrm>
                <a:off x="3659010" y="4067725"/>
                <a:ext cx="1828800" cy="613438"/>
              </a:xfrm>
              <a:prstGeom prst="rect">
                <a:avLst/>
              </a:prstGeom>
              <a:blipFill>
                <a:blip r:embed="rId10"/>
                <a:stretch>
                  <a:fillRect l="-690" b="-163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642D2CE-68DA-0079-9ED4-AB02DB80AF15}"/>
                  </a:ext>
                </a:extLst>
              </p:cNvPr>
              <p:cNvSpPr txBox="1"/>
              <p:nvPr/>
            </p:nvSpPr>
            <p:spPr>
              <a:xfrm>
                <a:off x="6026855" y="4088704"/>
                <a:ext cx="1828800" cy="615810"/>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𝑍</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46" name="TextBox 45">
                <a:extLst>
                  <a:ext uri="{FF2B5EF4-FFF2-40B4-BE49-F238E27FC236}">
                    <a16:creationId xmlns:a16="http://schemas.microsoft.com/office/drawing/2014/main" id="{8642D2CE-68DA-0079-9ED4-AB02DB80AF15}"/>
                  </a:ext>
                </a:extLst>
              </p:cNvPr>
              <p:cNvSpPr txBox="1">
                <a:spLocks noRot="1" noChangeAspect="1" noMove="1" noResize="1" noEditPoints="1" noAdjustHandles="1" noChangeArrowheads="1" noChangeShapeType="1" noTextEdit="1"/>
              </p:cNvSpPr>
              <p:nvPr/>
            </p:nvSpPr>
            <p:spPr>
              <a:xfrm>
                <a:off x="6026855" y="4088704"/>
                <a:ext cx="1828800" cy="615810"/>
              </a:xfrm>
              <a:prstGeom prst="rect">
                <a:avLst/>
              </a:prstGeom>
              <a:blipFill>
                <a:blip r:embed="rId11"/>
                <a:stretch>
                  <a:fillRect l="-2069" b="-163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02C2FA9-ECE0-A523-7E0C-A137E6FD09B5}"/>
                  </a:ext>
                </a:extLst>
              </p:cNvPr>
              <p:cNvSpPr txBox="1"/>
              <p:nvPr/>
            </p:nvSpPr>
            <p:spPr>
              <a:xfrm>
                <a:off x="8377228" y="4062422"/>
                <a:ext cx="1828800" cy="615810"/>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𝐼</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47" name="TextBox 46">
                <a:extLst>
                  <a:ext uri="{FF2B5EF4-FFF2-40B4-BE49-F238E27FC236}">
                    <a16:creationId xmlns:a16="http://schemas.microsoft.com/office/drawing/2014/main" id="{002C2FA9-ECE0-A523-7E0C-A137E6FD09B5}"/>
                  </a:ext>
                </a:extLst>
              </p:cNvPr>
              <p:cNvSpPr txBox="1">
                <a:spLocks noRot="1" noChangeAspect="1" noMove="1" noResize="1" noEditPoints="1" noAdjustHandles="1" noChangeArrowheads="1" noChangeShapeType="1" noTextEdit="1"/>
              </p:cNvSpPr>
              <p:nvPr/>
            </p:nvSpPr>
            <p:spPr>
              <a:xfrm>
                <a:off x="8377228" y="4062422"/>
                <a:ext cx="1828800" cy="615810"/>
              </a:xfrm>
              <a:prstGeom prst="rect">
                <a:avLst/>
              </a:prstGeom>
              <a:blipFill>
                <a:blip r:embed="rId12"/>
                <a:stretch>
                  <a:fillRect b="-16000"/>
                </a:stretch>
              </a:blipFill>
            </p:spPr>
            <p:txBody>
              <a:bodyPr/>
              <a:lstStyle/>
              <a:p>
                <a:r>
                  <a:rPr lang="en-US">
                    <a:noFill/>
                  </a:rPr>
                  <a:t> </a:t>
                </a:r>
              </a:p>
            </p:txBody>
          </p:sp>
        </mc:Fallback>
      </mc:AlternateContent>
      <p:sp>
        <p:nvSpPr>
          <p:cNvPr id="48" name="Rounded Rectangle 47">
            <a:extLst>
              <a:ext uri="{FF2B5EF4-FFF2-40B4-BE49-F238E27FC236}">
                <a16:creationId xmlns:a16="http://schemas.microsoft.com/office/drawing/2014/main" id="{D232AFDB-77AF-16D9-1D5E-3F5B2BA06E4F}"/>
              </a:ext>
            </a:extLst>
          </p:cNvPr>
          <p:cNvSpPr/>
          <p:nvPr/>
        </p:nvSpPr>
        <p:spPr>
          <a:xfrm>
            <a:off x="1284972" y="4905857"/>
            <a:ext cx="1680623" cy="640080"/>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Bit-flip</a:t>
            </a:r>
          </a:p>
        </p:txBody>
      </p:sp>
      <p:sp>
        <p:nvSpPr>
          <p:cNvPr id="49" name="Rounded Rectangle 48">
            <a:extLst>
              <a:ext uri="{FF2B5EF4-FFF2-40B4-BE49-F238E27FC236}">
                <a16:creationId xmlns:a16="http://schemas.microsoft.com/office/drawing/2014/main" id="{3686DD0A-4C1D-99FF-EB49-7CCF0C8E5544}"/>
              </a:ext>
            </a:extLst>
          </p:cNvPr>
          <p:cNvSpPr/>
          <p:nvPr/>
        </p:nvSpPr>
        <p:spPr>
          <a:xfrm>
            <a:off x="3690486" y="4905857"/>
            <a:ext cx="1680623" cy="640080"/>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Phase-flip</a:t>
            </a:r>
          </a:p>
        </p:txBody>
      </p:sp>
      <p:sp>
        <p:nvSpPr>
          <p:cNvPr id="50" name="Rounded Rectangle 49">
            <a:extLst>
              <a:ext uri="{FF2B5EF4-FFF2-40B4-BE49-F238E27FC236}">
                <a16:creationId xmlns:a16="http://schemas.microsoft.com/office/drawing/2014/main" id="{C51625DA-23BA-5518-9075-54452FDB2E91}"/>
              </a:ext>
            </a:extLst>
          </p:cNvPr>
          <p:cNvSpPr/>
          <p:nvPr/>
        </p:nvSpPr>
        <p:spPr>
          <a:xfrm>
            <a:off x="6096000" y="4905857"/>
            <a:ext cx="1680623" cy="640080"/>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Bit-flip &amp; Phase-flip</a:t>
            </a:r>
          </a:p>
        </p:txBody>
      </p:sp>
      <p:sp>
        <p:nvSpPr>
          <p:cNvPr id="51" name="Rounded Rectangle 50">
            <a:extLst>
              <a:ext uri="{FF2B5EF4-FFF2-40B4-BE49-F238E27FC236}">
                <a16:creationId xmlns:a16="http://schemas.microsoft.com/office/drawing/2014/main" id="{5C249B89-BB84-741F-C77C-67A6F03B019A}"/>
              </a:ext>
            </a:extLst>
          </p:cNvPr>
          <p:cNvSpPr/>
          <p:nvPr/>
        </p:nvSpPr>
        <p:spPr>
          <a:xfrm>
            <a:off x="8498814" y="4905857"/>
            <a:ext cx="1680623" cy="640080"/>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Identity</a:t>
            </a:r>
          </a:p>
        </p:txBody>
      </p:sp>
    </p:spTree>
    <p:extLst>
      <p:ext uri="{BB962C8B-B14F-4D97-AF65-F5344CB8AC3E}">
        <p14:creationId xmlns:p14="http://schemas.microsoft.com/office/powerpoint/2010/main" val="3536405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mediacall" presetSubtype="0" fill="hold" nodeType="clickEffect">
                                  <p:stCondLst>
                                    <p:cond delay="0"/>
                                  </p:stCondLst>
                                  <p:childTnLst>
                                    <p:cmd type="call" cmd="playFrom(0.0)">
                                      <p:cBhvr>
                                        <p:cTn id="20" dur="3100" fill="hold"/>
                                        <p:tgtEl>
                                          <p:spTgt spid="37"/>
                                        </p:tgtEl>
                                      </p:cBhvr>
                                    </p:cmd>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xit"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61" restart="whenNotActive" fill="hold" evtFilter="cancelBubble" nodeType="interactiveSeq">
                <p:stCondLst>
                  <p:cond evt="onClick" delay="0">
                    <p:tgtEl>
                      <p:spTgt spid="37"/>
                    </p:tgtEl>
                  </p:cond>
                </p:stCondLst>
                <p:endSync evt="end" delay="0">
                  <p:rtn val="all"/>
                </p:endSync>
                <p:childTnLst>
                  <p:par>
                    <p:cTn id="62" fill="hold">
                      <p:stCondLst>
                        <p:cond delay="0"/>
                      </p:stCondLst>
                      <p:childTnLst>
                        <p:par>
                          <p:cTn id="63" fill="hold">
                            <p:stCondLst>
                              <p:cond delay="0"/>
                            </p:stCondLst>
                            <p:childTnLst>
                              <p:par>
                                <p:cTn id="64" presetID="2" presetClass="mediacall" presetSubtype="0" fill="hold" nodeType="clickEffect">
                                  <p:stCondLst>
                                    <p:cond delay="0"/>
                                  </p:stCondLst>
                                  <p:childTnLst>
                                    <p:cmd type="call" cmd="togglePause">
                                      <p:cBhvr>
                                        <p:cTn id="65" dur="1" fill="hold"/>
                                        <p:tgtEl>
                                          <p:spTgt spid="37"/>
                                        </p:tgtEl>
                                      </p:cBhvr>
                                    </p:cmd>
                                  </p:childTnLst>
                                </p:cTn>
                              </p:par>
                            </p:childTnLst>
                          </p:cTn>
                        </p:par>
                      </p:childTnLst>
                    </p:cTn>
                  </p:par>
                </p:childTnLst>
              </p:cTn>
              <p:nextCondLst>
                <p:cond evt="onClick" delay="0">
                  <p:tgtEl>
                    <p:spTgt spid="37"/>
                  </p:tgtEl>
                </p:cond>
              </p:nextCondLst>
            </p:seq>
            <p:video>
              <p:cMediaNode vol="80000">
                <p:cTn id="66" fill="hold" display="0">
                  <p:stCondLst>
                    <p:cond delay="indefinite"/>
                  </p:stCondLst>
                </p:cTn>
                <p:tgtEl>
                  <p:spTgt spid="37"/>
                </p:tgtEl>
              </p:cMediaNode>
            </p:video>
          </p:childTnLst>
        </p:cTn>
      </p:par>
    </p:tnLst>
    <p:bldLst>
      <p:bldP spid="8" grpId="0" animBg="1"/>
      <p:bldP spid="13" grpId="0"/>
      <p:bldP spid="27" grpId="0"/>
      <p:bldP spid="28" grpId="0" animBg="1"/>
      <p:bldP spid="29" grpId="0" animBg="1"/>
      <p:bldP spid="38" grpId="0" animBg="1"/>
      <p:bldP spid="39" grpId="0" animBg="1"/>
      <p:bldP spid="41" grpId="0"/>
      <p:bldP spid="44" grpId="0"/>
      <p:bldP spid="45" grpId="0"/>
      <p:bldP spid="46" grpId="0"/>
      <p:bldP spid="47" grpId="0"/>
      <p:bldP spid="48" grpId="0" animBg="1"/>
      <p:bldP spid="49" grpId="0" animBg="1"/>
      <p:bldP spid="50" grpId="0" animBg="1"/>
      <p:bldP spid="5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Hadamard Gate</a:t>
            </a:r>
          </a:p>
        </p:txBody>
      </p:sp>
      <p:sp>
        <p:nvSpPr>
          <p:cNvPr id="8" name="TextBox 7">
            <a:extLst>
              <a:ext uri="{FF2B5EF4-FFF2-40B4-BE49-F238E27FC236}">
                <a16:creationId xmlns:a16="http://schemas.microsoft.com/office/drawing/2014/main" id="{0867DB99-49B8-92B4-DEEC-ADA6D8375FCB}"/>
              </a:ext>
            </a:extLst>
          </p:cNvPr>
          <p:cNvSpPr txBox="1"/>
          <p:nvPr/>
        </p:nvSpPr>
        <p:spPr>
          <a:xfrm>
            <a:off x="-885" y="6126613"/>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What happens if you apply the Hadamard gate to the |+〉 and |-〉 states?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E3D2540-F073-6C6C-E442-54A7470F03FB}"/>
                  </a:ext>
                </a:extLst>
              </p:cNvPr>
              <p:cNvSpPr txBox="1"/>
              <p:nvPr/>
            </p:nvSpPr>
            <p:spPr>
              <a:xfrm>
                <a:off x="318056" y="1501989"/>
                <a:ext cx="2286000" cy="762966"/>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𝐻</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 </m:t>
                      </m:r>
                      <m:f>
                        <m:f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num>
                        <m:den>
                          <m:rad>
                            <m:radPr>
                              <m:degHide m:val="on"/>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radPr>
                            <m:deg/>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2</m:t>
                              </m:r>
                            </m:e>
                          </m:rad>
                        </m:den>
                      </m:f>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4" name="TextBox 3">
                <a:extLst>
                  <a:ext uri="{FF2B5EF4-FFF2-40B4-BE49-F238E27FC236}">
                    <a16:creationId xmlns:a16="http://schemas.microsoft.com/office/drawing/2014/main" id="{5E3D2540-F073-6C6C-E442-54A7470F03FB}"/>
                  </a:ext>
                </a:extLst>
              </p:cNvPr>
              <p:cNvSpPr txBox="1">
                <a:spLocks noRot="1" noChangeAspect="1" noMove="1" noResize="1" noEditPoints="1" noAdjustHandles="1" noChangeArrowheads="1" noChangeShapeType="1" noTextEdit="1"/>
              </p:cNvSpPr>
              <p:nvPr/>
            </p:nvSpPr>
            <p:spPr>
              <a:xfrm>
                <a:off x="318056" y="1501989"/>
                <a:ext cx="2286000" cy="762966"/>
              </a:xfrm>
              <a:prstGeom prst="rect">
                <a:avLst/>
              </a:prstGeom>
              <a:blipFill>
                <a:blip r:embed="rId5"/>
                <a:stretch>
                  <a:fillRect l="-1657" b="-9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FC27BC0-A445-54C5-B0D5-E6F69E35C9DC}"/>
                  </a:ext>
                </a:extLst>
              </p:cNvPr>
              <p:cNvSpPr txBox="1"/>
              <p:nvPr/>
            </p:nvSpPr>
            <p:spPr>
              <a:xfrm>
                <a:off x="318056" y="3973679"/>
                <a:ext cx="8521144" cy="615810"/>
              </a:xfrm>
              <a:prstGeom prst="rect">
                <a:avLst/>
              </a:prstGeom>
              <a:noFill/>
            </p:spPr>
            <p:txBody>
              <a:bodyPr wrap="square" lIns="0" tIns="0" rIns="0" bIns="0" rtlCol="0" anchor="ctr">
                <a:spAutoFit/>
              </a:bodyPr>
              <a:lstStyle/>
              <a:p>
                <a:pPr lvl="0"/>
                <a14:m>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𝐻</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
                      </m:e>
                    </m:d>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a:t>
                </a:r>
                <a14:m>
                  <m:oMath xmlns:m="http://schemas.openxmlformats.org/officeDocument/2006/math">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1</m:t>
                              </m:r>
                            </m:e>
                          </m:mr>
                          <m:m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0</m:t>
                              </m:r>
                            </m:e>
                          </m:mr>
                        </m:m>
                      </m:e>
                    </m:d>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 </a:t>
                </a:r>
                <a14:m>
                  <m:oMath xmlns:m="http://schemas.openxmlformats.org/officeDocument/2006/math">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.1+1.0 </m:t>
                              </m:r>
                            </m:e>
                          </m:mr>
                          <m:m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1</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.1 −1.0</m:t>
                              </m:r>
                            </m:e>
                          </m:mr>
                        </m:m>
                      </m:e>
                    </m:d>
                    <m:r>
                      <m:rPr>
                        <m:nor/>
                      </m:rPr>
                      <a:rPr lang="en-US" sz="2400" dirty="0">
                        <a:solidFill>
                          <a:srgbClr val="002060"/>
                        </a:solidFill>
                      </a:rPr>
                      <m:t>=</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d>
                      <m:dPr>
                        <m:begChr m:val="["/>
                        <m:endChr m:val="]"/>
                        <m:ctrlPr>
                          <a:rPr lang="en-US" sz="2400" i="1">
                            <a:solidFill>
                              <a:srgbClr val="002060"/>
                            </a:solidFill>
                            <a:latin typeface="Cambria Math" panose="02040503050406030204" pitchFamily="18" charset="0"/>
                          </a:rPr>
                        </m:ctrlPr>
                      </m:dPr>
                      <m:e>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b="0" i="1" smtClean="0">
                                  <a:solidFill>
                                    <a:srgbClr val="002060"/>
                                  </a:solidFill>
                                  <a:latin typeface="Cambria Math" panose="02040503050406030204" pitchFamily="18" charset="0"/>
                                </a:rPr>
                                <m:t>1</m:t>
                              </m:r>
                              <m:r>
                                <a:rPr lang="en-US" sz="2400" i="1">
                                  <a:solidFill>
                                    <a:srgbClr val="002060"/>
                                  </a:solidFill>
                                  <a:latin typeface="Cambria Math" panose="02040503050406030204" pitchFamily="18" charset="0"/>
                                </a:rPr>
                                <m:t> </m:t>
                              </m:r>
                            </m:e>
                          </m:mr>
                          <m:mr>
                            <m:e>
                              <m:r>
                                <a:rPr lang="en-US" sz="2400" b="0" i="1" smtClean="0">
                                  <a:solidFill>
                                    <a:srgbClr val="002060"/>
                                  </a:solidFill>
                                  <a:latin typeface="Cambria Math" panose="02040503050406030204" pitchFamily="18" charset="0"/>
                                </a:rPr>
                                <m:t>1</m:t>
                              </m:r>
                            </m:e>
                          </m:mr>
                        </m:m>
                      </m:e>
                    </m:d>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a:t>
                </a:r>
                <a14:m>
                  <m:oMath xmlns:m="http://schemas.openxmlformats.org/officeDocument/2006/math">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i="1">
                        <a:solidFill>
                          <a:srgbClr val="002060"/>
                        </a:solidFill>
                        <a:latin typeface="Cambria Math" panose="02040503050406030204" pitchFamily="18" charset="0"/>
                      </a:rPr>
                      <m:t> </m:t>
                    </m:r>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(|0〉 </a:t>
                </a:r>
                <a:r>
                  <a:rPr lang="en-US" sz="2400" dirty="0">
                    <a:solidFill>
                      <a:srgbClr val="002060"/>
                    </a:solidFill>
                  </a:rPr>
                  <a:t>+ |1〉) = |+〉</a:t>
                </a:r>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2" name="TextBox 1">
                <a:extLst>
                  <a:ext uri="{FF2B5EF4-FFF2-40B4-BE49-F238E27FC236}">
                    <a16:creationId xmlns:a16="http://schemas.microsoft.com/office/drawing/2014/main" id="{CFC27BC0-A445-54C5-B0D5-E6F69E35C9DC}"/>
                  </a:ext>
                </a:extLst>
              </p:cNvPr>
              <p:cNvSpPr txBox="1">
                <a:spLocks noRot="1" noChangeAspect="1" noMove="1" noResize="1" noEditPoints="1" noAdjustHandles="1" noChangeArrowheads="1" noChangeShapeType="1" noTextEdit="1"/>
              </p:cNvSpPr>
              <p:nvPr/>
            </p:nvSpPr>
            <p:spPr>
              <a:xfrm>
                <a:off x="318056" y="3973679"/>
                <a:ext cx="8521144" cy="615810"/>
              </a:xfrm>
              <a:prstGeom prst="rect">
                <a:avLst/>
              </a:prstGeom>
              <a:blipFill>
                <a:blip r:embed="rId6"/>
                <a:stretch>
                  <a:fillRect l="-1190" t="-8000" r="-893" b="-34000"/>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C0C663A9-EF07-5695-7DFD-BD4876D25F87}"/>
              </a:ext>
            </a:extLst>
          </p:cNvPr>
          <p:cNvSpPr/>
          <p:nvPr/>
        </p:nvSpPr>
        <p:spPr>
          <a:xfrm>
            <a:off x="273434" y="3548946"/>
            <a:ext cx="1329210" cy="424732"/>
          </a:xfrm>
          <a:prstGeom prst="rect">
            <a:avLst/>
          </a:prstGeom>
        </p:spPr>
        <p:txBody>
          <a:bodyPr wrap="none">
            <a:spAutoFit/>
          </a:bodyPr>
          <a:lstStyle/>
          <a:p>
            <a:pPr marL="0" marR="0" lvl="0" indent="0" algn="ctr" defTabSz="342900" rtl="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02060"/>
                </a:solidFill>
                <a:effectLst/>
                <a:uLnTx/>
                <a:uFillTx/>
                <a:latin typeface="Calibri"/>
                <a:ea typeface="宋体" panose="02010600030101010101" pitchFamily="2" charset="-122"/>
                <a:cs typeface="+mn-cs"/>
              </a:rPr>
              <a:t>Example:</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31CC247-74AE-0282-43C9-2BF1B9F4D769}"/>
                  </a:ext>
                </a:extLst>
              </p:cNvPr>
              <p:cNvSpPr txBox="1"/>
              <p:nvPr/>
            </p:nvSpPr>
            <p:spPr>
              <a:xfrm>
                <a:off x="318056" y="4876561"/>
                <a:ext cx="8521144" cy="615810"/>
              </a:xfrm>
              <a:prstGeom prst="rect">
                <a:avLst/>
              </a:prstGeom>
              <a:noFill/>
            </p:spPr>
            <p:txBody>
              <a:bodyPr wrap="square" lIns="0" tIns="0" rIns="0" bIns="0" rtlCol="0" anchor="ctr">
                <a:spAutoFit/>
              </a:bodyPr>
              <a:lstStyle/>
              <a:p>
                <a:pPr lvl="0"/>
                <a14:m>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𝐻</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
                      </m:e>
                    </m:d>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a:t>
                </a:r>
                <a14:m>
                  <m:oMath xmlns:m="http://schemas.openxmlformats.org/officeDocument/2006/math">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
                      </m:e>
                    </m:d>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 </a:t>
                </a:r>
                <a14:m>
                  <m:oMath xmlns:m="http://schemas.openxmlformats.org/officeDocument/2006/math">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.0+1.1 </m:t>
                              </m:r>
                            </m:e>
                          </m:mr>
                          <m:m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1</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.0 −1.1</m:t>
                              </m:r>
                            </m:e>
                          </m:mr>
                        </m:m>
                      </m:e>
                    </m:d>
                    <m:r>
                      <m:rPr>
                        <m:nor/>
                      </m:rPr>
                      <a:rPr lang="en-US" sz="2400" dirty="0">
                        <a:solidFill>
                          <a:srgbClr val="002060"/>
                        </a:solidFill>
                      </a:rPr>
                      <m:t>=</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d>
                      <m:dPr>
                        <m:begChr m:val="["/>
                        <m:endChr m:val="]"/>
                        <m:ctrlPr>
                          <a:rPr lang="en-US" sz="2400" i="1">
                            <a:solidFill>
                              <a:srgbClr val="002060"/>
                            </a:solidFill>
                            <a:latin typeface="Cambria Math" panose="02040503050406030204" pitchFamily="18" charset="0"/>
                          </a:rPr>
                        </m:ctrlPr>
                      </m:dPr>
                      <m:e>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b="0" i="1" smtClean="0">
                                  <a:solidFill>
                                    <a:srgbClr val="002060"/>
                                  </a:solidFill>
                                  <a:latin typeface="Cambria Math" panose="02040503050406030204" pitchFamily="18" charset="0"/>
                                </a:rPr>
                                <m:t>1</m:t>
                              </m:r>
                              <m:r>
                                <a:rPr lang="en-US" sz="2400" i="1">
                                  <a:solidFill>
                                    <a:srgbClr val="002060"/>
                                  </a:solidFill>
                                  <a:latin typeface="Cambria Math" panose="02040503050406030204" pitchFamily="18" charset="0"/>
                                </a:rPr>
                                <m:t> </m:t>
                              </m:r>
                            </m:e>
                          </m:mr>
                          <m:mr>
                            <m:e>
                              <m:r>
                                <a:rPr lang="en-US" sz="2400" b="0" i="1" smtClean="0">
                                  <a:solidFill>
                                    <a:srgbClr val="002060"/>
                                  </a:solidFill>
                                  <a:latin typeface="Cambria Math" panose="02040503050406030204" pitchFamily="18" charset="0"/>
                                </a:rPr>
                                <m:t>−1</m:t>
                              </m:r>
                            </m:e>
                          </m:mr>
                        </m:m>
                      </m:e>
                    </m:d>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a:t>
                </a:r>
                <a14:m>
                  <m:oMath xmlns:m="http://schemas.openxmlformats.org/officeDocument/2006/math">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i="1">
                        <a:solidFill>
                          <a:srgbClr val="002060"/>
                        </a:solidFill>
                        <a:latin typeface="Cambria Math" panose="02040503050406030204" pitchFamily="18" charset="0"/>
                      </a:rPr>
                      <m:t> </m:t>
                    </m:r>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(|0〉 </a:t>
                </a:r>
                <a:r>
                  <a:rPr lang="en-US" sz="2400" noProof="0" dirty="0">
                    <a:solidFill>
                      <a:srgbClr val="002060"/>
                    </a:solidFill>
                  </a:rPr>
                  <a:t>-</a:t>
                </a:r>
                <a:r>
                  <a:rPr lang="en-US" sz="2400" dirty="0">
                    <a:solidFill>
                      <a:srgbClr val="002060"/>
                    </a:solidFill>
                  </a:rPr>
                  <a:t> |1〉) = |-〉</a:t>
                </a:r>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11" name="TextBox 10">
                <a:extLst>
                  <a:ext uri="{FF2B5EF4-FFF2-40B4-BE49-F238E27FC236}">
                    <a16:creationId xmlns:a16="http://schemas.microsoft.com/office/drawing/2014/main" id="{531CC247-74AE-0282-43C9-2BF1B9F4D769}"/>
                  </a:ext>
                </a:extLst>
              </p:cNvPr>
              <p:cNvSpPr txBox="1">
                <a:spLocks noRot="1" noChangeAspect="1" noMove="1" noResize="1" noEditPoints="1" noAdjustHandles="1" noChangeArrowheads="1" noChangeShapeType="1" noTextEdit="1"/>
              </p:cNvSpPr>
              <p:nvPr/>
            </p:nvSpPr>
            <p:spPr>
              <a:xfrm>
                <a:off x="318056" y="4876561"/>
                <a:ext cx="8521144" cy="615810"/>
              </a:xfrm>
              <a:prstGeom prst="rect">
                <a:avLst/>
              </a:prstGeom>
              <a:blipFill>
                <a:blip r:embed="rId7"/>
                <a:stretch>
                  <a:fillRect l="-1190" t="-10204" r="-1488" b="-36735"/>
                </a:stretch>
              </a:blipFill>
            </p:spPr>
            <p:txBody>
              <a:bodyPr/>
              <a:lstStyle/>
              <a:p>
                <a:r>
                  <a:rPr lang="en-US">
                    <a:noFill/>
                  </a:rPr>
                  <a:t> </a:t>
                </a:r>
              </a:p>
            </p:txBody>
          </p:sp>
        </mc:Fallback>
      </mc:AlternateContent>
      <p:cxnSp>
        <p:nvCxnSpPr>
          <p:cNvPr id="67" name="Straight Arrow Connector 66">
            <a:extLst>
              <a:ext uri="{FF2B5EF4-FFF2-40B4-BE49-F238E27FC236}">
                <a16:creationId xmlns:a16="http://schemas.microsoft.com/office/drawing/2014/main" id="{F513B430-03B5-8AF4-DAF5-A229DBF31372}"/>
              </a:ext>
            </a:extLst>
          </p:cNvPr>
          <p:cNvCxnSpPr>
            <a:cxnSpLocks/>
            <a:stCxn id="70" idx="3"/>
            <a:endCxn id="69" idx="1"/>
          </p:cNvCxnSpPr>
          <p:nvPr/>
        </p:nvCxnSpPr>
        <p:spPr>
          <a:xfrm>
            <a:off x="7403147" y="2420126"/>
            <a:ext cx="325710" cy="0"/>
          </a:xfrm>
          <a:prstGeom prst="straightConnector1">
            <a:avLst/>
          </a:prstGeom>
          <a:noFill/>
          <a:ln w="25400" cap="flat" cmpd="sng" algn="ctr">
            <a:solidFill>
              <a:srgbClr val="002050"/>
            </a:solidFill>
            <a:prstDash val="solid"/>
            <a:headEnd type="none"/>
            <a:tailEnd type="triangle" w="lg" len="lg"/>
          </a:ln>
          <a:effectLst/>
        </p:spPr>
      </p:cxnSp>
      <p:cxnSp>
        <p:nvCxnSpPr>
          <p:cNvPr id="68" name="Straight Arrow Connector 67">
            <a:extLst>
              <a:ext uri="{FF2B5EF4-FFF2-40B4-BE49-F238E27FC236}">
                <a16:creationId xmlns:a16="http://schemas.microsoft.com/office/drawing/2014/main" id="{7D454E2D-30A8-2CFA-AE89-8A2F0AF084C0}"/>
              </a:ext>
            </a:extLst>
          </p:cNvPr>
          <p:cNvCxnSpPr>
            <a:cxnSpLocks/>
            <a:stCxn id="69" idx="3"/>
            <a:endCxn id="71" idx="1"/>
          </p:cNvCxnSpPr>
          <p:nvPr/>
        </p:nvCxnSpPr>
        <p:spPr>
          <a:xfrm>
            <a:off x="8277497" y="2420126"/>
            <a:ext cx="374262" cy="0"/>
          </a:xfrm>
          <a:prstGeom prst="straightConnector1">
            <a:avLst/>
          </a:prstGeom>
          <a:noFill/>
          <a:ln w="25400" cap="flat" cmpd="sng" algn="ctr">
            <a:solidFill>
              <a:srgbClr val="002050"/>
            </a:solidFill>
            <a:prstDash val="solid"/>
            <a:headEnd type="none"/>
            <a:tailEnd type="triangle" w="lg" len="lg"/>
          </a:ln>
          <a:effectLst/>
        </p:spPr>
      </p:cxnSp>
      <p:sp>
        <p:nvSpPr>
          <p:cNvPr id="69" name="Rectangle 68">
            <a:extLst>
              <a:ext uri="{FF2B5EF4-FFF2-40B4-BE49-F238E27FC236}">
                <a16:creationId xmlns:a16="http://schemas.microsoft.com/office/drawing/2014/main" id="{514B9354-C699-D480-B12E-5B8A6CD439FF}"/>
              </a:ext>
            </a:extLst>
          </p:cNvPr>
          <p:cNvSpPr/>
          <p:nvPr/>
        </p:nvSpPr>
        <p:spPr>
          <a:xfrm>
            <a:off x="7728857" y="2145806"/>
            <a:ext cx="548640" cy="548640"/>
          </a:xfrm>
          <a:prstGeom prst="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H</a:t>
            </a:r>
          </a:p>
        </p:txBody>
      </p:sp>
      <p:pic>
        <p:nvPicPr>
          <p:cNvPr id="70" name="Picture 69">
            <a:extLst>
              <a:ext uri="{FF2B5EF4-FFF2-40B4-BE49-F238E27FC236}">
                <a16:creationId xmlns:a16="http://schemas.microsoft.com/office/drawing/2014/main" id="{B8709624-F333-95A8-BC86-321ED6853294}"/>
              </a:ext>
            </a:extLst>
          </p:cNvPr>
          <p:cNvPicPr>
            <a:picLocks noChangeAspect="1"/>
          </p:cNvPicPr>
          <p:nvPr/>
        </p:nvPicPr>
        <p:blipFill>
          <a:blip r:embed="rId8"/>
          <a:stretch>
            <a:fillRect/>
          </a:stretch>
        </p:blipFill>
        <p:spPr>
          <a:xfrm>
            <a:off x="5117147" y="1277126"/>
            <a:ext cx="2286000" cy="2286000"/>
          </a:xfrm>
          <a:prstGeom prst="rect">
            <a:avLst/>
          </a:prstGeom>
        </p:spPr>
      </p:pic>
      <p:pic>
        <p:nvPicPr>
          <p:cNvPr id="71" name="bloch_anim_hgate (1).mov">
            <a:hlinkClick r:id="" action="ppaction://media"/>
            <a:extLst>
              <a:ext uri="{FF2B5EF4-FFF2-40B4-BE49-F238E27FC236}">
                <a16:creationId xmlns:a16="http://schemas.microsoft.com/office/drawing/2014/main" id="{D3143B6A-038D-CFE3-E3C1-C1933DA9A5D2}"/>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8651759" y="1277126"/>
            <a:ext cx="2286000" cy="2286000"/>
          </a:xfrm>
          <a:prstGeom prst="rect">
            <a:avLst/>
          </a:prstGeom>
        </p:spPr>
      </p:pic>
      <p:sp>
        <p:nvSpPr>
          <p:cNvPr id="72" name="Rectangle 71">
            <a:extLst>
              <a:ext uri="{FF2B5EF4-FFF2-40B4-BE49-F238E27FC236}">
                <a16:creationId xmlns:a16="http://schemas.microsoft.com/office/drawing/2014/main" id="{3621F709-28B2-9A94-9475-66C1A21F7991}"/>
              </a:ext>
            </a:extLst>
          </p:cNvPr>
          <p:cNvSpPr/>
          <p:nvPr/>
        </p:nvSpPr>
        <p:spPr>
          <a:xfrm>
            <a:off x="8839200" y="1181221"/>
            <a:ext cx="2286000" cy="2286000"/>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73" name="TextBox 72">
            <a:extLst>
              <a:ext uri="{FF2B5EF4-FFF2-40B4-BE49-F238E27FC236}">
                <a16:creationId xmlns:a16="http://schemas.microsoft.com/office/drawing/2014/main" id="{119DF39F-FBF3-9877-6F89-9BC32291E884}"/>
              </a:ext>
            </a:extLst>
          </p:cNvPr>
          <p:cNvSpPr txBox="1"/>
          <p:nvPr/>
        </p:nvSpPr>
        <p:spPr>
          <a:xfrm>
            <a:off x="7096818" y="2739036"/>
            <a:ext cx="1909821" cy="461665"/>
          </a:xfrm>
          <a:prstGeom prst="rect">
            <a:avLst/>
          </a:prstGeom>
          <a:noFill/>
        </p:spPr>
        <p:txBody>
          <a:bodyPr wrap="square" rtlCol="0">
            <a:spAutoFit/>
          </a:bodyPr>
          <a:lstStyle/>
          <a:p>
            <a:pPr defTabSz="1091246">
              <a:defRPr/>
            </a:pPr>
            <a:r>
              <a:rPr lang="en-US" sz="2400" i="1" dirty="0">
                <a:solidFill>
                  <a:srgbClr val="003963"/>
                </a:solidFill>
                <a:cs typeface="Calibri" panose="020F0502020204030204" pitchFamily="34" charset="0"/>
              </a:rPr>
              <a:t>Superposition</a:t>
            </a:r>
          </a:p>
        </p:txBody>
      </p:sp>
    </p:spTree>
    <p:extLst>
      <p:ext uri="{BB962C8B-B14F-4D97-AF65-F5344CB8AC3E}">
        <p14:creationId xmlns:p14="http://schemas.microsoft.com/office/powerpoint/2010/main" val="2780107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grpId="0" nodeType="withEffect">
                                  <p:stCondLst>
                                    <p:cond delay="1000"/>
                                  </p:stCondLst>
                                  <p:childTnLst>
                                    <p:set>
                                      <p:cBhvr>
                                        <p:cTn id="10" dur="1" fill="hold">
                                          <p:stCondLst>
                                            <p:cond delay="0"/>
                                          </p:stCondLst>
                                        </p:cTn>
                                        <p:tgtEl>
                                          <p:spTgt spid="69"/>
                                        </p:tgtEl>
                                        <p:attrNameLst>
                                          <p:attrName>style.visibility</p:attrName>
                                        </p:attrNameLst>
                                      </p:cBhvr>
                                      <p:to>
                                        <p:strVal val="visible"/>
                                      </p:to>
                                    </p:set>
                                  </p:childTnLst>
                                </p:cTn>
                              </p:par>
                              <p:par>
                                <p:cTn id="11" presetID="1" presetClass="entr" presetSubtype="0" fill="hold" grpId="0" nodeType="withEffect">
                                  <p:stCondLst>
                                    <p:cond delay="1000"/>
                                  </p:stCondLst>
                                  <p:childTnLst>
                                    <p:set>
                                      <p:cBhvr>
                                        <p:cTn id="12" dur="1" fill="hold">
                                          <p:stCondLst>
                                            <p:cond delay="0"/>
                                          </p:stCondLst>
                                        </p:cTn>
                                        <p:tgtEl>
                                          <p:spTgt spid="73"/>
                                        </p:tgtEl>
                                        <p:attrNameLst>
                                          <p:attrName>style.visibility</p:attrName>
                                        </p:attrNameLst>
                                      </p:cBhvr>
                                      <p:to>
                                        <p:strVal val="visible"/>
                                      </p:to>
                                    </p:set>
                                  </p:childTnLst>
                                </p:cTn>
                              </p:par>
                              <p:par>
                                <p:cTn id="13" presetID="1" presetClass="entr" presetSubtype="0" fill="hold" nodeType="withEffect">
                                  <p:stCondLst>
                                    <p:cond delay="1500"/>
                                  </p:stCondLst>
                                  <p:childTnLst>
                                    <p:set>
                                      <p:cBhvr>
                                        <p:cTn id="14" dur="1" fill="hold">
                                          <p:stCondLst>
                                            <p:cond delay="0"/>
                                          </p:stCondLst>
                                        </p:cTn>
                                        <p:tgtEl>
                                          <p:spTgt spid="68"/>
                                        </p:tgtEl>
                                        <p:attrNameLst>
                                          <p:attrName>style.visibility</p:attrName>
                                        </p:attrNameLst>
                                      </p:cBhvr>
                                      <p:to>
                                        <p:strVal val="visible"/>
                                      </p:to>
                                    </p:set>
                                  </p:childTnLst>
                                </p:cTn>
                              </p:par>
                              <p:par>
                                <p:cTn id="15" presetID="1" presetClass="mediacall" presetSubtype="0" fill="hold" nodeType="withEffect">
                                  <p:stCondLst>
                                    <p:cond delay="2000"/>
                                  </p:stCondLst>
                                  <p:childTnLst>
                                    <p:cmd type="call" cmd="playFrom(0.0)">
                                      <p:cBhvr>
                                        <p:cTn id="16" dur="3100" fill="hold"/>
                                        <p:tgtEl>
                                          <p:spTgt spid="71"/>
                                        </p:tgtEl>
                                      </p:cBhvr>
                                    </p:cmd>
                                  </p:childTnLst>
                                </p:cTn>
                              </p:par>
                              <p:par>
                                <p:cTn id="17" presetID="1" presetClass="exit" presetSubtype="0" fill="hold" grpId="0" nodeType="withEffect">
                                  <p:stCondLst>
                                    <p:cond delay="2000"/>
                                  </p:stCondLst>
                                  <p:childTnLst>
                                    <p:set>
                                      <p:cBhvr>
                                        <p:cTn id="18" dur="1" fill="hold">
                                          <p:stCondLst>
                                            <p:cond delay="0"/>
                                          </p:stCondLst>
                                        </p:cTn>
                                        <p:tgtEl>
                                          <p:spTgt spid="7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3" restart="whenNotActive" fill="hold" evtFilter="cancelBubble" nodeType="interactiveSeq">
                <p:stCondLst>
                  <p:cond evt="onClick" delay="0">
                    <p:tgtEl>
                      <p:spTgt spid="71"/>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71"/>
                                        </p:tgtEl>
                                      </p:cBhvr>
                                    </p:cmd>
                                  </p:childTnLst>
                                </p:cTn>
                              </p:par>
                            </p:childTnLst>
                          </p:cTn>
                        </p:par>
                      </p:childTnLst>
                    </p:cTn>
                  </p:par>
                </p:childTnLst>
              </p:cTn>
              <p:nextCondLst>
                <p:cond evt="onClick" delay="0">
                  <p:tgtEl>
                    <p:spTgt spid="71"/>
                  </p:tgtEl>
                </p:cond>
              </p:nextCondLst>
            </p:seq>
            <p:video>
              <p:cMediaNode vol="80000">
                <p:cTn id="38" fill="hold" display="0">
                  <p:stCondLst>
                    <p:cond delay="indefinite"/>
                  </p:stCondLst>
                </p:cTn>
                <p:tgtEl>
                  <p:spTgt spid="71"/>
                </p:tgtEl>
              </p:cMediaNode>
            </p:video>
          </p:childTnLst>
        </p:cTn>
      </p:par>
    </p:tnLst>
    <p:bldLst>
      <p:bldP spid="8" grpId="0" animBg="1"/>
      <p:bldP spid="2" grpId="0"/>
      <p:bldP spid="5" grpId="0"/>
      <p:bldP spid="11" grpId="0"/>
      <p:bldP spid="69" grpId="0" animBg="1"/>
      <p:bldP spid="72" grpId="0" animBg="1"/>
      <p:bldP spid="7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Requirement: Operation Matrices Must Be Unitary</a:t>
            </a:r>
          </a:p>
        </p:txBody>
      </p:sp>
      <p:sp>
        <p:nvSpPr>
          <p:cNvPr id="8" name="TextBox 7">
            <a:extLst>
              <a:ext uri="{FF2B5EF4-FFF2-40B4-BE49-F238E27FC236}">
                <a16:creationId xmlns:a16="http://schemas.microsoft.com/office/drawing/2014/main" id="{0867DB99-49B8-92B4-DEEC-ADA6D8375FCB}"/>
              </a:ext>
            </a:extLst>
          </p:cNvPr>
          <p:cNvSpPr txBox="1"/>
          <p:nvPr/>
        </p:nvSpPr>
        <p:spPr>
          <a:xfrm>
            <a:off x="-885" y="6126612"/>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How about multi-qubit systems?</a:t>
            </a:r>
          </a:p>
        </p:txBody>
      </p:sp>
      <p:sp>
        <p:nvSpPr>
          <p:cNvPr id="11" name="TextBox 10">
            <a:extLst>
              <a:ext uri="{FF2B5EF4-FFF2-40B4-BE49-F238E27FC236}">
                <a16:creationId xmlns:a16="http://schemas.microsoft.com/office/drawing/2014/main" id="{2982CF9A-0A7D-19F0-C35A-B6178D2083B1}"/>
              </a:ext>
            </a:extLst>
          </p:cNvPr>
          <p:cNvSpPr txBox="1"/>
          <p:nvPr/>
        </p:nvSpPr>
        <p:spPr>
          <a:xfrm>
            <a:off x="-1" y="1076980"/>
            <a:ext cx="12191117" cy="1569660"/>
          </a:xfrm>
          <a:prstGeom prst="rect">
            <a:avLst/>
          </a:prstGeom>
          <a:noFill/>
        </p:spPr>
        <p:txBody>
          <a:bodyPr wrap="square" rtlCol="0">
            <a:spAutoFit/>
          </a:bodyPr>
          <a:lstStyle/>
          <a:p>
            <a:pPr marL="457200" lvl="0" indent="-457200">
              <a:buFont typeface="Arial" panose="020B0604020202020204" pitchFamily="34" charset="0"/>
              <a:buChar char="•"/>
              <a:defRPr/>
            </a:pPr>
            <a:r>
              <a:rPr kumimoji="0" lang="en-US" sz="2400" b="0" i="0" u="none" strike="noStrike" kern="1200" cap="none" spc="0" normalizeH="0" baseline="0" noProof="0" dirty="0">
                <a:ln>
                  <a:noFill/>
                </a:ln>
                <a:solidFill>
                  <a:srgbClr val="104210"/>
                </a:solidFill>
                <a:effectLst/>
                <a:uLnTx/>
                <a:uFillTx/>
                <a:latin typeface="Calibri" panose="020F0502020204030204" pitchFamily="34" charset="0"/>
                <a:cs typeface="Calibri" panose="020F0502020204030204" pitchFamily="34" charset="0"/>
              </a:rPr>
              <a:t>If</a:t>
            </a:r>
            <a:r>
              <a:rPr kumimoji="0" lang="en-US" sz="2400" b="0" i="0" u="none" strike="noStrike" kern="1200" cap="none" spc="0" normalizeH="0" noProof="0" dirty="0">
                <a:ln>
                  <a:noFill/>
                </a:ln>
                <a:solidFill>
                  <a:srgbClr val="104210"/>
                </a:solidFill>
                <a:effectLst/>
                <a:uLnTx/>
                <a:uFillTx/>
                <a:latin typeface="Calibri" panose="020F0502020204030204" pitchFamily="34" charset="0"/>
                <a:cs typeface="Calibri" panose="020F0502020204030204" pitchFamily="34" charset="0"/>
              </a:rPr>
              <a:t> U is the operation matrix and U</a:t>
            </a:r>
            <a:r>
              <a:rPr kumimoji="0" lang="en-US" sz="2400" b="0" i="0" u="none" strike="noStrike" kern="1200" cap="none" spc="0" normalizeH="0" baseline="30000" noProof="0" dirty="0">
                <a:ln>
                  <a:noFill/>
                </a:ln>
                <a:solidFill>
                  <a:srgbClr val="104210"/>
                </a:solidFill>
                <a:effectLst/>
                <a:uLnTx/>
                <a:uFillTx/>
                <a:latin typeface="Calibri" panose="020F0502020204030204" pitchFamily="34" charset="0"/>
                <a:cs typeface="Calibri" panose="020F0502020204030204" pitchFamily="34" charset="0"/>
              </a:rPr>
              <a:t>⊹</a:t>
            </a:r>
            <a:r>
              <a:rPr kumimoji="0" lang="en-US" sz="2400" b="0" i="0" u="none" strike="noStrike" kern="1200" cap="none" spc="0" normalizeH="0" noProof="0" dirty="0">
                <a:ln>
                  <a:noFill/>
                </a:ln>
                <a:solidFill>
                  <a:srgbClr val="104210"/>
                </a:solidFill>
                <a:effectLst/>
                <a:uLnTx/>
                <a:uFillTx/>
                <a:latin typeface="Calibri" panose="020F0502020204030204" pitchFamily="34" charset="0"/>
                <a:cs typeface="Calibri" panose="020F0502020204030204" pitchFamily="34" charset="0"/>
              </a:rPr>
              <a:t> denotes the </a:t>
            </a:r>
            <a:r>
              <a:rPr kumimoji="0" lang="en-US" sz="2400" b="1" i="0" u="none" strike="noStrike" kern="1200" cap="none" spc="0" normalizeH="0" noProof="0" dirty="0">
                <a:ln>
                  <a:noFill/>
                </a:ln>
                <a:solidFill>
                  <a:srgbClr val="104210"/>
                </a:solidFill>
                <a:effectLst/>
                <a:uLnTx/>
                <a:uFillTx/>
                <a:latin typeface="Calibri" panose="020F0502020204030204" pitchFamily="34" charset="0"/>
                <a:cs typeface="Calibri" panose="020F0502020204030204" pitchFamily="34" charset="0"/>
              </a:rPr>
              <a:t>conjugate</a:t>
            </a:r>
            <a:r>
              <a:rPr kumimoji="0" lang="en-US" sz="2400" b="0" i="0" u="none" strike="noStrike" kern="1200" cap="none" spc="0" normalizeH="0" noProof="0" dirty="0">
                <a:ln>
                  <a:noFill/>
                </a:ln>
                <a:solidFill>
                  <a:srgbClr val="104210"/>
                </a:solidFill>
                <a:effectLst/>
                <a:uLnTx/>
                <a:uFillTx/>
                <a:latin typeface="Calibri" panose="020F0502020204030204" pitchFamily="34" charset="0"/>
                <a:cs typeface="Calibri" panose="020F0502020204030204" pitchFamily="34" charset="0"/>
              </a:rPr>
              <a:t> </a:t>
            </a:r>
            <a:r>
              <a:rPr kumimoji="0" lang="en-US" sz="2400" b="1" i="0" u="none" strike="noStrike" kern="1200" cap="none" spc="0" normalizeH="0" noProof="0" dirty="0">
                <a:ln>
                  <a:noFill/>
                </a:ln>
                <a:solidFill>
                  <a:srgbClr val="104210"/>
                </a:solidFill>
                <a:effectLst/>
                <a:uLnTx/>
                <a:uFillTx/>
                <a:latin typeface="Calibri" panose="020F0502020204030204" pitchFamily="34" charset="0"/>
                <a:cs typeface="Calibri" panose="020F0502020204030204" pitchFamily="34" charset="0"/>
              </a:rPr>
              <a:t>transpose</a:t>
            </a:r>
            <a:r>
              <a:rPr kumimoji="0" lang="en-US" sz="2400" b="0" i="0" u="none" strike="noStrike" kern="1200" cap="none" spc="0" normalizeH="0" noProof="0" dirty="0">
                <a:ln>
                  <a:noFill/>
                </a:ln>
                <a:solidFill>
                  <a:srgbClr val="104210"/>
                </a:solidFill>
                <a:effectLst/>
                <a:uLnTx/>
                <a:uFillTx/>
                <a:latin typeface="Calibri" panose="020F0502020204030204" pitchFamily="34" charset="0"/>
                <a:cs typeface="Calibri" panose="020F0502020204030204" pitchFamily="34" charset="0"/>
              </a:rPr>
              <a:t> of U, then U</a:t>
            </a:r>
            <a:r>
              <a:rPr lang="en-US" sz="2400" baseline="30000" dirty="0">
                <a:solidFill>
                  <a:srgbClr val="104210"/>
                </a:solidFill>
                <a:latin typeface="Calibri" panose="020F0502020204030204" pitchFamily="34" charset="0"/>
                <a:cs typeface="Calibri" panose="020F0502020204030204" pitchFamily="34" charset="0"/>
              </a:rPr>
              <a:t> ⊹</a:t>
            </a:r>
            <a:r>
              <a:rPr lang="en-US" sz="2400" dirty="0">
                <a:solidFill>
                  <a:srgbClr val="104210"/>
                </a:solidFill>
                <a:latin typeface="Calibri" panose="020F0502020204030204" pitchFamily="34" charset="0"/>
                <a:cs typeface="Calibri" panose="020F0502020204030204" pitchFamily="34" charset="0"/>
              </a:rPr>
              <a:t>U = </a:t>
            </a:r>
            <a:r>
              <a:rPr kumimoji="0" lang="en-US" sz="2400" b="0" i="0" u="none" strike="noStrike" kern="1200" cap="none" spc="0" normalizeH="0" noProof="0" dirty="0">
                <a:ln>
                  <a:noFill/>
                </a:ln>
                <a:solidFill>
                  <a:srgbClr val="104210"/>
                </a:solidFill>
                <a:effectLst/>
                <a:uLnTx/>
                <a:uFillTx/>
                <a:latin typeface="Calibri" panose="020F0502020204030204" pitchFamily="34" charset="0"/>
                <a:cs typeface="Calibri" panose="020F0502020204030204" pitchFamily="34" charset="0"/>
              </a:rPr>
              <a:t>I</a:t>
            </a:r>
            <a:endParaRPr kumimoji="0" lang="en-US" sz="2400" b="0" i="0" u="none" strike="noStrike" kern="1200" cap="none" spc="0" normalizeH="0" baseline="0" noProof="0" dirty="0">
              <a:ln>
                <a:noFill/>
              </a:ln>
              <a:solidFill>
                <a:srgbClr val="104210"/>
              </a:solidFill>
              <a:effectLst/>
              <a:uLnTx/>
              <a:uFillTx/>
              <a:latin typeface="Calibri" panose="020F0502020204030204" pitchFamily="34" charset="0"/>
              <a:cs typeface="Calibri" panose="020F0502020204030204" pitchFamily="34"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dirty="0">
              <a:solidFill>
                <a:srgbClr val="104210"/>
              </a:solidFill>
              <a:latin typeface="Calibri" panose="020F0502020204030204" pitchFamily="34" charset="0"/>
              <a:cs typeface="Calibri" panose="020F0502020204030204" pitchFamily="34" charset="0"/>
            </a:endParaRPr>
          </a:p>
          <a:p>
            <a:pPr marL="457200" lvl="0" indent="-457200">
              <a:buFont typeface="Arial" panose="020B0604020202020204" pitchFamily="34" charset="0"/>
              <a:buChar char="•"/>
              <a:defRPr/>
            </a:pPr>
            <a:r>
              <a:rPr kumimoji="0" lang="en-US" sz="2400" b="0" i="0" u="none" strike="noStrike" kern="1200" cap="none" spc="0" normalizeH="0" baseline="0" noProof="0" dirty="0">
                <a:ln>
                  <a:noFill/>
                </a:ln>
                <a:solidFill>
                  <a:srgbClr val="104210"/>
                </a:solidFill>
                <a:effectLst/>
                <a:uLnTx/>
                <a:uFillTx/>
                <a:latin typeface="Calibri" panose="020F0502020204030204" pitchFamily="34" charset="0"/>
                <a:cs typeface="Calibri" panose="020F0502020204030204" pitchFamily="34" charset="0"/>
              </a:rPr>
              <a:t>Conjugate</a:t>
            </a:r>
            <a:r>
              <a:rPr lang="en-US" sz="2400" dirty="0">
                <a:solidFill>
                  <a:srgbClr val="104210"/>
                </a:solidFill>
                <a:latin typeface="Calibri" panose="020F0502020204030204" pitchFamily="34" charset="0"/>
                <a:cs typeface="Calibri" panose="020F0502020204030204" pitchFamily="34" charset="0"/>
              </a:rPr>
              <a:t> transpose U</a:t>
            </a:r>
            <a:r>
              <a:rPr lang="en-US" sz="2400" baseline="30000" dirty="0">
                <a:solidFill>
                  <a:srgbClr val="104210"/>
                </a:solidFill>
                <a:latin typeface="Calibri" panose="020F0502020204030204" pitchFamily="34" charset="0"/>
                <a:cs typeface="Calibri" panose="020F0502020204030204" pitchFamily="34" charset="0"/>
              </a:rPr>
              <a:t>⊹ </a:t>
            </a:r>
            <a:r>
              <a:rPr kumimoji="0" lang="en-US" sz="2400" b="0" i="0" u="none" strike="noStrike" kern="1200" cap="none" spc="0" normalizeH="0" noProof="0" dirty="0">
                <a:ln>
                  <a:noFill/>
                </a:ln>
                <a:solidFill>
                  <a:srgbClr val="104210"/>
                </a:solidFill>
                <a:effectLst/>
                <a:uLnTx/>
                <a:uFillTx/>
                <a:latin typeface="Calibri" panose="020F0502020204030204" pitchFamily="34" charset="0"/>
                <a:cs typeface="Calibri" panose="020F0502020204030204" pitchFamily="34" charset="0"/>
              </a:rPr>
              <a:t>: Compute the transpose of U and then </a:t>
            </a:r>
            <a:r>
              <a:rPr lang="en-US" sz="2400" dirty="0">
                <a:solidFill>
                  <a:srgbClr val="104210"/>
                </a:solidFill>
                <a:latin typeface="Calibri" panose="020F0502020204030204" pitchFamily="34" charset="0"/>
                <a:cs typeface="Calibri" panose="020F0502020204030204" pitchFamily="34" charset="0"/>
              </a:rPr>
              <a:t>the complex conjugate of each individual entries</a:t>
            </a:r>
            <a:endParaRPr kumimoji="0" lang="en-US" sz="2400" b="0" i="0" u="none" strike="noStrike" kern="1200" cap="none" spc="0" normalizeH="0" baseline="0" noProof="0" dirty="0">
              <a:ln>
                <a:noFill/>
              </a:ln>
              <a:solidFill>
                <a:srgbClr val="104210"/>
              </a:solidFill>
              <a:effectLst/>
              <a:uLnTx/>
              <a:uFillTx/>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79FE05B-E4F2-0CD3-46D3-34D4C2FF1D9D}"/>
                  </a:ext>
                </a:extLst>
              </p:cNvPr>
              <p:cNvSpPr txBox="1"/>
              <p:nvPr/>
            </p:nvSpPr>
            <p:spPr>
              <a:xfrm>
                <a:off x="82062" y="3918265"/>
                <a:ext cx="3081777" cy="61587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u="none" strike="noStrike" kern="1200" cap="none" spc="0" normalizeH="0" baseline="0" noProof="0" dirty="0">
                    <a:ln>
                      <a:noFill/>
                    </a:ln>
                    <a:solidFill>
                      <a:srgbClr val="002060"/>
                    </a:solidFill>
                    <a:effectLst/>
                    <a:uLnTx/>
                    <a:uFillTx/>
                    <a:ea typeface="+mn-ea"/>
                    <a:cs typeface="+mn-cs"/>
                  </a:rPr>
                  <a:t>U</a:t>
                </a:r>
                <a14:m>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3</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+7</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𝑖</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2</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𝑖</m:t>
                              </m: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4−</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𝑖</m:t>
                              </m:r>
                            </m:e>
                          </m:mr>
                        </m:m>
                      </m:e>
                    </m:d>
                  </m:oMath>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21" name="TextBox 20">
                <a:extLst>
                  <a:ext uri="{FF2B5EF4-FFF2-40B4-BE49-F238E27FC236}">
                    <a16:creationId xmlns:a16="http://schemas.microsoft.com/office/drawing/2014/main" id="{D79FE05B-E4F2-0CD3-46D3-34D4C2FF1D9D}"/>
                  </a:ext>
                </a:extLst>
              </p:cNvPr>
              <p:cNvSpPr txBox="1">
                <a:spLocks noRot="1" noChangeAspect="1" noMove="1" noResize="1" noEditPoints="1" noAdjustHandles="1" noChangeArrowheads="1" noChangeShapeType="1" noTextEdit="1"/>
              </p:cNvSpPr>
              <p:nvPr/>
            </p:nvSpPr>
            <p:spPr>
              <a:xfrm>
                <a:off x="82062" y="3918265"/>
                <a:ext cx="3081777" cy="615874"/>
              </a:xfrm>
              <a:prstGeom prst="rect">
                <a:avLst/>
              </a:prstGeom>
              <a:blipFill>
                <a:blip r:embed="rId3"/>
                <a:stretch>
                  <a:fillRect l="-6148"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753D4FB-F7B9-DE6E-3492-2A3A2AF05BCA}"/>
                  </a:ext>
                </a:extLst>
              </p:cNvPr>
              <p:cNvSpPr txBox="1"/>
              <p:nvPr/>
            </p:nvSpPr>
            <p:spPr>
              <a:xfrm>
                <a:off x="4498465" y="3918265"/>
                <a:ext cx="3081777" cy="61587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u="none" strike="noStrike" kern="1200" cap="none" spc="0" normalizeH="0" baseline="0" noProof="0" dirty="0">
                    <a:ln>
                      <a:noFill/>
                    </a:ln>
                    <a:solidFill>
                      <a:srgbClr val="002060"/>
                    </a:solidFill>
                    <a:effectLst/>
                    <a:uLnTx/>
                    <a:uFillTx/>
                    <a:ea typeface="+mn-ea"/>
                    <a:cs typeface="+mn-cs"/>
                  </a:rPr>
                  <a:t>U</a:t>
                </a:r>
                <a:r>
                  <a:rPr kumimoji="0" lang="en-US" sz="2400" b="0" u="none" strike="noStrike" kern="1200" cap="none" spc="0" normalizeH="0" baseline="30000" noProof="0" dirty="0">
                    <a:ln>
                      <a:noFill/>
                    </a:ln>
                    <a:solidFill>
                      <a:srgbClr val="002060"/>
                    </a:solidFill>
                    <a:effectLst/>
                    <a:uLnTx/>
                    <a:uFillTx/>
                    <a:ea typeface="+mn-ea"/>
                    <a:cs typeface="+mn-cs"/>
                  </a:rPr>
                  <a:t>T</a:t>
                </a:r>
                <a14:m>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3</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+7</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𝑖</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2</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𝑖</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4−</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𝑖</m:t>
                              </m:r>
                            </m:e>
                          </m:mr>
                        </m:m>
                      </m:e>
                    </m:d>
                  </m:oMath>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22" name="TextBox 21">
                <a:extLst>
                  <a:ext uri="{FF2B5EF4-FFF2-40B4-BE49-F238E27FC236}">
                    <a16:creationId xmlns:a16="http://schemas.microsoft.com/office/drawing/2014/main" id="{1753D4FB-F7B9-DE6E-3492-2A3A2AF05BCA}"/>
                  </a:ext>
                </a:extLst>
              </p:cNvPr>
              <p:cNvSpPr txBox="1">
                <a:spLocks noRot="1" noChangeAspect="1" noMove="1" noResize="1" noEditPoints="1" noAdjustHandles="1" noChangeArrowheads="1" noChangeShapeType="1" noTextEdit="1"/>
              </p:cNvSpPr>
              <p:nvPr/>
            </p:nvSpPr>
            <p:spPr>
              <a:xfrm>
                <a:off x="4498465" y="3918265"/>
                <a:ext cx="3081777" cy="615874"/>
              </a:xfrm>
              <a:prstGeom prst="rect">
                <a:avLst/>
              </a:prstGeom>
              <a:blipFill>
                <a:blip r:embed="rId4"/>
                <a:stretch>
                  <a:fillRect l="-6173"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86711B5-EB0C-026A-D794-587087A9C186}"/>
                  </a:ext>
                </a:extLst>
              </p:cNvPr>
              <p:cNvSpPr txBox="1"/>
              <p:nvPr/>
            </p:nvSpPr>
            <p:spPr>
              <a:xfrm>
                <a:off x="9028160" y="3918265"/>
                <a:ext cx="3081777" cy="622030"/>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u="none" strike="noStrike" kern="1200" cap="none" spc="0" normalizeH="0" baseline="0" noProof="0" dirty="0">
                    <a:ln>
                      <a:noFill/>
                    </a:ln>
                    <a:solidFill>
                      <a:srgbClr val="002060"/>
                    </a:solidFill>
                    <a:effectLst/>
                    <a:uLnTx/>
                    <a:uFillTx/>
                    <a:ea typeface="+mn-ea"/>
                    <a:cs typeface="+mn-cs"/>
                  </a:rPr>
                  <a:t>U</a:t>
                </a:r>
                <a:r>
                  <a:rPr lang="en-US" sz="2400" baseline="30000" dirty="0">
                    <a:solidFill>
                      <a:srgbClr val="002060"/>
                    </a:solidFill>
                  </a:rPr>
                  <a:t>⊹</a:t>
                </a:r>
                <a14:m>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3</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−7</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𝑖</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2</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𝑖</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4+</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𝑖</m:t>
                              </m:r>
                            </m:e>
                          </m:mr>
                        </m:m>
                      </m:e>
                    </m:d>
                  </m:oMath>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23" name="TextBox 22">
                <a:extLst>
                  <a:ext uri="{FF2B5EF4-FFF2-40B4-BE49-F238E27FC236}">
                    <a16:creationId xmlns:a16="http://schemas.microsoft.com/office/drawing/2014/main" id="{486711B5-EB0C-026A-D794-587087A9C186}"/>
                  </a:ext>
                </a:extLst>
              </p:cNvPr>
              <p:cNvSpPr txBox="1">
                <a:spLocks noRot="1" noChangeAspect="1" noMove="1" noResize="1" noEditPoints="1" noAdjustHandles="1" noChangeArrowheads="1" noChangeShapeType="1" noTextEdit="1"/>
              </p:cNvSpPr>
              <p:nvPr/>
            </p:nvSpPr>
            <p:spPr>
              <a:xfrm>
                <a:off x="9028160" y="3918265"/>
                <a:ext cx="3081777" cy="622030"/>
              </a:xfrm>
              <a:prstGeom prst="rect">
                <a:avLst/>
              </a:prstGeom>
              <a:blipFill>
                <a:blip r:embed="rId5"/>
                <a:stretch>
                  <a:fillRect l="-5738" b="-16000"/>
                </a:stretch>
              </a:blipFill>
            </p:spPr>
            <p:txBody>
              <a:bodyPr/>
              <a:lstStyle/>
              <a:p>
                <a:r>
                  <a:rPr lang="en-US">
                    <a:noFill/>
                  </a:rPr>
                  <a:t> </a:t>
                </a:r>
              </a:p>
            </p:txBody>
          </p:sp>
        </mc:Fallback>
      </mc:AlternateContent>
      <p:sp>
        <p:nvSpPr>
          <p:cNvPr id="24" name="Rectangle 23">
            <a:extLst>
              <a:ext uri="{FF2B5EF4-FFF2-40B4-BE49-F238E27FC236}">
                <a16:creationId xmlns:a16="http://schemas.microsoft.com/office/drawing/2014/main" id="{B4770B78-F41C-EB6F-6EA5-EF2EBF8CD314}"/>
              </a:ext>
            </a:extLst>
          </p:cNvPr>
          <p:cNvSpPr/>
          <p:nvPr/>
        </p:nvSpPr>
        <p:spPr>
          <a:xfrm>
            <a:off x="609600" y="3004268"/>
            <a:ext cx="132921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02060"/>
                </a:solidFill>
                <a:effectLst/>
                <a:uLnTx/>
                <a:uFillTx/>
              </a:rPr>
              <a:t>Example:</a:t>
            </a:r>
          </a:p>
        </p:txBody>
      </p:sp>
      <p:cxnSp>
        <p:nvCxnSpPr>
          <p:cNvPr id="25" name="Straight Arrow Connector 24">
            <a:extLst>
              <a:ext uri="{FF2B5EF4-FFF2-40B4-BE49-F238E27FC236}">
                <a16:creationId xmlns:a16="http://schemas.microsoft.com/office/drawing/2014/main" id="{88B47AB7-6AD6-0A8B-7B6C-CA10EE142E37}"/>
              </a:ext>
            </a:extLst>
          </p:cNvPr>
          <p:cNvCxnSpPr>
            <a:cxnSpLocks/>
            <a:stCxn id="21" idx="3"/>
          </p:cNvCxnSpPr>
          <p:nvPr/>
        </p:nvCxnSpPr>
        <p:spPr>
          <a:xfrm>
            <a:off x="3163839" y="4226202"/>
            <a:ext cx="1103361" cy="0"/>
          </a:xfrm>
          <a:prstGeom prst="straightConnector1">
            <a:avLst/>
          </a:prstGeom>
          <a:ln>
            <a:solidFill>
              <a:srgbClr val="00206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533359C0-0E96-6A57-DC42-59B6B766F180}"/>
              </a:ext>
            </a:extLst>
          </p:cNvPr>
          <p:cNvCxnSpPr>
            <a:cxnSpLocks/>
          </p:cNvCxnSpPr>
          <p:nvPr/>
        </p:nvCxnSpPr>
        <p:spPr>
          <a:xfrm>
            <a:off x="7580242" y="4226202"/>
            <a:ext cx="1103361" cy="0"/>
          </a:xfrm>
          <a:prstGeom prst="straightConnector1">
            <a:avLst/>
          </a:prstGeom>
          <a:ln>
            <a:solidFill>
              <a:srgbClr val="002060"/>
            </a:solidFill>
            <a:tailEnd type="triangle" w="lg" len="lg"/>
          </a:ln>
        </p:spPr>
        <p:style>
          <a:lnRef idx="2">
            <a:schemeClr val="accent1"/>
          </a:lnRef>
          <a:fillRef idx="0">
            <a:schemeClr val="accent1"/>
          </a:fillRef>
          <a:effectRef idx="1">
            <a:schemeClr val="accent1"/>
          </a:effectRef>
          <a:fontRef idx="minor">
            <a:schemeClr val="tx1"/>
          </a:fontRef>
        </p:style>
      </p:cxnSp>
      <p:sp>
        <p:nvSpPr>
          <p:cNvPr id="29" name="Rounded Rectangle 28">
            <a:extLst>
              <a:ext uri="{FF2B5EF4-FFF2-40B4-BE49-F238E27FC236}">
                <a16:creationId xmlns:a16="http://schemas.microsoft.com/office/drawing/2014/main" id="{DA6CF9AC-044B-F6ED-F46F-78CC0F9869F4}"/>
              </a:ext>
            </a:extLst>
          </p:cNvPr>
          <p:cNvSpPr/>
          <p:nvPr/>
        </p:nvSpPr>
        <p:spPr>
          <a:xfrm>
            <a:off x="433893" y="4876148"/>
            <a:ext cx="1680623" cy="640080"/>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Given Matrix</a:t>
            </a:r>
          </a:p>
        </p:txBody>
      </p:sp>
      <p:sp>
        <p:nvSpPr>
          <p:cNvPr id="30" name="Rounded Rectangle 29">
            <a:extLst>
              <a:ext uri="{FF2B5EF4-FFF2-40B4-BE49-F238E27FC236}">
                <a16:creationId xmlns:a16="http://schemas.microsoft.com/office/drawing/2014/main" id="{5560D704-0286-D3B8-BE47-69DDCD19830E}"/>
              </a:ext>
            </a:extLst>
          </p:cNvPr>
          <p:cNvSpPr/>
          <p:nvPr/>
        </p:nvSpPr>
        <p:spPr>
          <a:xfrm>
            <a:off x="5199041" y="4876148"/>
            <a:ext cx="1680623" cy="640080"/>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Transpose</a:t>
            </a:r>
          </a:p>
        </p:txBody>
      </p:sp>
      <p:sp>
        <p:nvSpPr>
          <p:cNvPr id="31" name="Rounded Rectangle 30">
            <a:extLst>
              <a:ext uri="{FF2B5EF4-FFF2-40B4-BE49-F238E27FC236}">
                <a16:creationId xmlns:a16="http://schemas.microsoft.com/office/drawing/2014/main" id="{A99C43C6-1F0B-53B6-08C8-A9A630967648}"/>
              </a:ext>
            </a:extLst>
          </p:cNvPr>
          <p:cNvSpPr/>
          <p:nvPr/>
        </p:nvSpPr>
        <p:spPr>
          <a:xfrm>
            <a:off x="9728736" y="4876148"/>
            <a:ext cx="1680623" cy="640080"/>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Conjugate Transpose</a:t>
            </a:r>
          </a:p>
        </p:txBody>
      </p:sp>
    </p:spTree>
    <p:extLst>
      <p:ext uri="{BB962C8B-B14F-4D97-AF65-F5344CB8AC3E}">
        <p14:creationId xmlns:p14="http://schemas.microsoft.com/office/powerpoint/2010/main" val="258349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1" grpId="0"/>
      <p:bldP spid="22" grpId="0"/>
      <p:bldP spid="23" grpId="0"/>
      <p:bldP spid="24" grpId="0"/>
      <p:bldP spid="29" grpId="0" animBg="1"/>
      <p:bldP spid="30" grpId="0" animBg="1"/>
      <p:bldP spid="3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dirty="0">
                <a:solidFill>
                  <a:srgbClr val="BE5700"/>
                </a:solidFill>
              </a:rPr>
              <a:t>Representation Of Two-Qubit Systems</a:t>
            </a:r>
            <a:endPar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8" name="TextBox 7">
            <a:extLst>
              <a:ext uri="{FF2B5EF4-FFF2-40B4-BE49-F238E27FC236}">
                <a16:creationId xmlns:a16="http://schemas.microsoft.com/office/drawing/2014/main" id="{0867DB99-49B8-92B4-DEEC-ADA6D8375FCB}"/>
              </a:ext>
            </a:extLst>
          </p:cNvPr>
          <p:cNvSpPr txBox="1"/>
          <p:nvPr/>
        </p:nvSpPr>
        <p:spPr>
          <a:xfrm>
            <a:off x="-885" y="6126610"/>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What about operations on multiple qubits?</a:t>
            </a:r>
          </a:p>
        </p:txBody>
      </p:sp>
      <p:pic>
        <p:nvPicPr>
          <p:cNvPr id="37" name="Picture 36">
            <a:extLst>
              <a:ext uri="{FF2B5EF4-FFF2-40B4-BE49-F238E27FC236}">
                <a16:creationId xmlns:a16="http://schemas.microsoft.com/office/drawing/2014/main" id="{C0DD4059-F633-B9D8-A18C-8FB94AF5C215}"/>
              </a:ext>
            </a:extLst>
          </p:cNvPr>
          <p:cNvPicPr>
            <a:picLocks noChangeAspect="1"/>
          </p:cNvPicPr>
          <p:nvPr/>
        </p:nvPicPr>
        <p:blipFill>
          <a:blip r:embed="rId3"/>
          <a:stretch>
            <a:fillRect/>
          </a:stretch>
        </p:blipFill>
        <p:spPr>
          <a:xfrm rot="5400000">
            <a:off x="1562533" y="1334280"/>
            <a:ext cx="825671" cy="825671"/>
          </a:xfrm>
          <a:prstGeom prst="rect">
            <a:avLst/>
          </a:prstGeom>
        </p:spPr>
      </p:pic>
      <p:pic>
        <p:nvPicPr>
          <p:cNvPr id="38" name="Picture 37">
            <a:extLst>
              <a:ext uri="{FF2B5EF4-FFF2-40B4-BE49-F238E27FC236}">
                <a16:creationId xmlns:a16="http://schemas.microsoft.com/office/drawing/2014/main" id="{6F924588-B1B5-2A16-DE48-F17A42076521}"/>
              </a:ext>
            </a:extLst>
          </p:cNvPr>
          <p:cNvPicPr>
            <a:picLocks noChangeAspect="1"/>
          </p:cNvPicPr>
          <p:nvPr/>
        </p:nvPicPr>
        <p:blipFill>
          <a:blip r:embed="rId3"/>
          <a:stretch>
            <a:fillRect/>
          </a:stretch>
        </p:blipFill>
        <p:spPr>
          <a:xfrm rot="5400000">
            <a:off x="2241406" y="1334279"/>
            <a:ext cx="825671" cy="825671"/>
          </a:xfrm>
          <a:prstGeom prst="rect">
            <a:avLst/>
          </a:prstGeom>
        </p:spPr>
      </p:pic>
      <p:sp>
        <p:nvSpPr>
          <p:cNvPr id="39" name="Rectangle 38">
            <a:extLst>
              <a:ext uri="{FF2B5EF4-FFF2-40B4-BE49-F238E27FC236}">
                <a16:creationId xmlns:a16="http://schemas.microsoft.com/office/drawing/2014/main" id="{7375F11F-2A60-C669-F91A-DA981D6F93C3}"/>
              </a:ext>
            </a:extLst>
          </p:cNvPr>
          <p:cNvSpPr/>
          <p:nvPr/>
        </p:nvSpPr>
        <p:spPr>
          <a:xfrm>
            <a:off x="527316" y="1119709"/>
            <a:ext cx="3428183"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22539"/>
                </a:solidFill>
                <a:effectLst/>
                <a:uLnTx/>
                <a:uFillTx/>
              </a:rPr>
              <a:t>Flipping 2 coins (X and Y): </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1E44C06-8B9B-948B-84CD-0373A1296FE6}"/>
                  </a:ext>
                </a:extLst>
              </p:cNvPr>
              <p:cNvSpPr txBox="1"/>
              <p:nvPr/>
            </p:nvSpPr>
            <p:spPr>
              <a:xfrm>
                <a:off x="32453" y="2036140"/>
                <a:ext cx="1681220" cy="1920782"/>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𝑣</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f>
                                  <m:fPr>
                                    <m:type m:val="skw"/>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num>
                                  <m:den>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8</m:t>
                                    </m:r>
                                  </m:den>
                                </m:f>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f>
                                      <m:fPr>
                                        <m:type m:val="skw"/>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num>
                                      <m:den>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2</m:t>
                                        </m:r>
                                      </m:den>
                                    </m:f>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f>
                                      <m:fPr>
                                        <m:type m:val="skw"/>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3</m:t>
                                        </m:r>
                                      </m:num>
                                      <m:den>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8</m:t>
                                        </m:r>
                                      </m:den>
                                    </m:f>
                                  </m:e>
                                </m:eqAr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40" name="TextBox 39">
                <a:extLst>
                  <a:ext uri="{FF2B5EF4-FFF2-40B4-BE49-F238E27FC236}">
                    <a16:creationId xmlns:a16="http://schemas.microsoft.com/office/drawing/2014/main" id="{71E44C06-8B9B-948B-84CD-0373A1296FE6}"/>
                  </a:ext>
                </a:extLst>
              </p:cNvPr>
              <p:cNvSpPr txBox="1">
                <a:spLocks noRot="1" noChangeAspect="1" noMove="1" noResize="1" noEditPoints="1" noAdjustHandles="1" noChangeArrowheads="1" noChangeShapeType="1" noTextEdit="1"/>
              </p:cNvSpPr>
              <p:nvPr/>
            </p:nvSpPr>
            <p:spPr>
              <a:xfrm>
                <a:off x="32453" y="2036140"/>
                <a:ext cx="1681220" cy="1920782"/>
              </a:xfrm>
              <a:prstGeom prst="rect">
                <a:avLst/>
              </a:prstGeom>
              <a:blipFill>
                <a:blip r:embed="rId4"/>
                <a:stretch>
                  <a:fillRect t="-37500" r="-5263" b="-58553"/>
                </a:stretch>
              </a:blipFill>
            </p:spPr>
            <p:txBody>
              <a:bodyPr/>
              <a:lstStyle/>
              <a:p>
                <a:r>
                  <a:rPr lang="en-US">
                    <a:noFill/>
                  </a:rPr>
                  <a:t> </a:t>
                </a:r>
              </a:p>
            </p:txBody>
          </p:sp>
        </mc:Fallback>
      </mc:AlternateContent>
      <p:sp>
        <p:nvSpPr>
          <p:cNvPr id="41" name="Rectangle 40">
            <a:extLst>
              <a:ext uri="{FF2B5EF4-FFF2-40B4-BE49-F238E27FC236}">
                <a16:creationId xmlns:a16="http://schemas.microsoft.com/office/drawing/2014/main" id="{9D729AE6-DE47-2F15-E0D0-125452D85C13}"/>
              </a:ext>
            </a:extLst>
          </p:cNvPr>
          <p:cNvSpPr/>
          <p:nvPr/>
        </p:nvSpPr>
        <p:spPr>
          <a:xfrm>
            <a:off x="2585785" y="2265888"/>
            <a:ext cx="4954116" cy="424732"/>
          </a:xfrm>
          <a:prstGeom prst="rect">
            <a:avLst/>
          </a:prstGeom>
        </p:spPr>
        <p:txBody>
          <a:bodyPr wrap="squar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1" u="none" strike="noStrike" kern="0" cap="none" spc="0" normalizeH="0" baseline="0" noProof="0" dirty="0">
                <a:ln>
                  <a:noFill/>
                </a:ln>
                <a:solidFill>
                  <a:srgbClr val="022539"/>
                </a:solidFill>
                <a:effectLst/>
                <a:uLnTx/>
                <a:uFillTx/>
              </a:rPr>
              <a:t>Probability</a:t>
            </a:r>
            <a:r>
              <a:rPr kumimoji="0" lang="en-US" altLang="zh-CN" sz="2400" b="0" i="1" u="none" strike="noStrike" kern="0" cap="none" spc="0" normalizeH="0" noProof="0" dirty="0">
                <a:ln>
                  <a:noFill/>
                </a:ln>
                <a:solidFill>
                  <a:srgbClr val="022539"/>
                </a:solidFill>
                <a:effectLst/>
                <a:uLnTx/>
                <a:uFillTx/>
              </a:rPr>
              <a:t> associated with state 00</a:t>
            </a:r>
            <a:endParaRPr kumimoji="0" lang="en-US" altLang="zh-CN" sz="2400" b="0" i="1" u="none" strike="noStrike" kern="0" cap="none" spc="0" normalizeH="0" baseline="0" noProof="0" dirty="0">
              <a:ln>
                <a:noFill/>
              </a:ln>
              <a:solidFill>
                <a:srgbClr val="022539"/>
              </a:solidFill>
              <a:effectLst/>
              <a:uLnTx/>
              <a:uFillTx/>
            </a:endParaRPr>
          </a:p>
        </p:txBody>
      </p:sp>
      <p:cxnSp>
        <p:nvCxnSpPr>
          <p:cNvPr id="42" name="Straight Arrow Connector 41">
            <a:extLst>
              <a:ext uri="{FF2B5EF4-FFF2-40B4-BE49-F238E27FC236}">
                <a16:creationId xmlns:a16="http://schemas.microsoft.com/office/drawing/2014/main" id="{075742CE-6ED7-4682-3A9D-6D1C17B23F5D}"/>
              </a:ext>
            </a:extLst>
          </p:cNvPr>
          <p:cNvCxnSpPr>
            <a:cxnSpLocks/>
          </p:cNvCxnSpPr>
          <p:nvPr/>
        </p:nvCxnSpPr>
        <p:spPr>
          <a:xfrm flipV="1">
            <a:off x="1775916" y="2465569"/>
            <a:ext cx="883265" cy="2577"/>
          </a:xfrm>
          <a:prstGeom prst="straightConnector1">
            <a:avLst/>
          </a:prstGeom>
          <a:ln>
            <a:solidFill>
              <a:srgbClr val="002060"/>
            </a:solidFill>
            <a:tailEnd type="triangle" w="lg" len="lg"/>
          </a:ln>
        </p:spPr>
        <p:style>
          <a:lnRef idx="2">
            <a:schemeClr val="accent1"/>
          </a:lnRef>
          <a:fillRef idx="0">
            <a:schemeClr val="accent1"/>
          </a:fillRef>
          <a:effectRef idx="1">
            <a:schemeClr val="accent1"/>
          </a:effectRef>
          <a:fontRef idx="minor">
            <a:schemeClr val="tx1"/>
          </a:fontRef>
        </p:style>
      </p:cxnSp>
      <p:sp>
        <p:nvSpPr>
          <p:cNvPr id="43" name="Rectangle 42">
            <a:extLst>
              <a:ext uri="{FF2B5EF4-FFF2-40B4-BE49-F238E27FC236}">
                <a16:creationId xmlns:a16="http://schemas.microsoft.com/office/drawing/2014/main" id="{02F220C8-447C-CB86-098A-82357B3351D6}"/>
              </a:ext>
            </a:extLst>
          </p:cNvPr>
          <p:cNvSpPr/>
          <p:nvPr/>
        </p:nvSpPr>
        <p:spPr>
          <a:xfrm>
            <a:off x="2585785" y="2700728"/>
            <a:ext cx="4954116" cy="424732"/>
          </a:xfrm>
          <a:prstGeom prst="rect">
            <a:avLst/>
          </a:prstGeom>
        </p:spPr>
        <p:txBody>
          <a:bodyPr wrap="squar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1" u="none" strike="noStrike" kern="0" cap="none" spc="0" normalizeH="0" baseline="0" noProof="0" dirty="0">
                <a:ln>
                  <a:noFill/>
                </a:ln>
                <a:solidFill>
                  <a:srgbClr val="022539"/>
                </a:solidFill>
                <a:effectLst/>
                <a:uLnTx/>
                <a:uFillTx/>
              </a:rPr>
              <a:t>Probability</a:t>
            </a:r>
            <a:r>
              <a:rPr kumimoji="0" lang="en-US" altLang="zh-CN" sz="2400" b="0" i="1" u="none" strike="noStrike" kern="0" cap="none" spc="0" normalizeH="0" noProof="0" dirty="0">
                <a:ln>
                  <a:noFill/>
                </a:ln>
                <a:solidFill>
                  <a:srgbClr val="022539"/>
                </a:solidFill>
                <a:effectLst/>
                <a:uLnTx/>
                <a:uFillTx/>
              </a:rPr>
              <a:t> associated with state 01</a:t>
            </a:r>
            <a:endParaRPr kumimoji="0" lang="en-US" altLang="zh-CN" sz="2400" b="0" i="1" u="none" strike="noStrike" kern="0" cap="none" spc="0" normalizeH="0" baseline="0" noProof="0" dirty="0">
              <a:ln>
                <a:noFill/>
              </a:ln>
              <a:solidFill>
                <a:srgbClr val="022539"/>
              </a:solidFill>
              <a:effectLst/>
              <a:uLnTx/>
              <a:uFillTx/>
            </a:endParaRPr>
          </a:p>
        </p:txBody>
      </p:sp>
      <p:cxnSp>
        <p:nvCxnSpPr>
          <p:cNvPr id="44" name="Straight Arrow Connector 43">
            <a:extLst>
              <a:ext uri="{FF2B5EF4-FFF2-40B4-BE49-F238E27FC236}">
                <a16:creationId xmlns:a16="http://schemas.microsoft.com/office/drawing/2014/main" id="{7928BA1A-D109-54B5-0832-BD6455B2DE53}"/>
              </a:ext>
            </a:extLst>
          </p:cNvPr>
          <p:cNvCxnSpPr>
            <a:cxnSpLocks/>
          </p:cNvCxnSpPr>
          <p:nvPr/>
        </p:nvCxnSpPr>
        <p:spPr>
          <a:xfrm flipV="1">
            <a:off x="1775916" y="2900409"/>
            <a:ext cx="883265" cy="2577"/>
          </a:xfrm>
          <a:prstGeom prst="straightConnector1">
            <a:avLst/>
          </a:prstGeom>
          <a:ln>
            <a:solidFill>
              <a:srgbClr val="002060"/>
            </a:solidFill>
            <a:tailEnd type="triangle" w="lg" len="lg"/>
          </a:ln>
        </p:spPr>
        <p:style>
          <a:lnRef idx="2">
            <a:schemeClr val="accent1"/>
          </a:lnRef>
          <a:fillRef idx="0">
            <a:schemeClr val="accent1"/>
          </a:fillRef>
          <a:effectRef idx="1">
            <a:schemeClr val="accent1"/>
          </a:effectRef>
          <a:fontRef idx="minor">
            <a:schemeClr val="tx1"/>
          </a:fontRef>
        </p:style>
      </p:cxnSp>
      <p:sp>
        <p:nvSpPr>
          <p:cNvPr id="45" name="Rectangle 44">
            <a:extLst>
              <a:ext uri="{FF2B5EF4-FFF2-40B4-BE49-F238E27FC236}">
                <a16:creationId xmlns:a16="http://schemas.microsoft.com/office/drawing/2014/main" id="{78A89FE8-C4C7-6242-19B2-BA34615EC43F}"/>
              </a:ext>
            </a:extLst>
          </p:cNvPr>
          <p:cNvSpPr/>
          <p:nvPr/>
        </p:nvSpPr>
        <p:spPr>
          <a:xfrm>
            <a:off x="2585785" y="3094261"/>
            <a:ext cx="4954116" cy="424732"/>
          </a:xfrm>
          <a:prstGeom prst="rect">
            <a:avLst/>
          </a:prstGeom>
        </p:spPr>
        <p:txBody>
          <a:bodyPr wrap="squar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1" u="none" strike="noStrike" kern="0" cap="none" spc="0" normalizeH="0" baseline="0" noProof="0" dirty="0">
                <a:ln>
                  <a:noFill/>
                </a:ln>
                <a:solidFill>
                  <a:srgbClr val="022539"/>
                </a:solidFill>
                <a:effectLst/>
                <a:uLnTx/>
                <a:uFillTx/>
              </a:rPr>
              <a:t>Probability</a:t>
            </a:r>
            <a:r>
              <a:rPr kumimoji="0" lang="en-US" altLang="zh-CN" sz="2400" b="0" i="1" u="none" strike="noStrike" kern="0" cap="none" spc="0" normalizeH="0" noProof="0" dirty="0">
                <a:ln>
                  <a:noFill/>
                </a:ln>
                <a:solidFill>
                  <a:srgbClr val="022539"/>
                </a:solidFill>
                <a:effectLst/>
                <a:uLnTx/>
                <a:uFillTx/>
              </a:rPr>
              <a:t> associated with state 10</a:t>
            </a:r>
            <a:endParaRPr kumimoji="0" lang="en-US" altLang="zh-CN" sz="2400" b="0" i="1" u="none" strike="noStrike" kern="0" cap="none" spc="0" normalizeH="0" baseline="0" noProof="0" dirty="0">
              <a:ln>
                <a:noFill/>
              </a:ln>
              <a:solidFill>
                <a:srgbClr val="022539"/>
              </a:solidFill>
              <a:effectLst/>
              <a:uLnTx/>
              <a:uFillTx/>
            </a:endParaRPr>
          </a:p>
        </p:txBody>
      </p:sp>
      <p:cxnSp>
        <p:nvCxnSpPr>
          <p:cNvPr id="46" name="Straight Arrow Connector 45">
            <a:extLst>
              <a:ext uri="{FF2B5EF4-FFF2-40B4-BE49-F238E27FC236}">
                <a16:creationId xmlns:a16="http://schemas.microsoft.com/office/drawing/2014/main" id="{B5FF9061-146F-CF7E-6B6A-A017DA795AF7}"/>
              </a:ext>
            </a:extLst>
          </p:cNvPr>
          <p:cNvCxnSpPr>
            <a:cxnSpLocks/>
          </p:cNvCxnSpPr>
          <p:nvPr/>
        </p:nvCxnSpPr>
        <p:spPr>
          <a:xfrm flipV="1">
            <a:off x="1775916" y="3293942"/>
            <a:ext cx="883265" cy="2577"/>
          </a:xfrm>
          <a:prstGeom prst="straightConnector1">
            <a:avLst/>
          </a:prstGeom>
          <a:ln>
            <a:solidFill>
              <a:srgbClr val="002060"/>
            </a:solidFill>
            <a:tailEnd type="triangle" w="lg" len="lg"/>
          </a:ln>
        </p:spPr>
        <p:style>
          <a:lnRef idx="2">
            <a:schemeClr val="accent1"/>
          </a:lnRef>
          <a:fillRef idx="0">
            <a:schemeClr val="accent1"/>
          </a:fillRef>
          <a:effectRef idx="1">
            <a:schemeClr val="accent1"/>
          </a:effectRef>
          <a:fontRef idx="minor">
            <a:schemeClr val="tx1"/>
          </a:fontRef>
        </p:style>
      </p:cxnSp>
      <p:sp>
        <p:nvSpPr>
          <p:cNvPr id="47" name="Rectangle 46">
            <a:extLst>
              <a:ext uri="{FF2B5EF4-FFF2-40B4-BE49-F238E27FC236}">
                <a16:creationId xmlns:a16="http://schemas.microsoft.com/office/drawing/2014/main" id="{F426557F-0057-A729-07A3-5AA5CA0E94BD}"/>
              </a:ext>
            </a:extLst>
          </p:cNvPr>
          <p:cNvSpPr/>
          <p:nvPr/>
        </p:nvSpPr>
        <p:spPr>
          <a:xfrm>
            <a:off x="2585785" y="3516416"/>
            <a:ext cx="4954116" cy="424732"/>
          </a:xfrm>
          <a:prstGeom prst="rect">
            <a:avLst/>
          </a:prstGeom>
        </p:spPr>
        <p:txBody>
          <a:bodyPr wrap="squar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1" u="none" strike="noStrike" kern="0" cap="none" spc="0" normalizeH="0" baseline="0" noProof="0" dirty="0">
                <a:ln>
                  <a:noFill/>
                </a:ln>
                <a:solidFill>
                  <a:srgbClr val="022539"/>
                </a:solidFill>
                <a:effectLst/>
                <a:uLnTx/>
                <a:uFillTx/>
              </a:rPr>
              <a:t>Probability</a:t>
            </a:r>
            <a:r>
              <a:rPr kumimoji="0" lang="en-US" altLang="zh-CN" sz="2400" b="0" i="1" u="none" strike="noStrike" kern="0" cap="none" spc="0" normalizeH="0" noProof="0" dirty="0">
                <a:ln>
                  <a:noFill/>
                </a:ln>
                <a:solidFill>
                  <a:srgbClr val="022539"/>
                </a:solidFill>
                <a:effectLst/>
                <a:uLnTx/>
                <a:uFillTx/>
              </a:rPr>
              <a:t> associated with state 11</a:t>
            </a:r>
            <a:endParaRPr kumimoji="0" lang="en-US" altLang="zh-CN" sz="2400" b="0" i="1" u="none" strike="noStrike" kern="0" cap="none" spc="0" normalizeH="0" baseline="0" noProof="0" dirty="0">
              <a:ln>
                <a:noFill/>
              </a:ln>
              <a:solidFill>
                <a:srgbClr val="022539"/>
              </a:solidFill>
              <a:effectLst/>
              <a:uLnTx/>
              <a:uFillTx/>
            </a:endParaRPr>
          </a:p>
        </p:txBody>
      </p:sp>
      <p:cxnSp>
        <p:nvCxnSpPr>
          <p:cNvPr id="48" name="Straight Arrow Connector 47">
            <a:extLst>
              <a:ext uri="{FF2B5EF4-FFF2-40B4-BE49-F238E27FC236}">
                <a16:creationId xmlns:a16="http://schemas.microsoft.com/office/drawing/2014/main" id="{35BAFEA3-EE25-D401-3608-0D4054D3D84F}"/>
              </a:ext>
            </a:extLst>
          </p:cNvPr>
          <p:cNvCxnSpPr>
            <a:cxnSpLocks/>
          </p:cNvCxnSpPr>
          <p:nvPr/>
        </p:nvCxnSpPr>
        <p:spPr>
          <a:xfrm flipV="1">
            <a:off x="1775916" y="3716097"/>
            <a:ext cx="883265" cy="2577"/>
          </a:xfrm>
          <a:prstGeom prst="straightConnector1">
            <a:avLst/>
          </a:prstGeom>
          <a:ln>
            <a:solidFill>
              <a:srgbClr val="002060"/>
            </a:solidFill>
            <a:tailEnd type="triangle" w="lg" len="lg"/>
          </a:ln>
        </p:spPr>
        <p:style>
          <a:lnRef idx="2">
            <a:schemeClr val="accent1"/>
          </a:lnRef>
          <a:fillRef idx="0">
            <a:schemeClr val="accent1"/>
          </a:fillRef>
          <a:effectRef idx="1">
            <a:schemeClr val="accent1"/>
          </a:effectRef>
          <a:fontRef idx="minor">
            <a:schemeClr val="tx1"/>
          </a:fontRef>
        </p:style>
      </p:cxnSp>
      <p:sp>
        <p:nvSpPr>
          <p:cNvPr id="49" name="Rectangle 48">
            <a:extLst>
              <a:ext uri="{FF2B5EF4-FFF2-40B4-BE49-F238E27FC236}">
                <a16:creationId xmlns:a16="http://schemas.microsoft.com/office/drawing/2014/main" id="{8430EAA6-8AEE-E14C-C7C7-E6AB20CA38AF}"/>
              </a:ext>
            </a:extLst>
          </p:cNvPr>
          <p:cNvSpPr/>
          <p:nvPr/>
        </p:nvSpPr>
        <p:spPr>
          <a:xfrm>
            <a:off x="663986" y="4221972"/>
            <a:ext cx="5553136" cy="400110"/>
          </a:xfrm>
          <a:prstGeom prst="rect">
            <a:avLst/>
          </a:prstGeom>
          <a:ln>
            <a:noFill/>
          </a:ln>
        </p:spPr>
        <p:txBody>
          <a:bodyPr wrap="square">
            <a:spAutoFit/>
          </a:bodyPr>
          <a:lstStyle/>
          <a:p>
            <a:pPr algn="ctr" defTabSz="457200"/>
            <a:r>
              <a:rPr lang="en-US" sz="2000" b="1" spc="-300" dirty="0">
                <a:solidFill>
                  <a:srgbClr val="0B3559"/>
                </a:solidFill>
                <a:latin typeface="Cambria Math" panose="02040503050406030204" pitchFamily="18" charset="0"/>
                <a:ea typeface="Cambria Math" panose="02040503050406030204" pitchFamily="18" charset="0"/>
              </a:rPr>
              <a:t>❘</a:t>
            </a:r>
            <a:r>
              <a:rPr lang="en-US" b="1" spc="-300" dirty="0">
                <a:solidFill>
                  <a:srgbClr val="0B3559"/>
                </a:solidFill>
                <a:latin typeface="Cambria Math" panose="02040503050406030204" pitchFamily="18" charset="0"/>
                <a:ea typeface="Cambria Math" panose="02040503050406030204" pitchFamily="18" charset="0"/>
              </a:rPr>
              <a:t>    </a:t>
            </a:r>
            <a:r>
              <a:rPr lang="en-US" b="1" spc="-300" dirty="0" err="1">
                <a:solidFill>
                  <a:srgbClr val="0B3559"/>
                </a:solidFill>
                <a:latin typeface="Cambria Math" panose="02040503050406030204" pitchFamily="18" charset="0"/>
                <a:ea typeface="Cambria Math" panose="02040503050406030204" pitchFamily="18" charset="0"/>
              </a:rPr>
              <a:t>ψ</a:t>
            </a:r>
            <a:r>
              <a:rPr lang="en-US" b="1" spc="-300" dirty="0">
                <a:solidFill>
                  <a:srgbClr val="0B3559"/>
                </a:solidFill>
                <a:latin typeface="Cambria Math" panose="02040503050406030204" pitchFamily="18" charset="0"/>
                <a:ea typeface="Cambria Math" panose="02040503050406030204" pitchFamily="18" charset="0"/>
              </a:rPr>
              <a:t> </a:t>
            </a:r>
            <a:r>
              <a:rPr lang="en-US" b="1" spc="-300" baseline="-25000" dirty="0">
                <a:solidFill>
                  <a:srgbClr val="0B3559"/>
                </a:solidFill>
                <a:latin typeface="Cambria Math" panose="02040503050406030204" pitchFamily="18" charset="0"/>
                <a:ea typeface="Cambria Math" panose="02040503050406030204" pitchFamily="18" charset="0"/>
              </a:rPr>
              <a:t>2    </a:t>
            </a:r>
            <a:r>
              <a:rPr lang="en-US" b="1" spc="-300" dirty="0" err="1">
                <a:solidFill>
                  <a:srgbClr val="0B3559"/>
                </a:solidFill>
                <a:latin typeface="Cambria Math" panose="02040503050406030204" pitchFamily="18" charset="0"/>
                <a:ea typeface="Cambria Math" panose="02040503050406030204" pitchFamily="18" charset="0"/>
              </a:rPr>
              <a:t>ψ</a:t>
            </a:r>
            <a:r>
              <a:rPr lang="en-US" b="1" spc="-300" dirty="0">
                <a:solidFill>
                  <a:srgbClr val="0B3559"/>
                </a:solidFill>
                <a:latin typeface="Cambria Math" panose="02040503050406030204" pitchFamily="18" charset="0"/>
                <a:ea typeface="Cambria Math" panose="02040503050406030204" pitchFamily="18" charset="0"/>
              </a:rPr>
              <a:t> </a:t>
            </a:r>
            <a:r>
              <a:rPr lang="en-US" b="1" spc="-300" baseline="-25000" dirty="0">
                <a:solidFill>
                  <a:srgbClr val="0B3559"/>
                </a:solidFill>
                <a:latin typeface="Cambria Math" panose="02040503050406030204" pitchFamily="18" charset="0"/>
                <a:ea typeface="Cambria Math" panose="02040503050406030204" pitchFamily="18" charset="0"/>
              </a:rPr>
              <a:t>1    </a:t>
            </a:r>
            <a:r>
              <a:rPr lang="en-US" b="1" spc="-300" dirty="0">
                <a:solidFill>
                  <a:srgbClr val="0B3559"/>
                </a:solidFill>
                <a:latin typeface="Cambria Math" panose="02040503050406030204" pitchFamily="18" charset="0"/>
                <a:ea typeface="Cambria Math" panose="02040503050406030204" pitchFamily="18" charset="0"/>
              </a:rPr>
              <a:t>〉</a:t>
            </a:r>
            <a:r>
              <a:rPr lang="en-US" b="1" dirty="0">
                <a:solidFill>
                  <a:srgbClr val="0B3559"/>
                </a:solidFill>
                <a:latin typeface="Cambria Math" panose="02040503050406030204" pitchFamily="18" charset="0"/>
                <a:ea typeface="Cambria Math" panose="02040503050406030204" pitchFamily="18" charset="0"/>
              </a:rPr>
              <a:t>=  ⍺</a:t>
            </a:r>
            <a:r>
              <a:rPr lang="en-US" b="1" baseline="-25000" dirty="0">
                <a:solidFill>
                  <a:srgbClr val="0B3559"/>
                </a:solidFill>
                <a:latin typeface="Cambria Math" panose="02040503050406030204" pitchFamily="18" charset="0"/>
                <a:ea typeface="Cambria Math" panose="02040503050406030204" pitchFamily="18" charset="0"/>
              </a:rPr>
              <a:t>00</a:t>
            </a:r>
            <a:r>
              <a:rPr lang="en-US" b="1" dirty="0">
                <a:solidFill>
                  <a:srgbClr val="0B3559"/>
                </a:solidFill>
                <a:latin typeface="Cambria Math" panose="02040503050406030204" pitchFamily="18" charset="0"/>
                <a:ea typeface="Cambria Math" panose="02040503050406030204" pitchFamily="18" charset="0"/>
              </a:rPr>
              <a:t>❘00</a:t>
            </a:r>
            <a:r>
              <a:rPr lang="en-US" b="1" spc="-300" dirty="0">
                <a:solidFill>
                  <a:srgbClr val="0B3559"/>
                </a:solidFill>
                <a:latin typeface="Cambria Math" panose="02040503050406030204" pitchFamily="18" charset="0"/>
                <a:ea typeface="Cambria Math" panose="02040503050406030204" pitchFamily="18" charset="0"/>
              </a:rPr>
              <a:t>〉</a:t>
            </a:r>
            <a:r>
              <a:rPr lang="en-US" b="1" spc="-300" dirty="0">
                <a:solidFill>
                  <a:srgbClr val="5C9BA4"/>
                </a:solidFill>
                <a:ea typeface="Cambria Math" panose="02040503050406030204" pitchFamily="18" charset="0"/>
              </a:rPr>
              <a:t>+</a:t>
            </a:r>
            <a:r>
              <a:rPr lang="en-US" b="1" dirty="0">
                <a:solidFill>
                  <a:srgbClr val="0B3559"/>
                </a:solidFill>
                <a:ea typeface="Cambria Math" panose="02040503050406030204" pitchFamily="18" charset="0"/>
              </a:rPr>
              <a:t> </a:t>
            </a:r>
            <a:r>
              <a:rPr lang="en-US" b="1" dirty="0">
                <a:solidFill>
                  <a:srgbClr val="0B3559"/>
                </a:solidFill>
                <a:latin typeface="Cambria Math" panose="02040503050406030204" pitchFamily="18" charset="0"/>
                <a:ea typeface="Cambria Math" panose="02040503050406030204" pitchFamily="18" charset="0"/>
              </a:rPr>
              <a:t> ⍺</a:t>
            </a:r>
            <a:r>
              <a:rPr lang="en-US" b="1" baseline="-25000" dirty="0">
                <a:solidFill>
                  <a:srgbClr val="0B3559"/>
                </a:solidFill>
                <a:latin typeface="Cambria Math" panose="02040503050406030204" pitchFamily="18" charset="0"/>
                <a:ea typeface="Cambria Math" panose="02040503050406030204" pitchFamily="18" charset="0"/>
              </a:rPr>
              <a:t>01</a:t>
            </a:r>
            <a:r>
              <a:rPr lang="en-US" b="1" dirty="0">
                <a:solidFill>
                  <a:srgbClr val="0B3559"/>
                </a:solidFill>
                <a:latin typeface="Cambria Math" panose="02040503050406030204" pitchFamily="18" charset="0"/>
                <a:ea typeface="Cambria Math" panose="02040503050406030204" pitchFamily="18" charset="0"/>
              </a:rPr>
              <a:t>❘01〉</a:t>
            </a:r>
            <a:r>
              <a:rPr lang="en-US" b="1" spc="-300" dirty="0">
                <a:solidFill>
                  <a:srgbClr val="5C9BA4"/>
                </a:solidFill>
                <a:ea typeface="Cambria Math" panose="02040503050406030204" pitchFamily="18" charset="0"/>
              </a:rPr>
              <a:t>+</a:t>
            </a:r>
            <a:r>
              <a:rPr lang="en-US" b="1" dirty="0">
                <a:solidFill>
                  <a:srgbClr val="0B3559"/>
                </a:solidFill>
                <a:ea typeface="Cambria Math" panose="02040503050406030204" pitchFamily="18" charset="0"/>
              </a:rPr>
              <a:t> </a:t>
            </a:r>
            <a:r>
              <a:rPr lang="en-US" b="1" dirty="0">
                <a:solidFill>
                  <a:srgbClr val="104210"/>
                </a:solidFill>
                <a:latin typeface="Cambria Math" panose="02040503050406030204" pitchFamily="18" charset="0"/>
                <a:ea typeface="Cambria Math" panose="02040503050406030204" pitchFamily="18" charset="0"/>
              </a:rPr>
              <a:t> </a:t>
            </a:r>
            <a:r>
              <a:rPr lang="en-US" b="1" dirty="0">
                <a:solidFill>
                  <a:srgbClr val="0B3559"/>
                </a:solidFill>
                <a:latin typeface="Cambria Math" panose="02040503050406030204" pitchFamily="18" charset="0"/>
                <a:ea typeface="Cambria Math" panose="02040503050406030204" pitchFamily="18" charset="0"/>
              </a:rPr>
              <a:t>⍺</a:t>
            </a:r>
            <a:r>
              <a:rPr lang="en-US" b="1" baseline="-25000" dirty="0">
                <a:solidFill>
                  <a:srgbClr val="0B3559"/>
                </a:solidFill>
                <a:latin typeface="Cambria Math" panose="02040503050406030204" pitchFamily="18" charset="0"/>
                <a:ea typeface="Cambria Math" panose="02040503050406030204" pitchFamily="18" charset="0"/>
              </a:rPr>
              <a:t>10</a:t>
            </a:r>
            <a:r>
              <a:rPr lang="en-US" b="1" dirty="0">
                <a:solidFill>
                  <a:srgbClr val="0B3559"/>
                </a:solidFill>
                <a:latin typeface="Cambria Math" panose="02040503050406030204" pitchFamily="18" charset="0"/>
                <a:ea typeface="Cambria Math" panose="02040503050406030204" pitchFamily="18" charset="0"/>
              </a:rPr>
              <a:t>❘10</a:t>
            </a:r>
            <a:r>
              <a:rPr lang="en-US" b="1" spc="-300" dirty="0">
                <a:solidFill>
                  <a:srgbClr val="0B3559"/>
                </a:solidFill>
                <a:latin typeface="Cambria Math" panose="02040503050406030204" pitchFamily="18" charset="0"/>
                <a:ea typeface="Cambria Math" panose="02040503050406030204" pitchFamily="18" charset="0"/>
              </a:rPr>
              <a:t>〉</a:t>
            </a:r>
            <a:r>
              <a:rPr lang="en-US" b="1" spc="-300" dirty="0">
                <a:solidFill>
                  <a:srgbClr val="5C9BA4"/>
                </a:solidFill>
                <a:ea typeface="Cambria Math" panose="02040503050406030204" pitchFamily="18" charset="0"/>
              </a:rPr>
              <a:t>+</a:t>
            </a:r>
            <a:r>
              <a:rPr lang="en-US" b="1" dirty="0">
                <a:solidFill>
                  <a:srgbClr val="0B3559"/>
                </a:solidFill>
                <a:ea typeface="Cambria Math" panose="02040503050406030204" pitchFamily="18" charset="0"/>
              </a:rPr>
              <a:t> </a:t>
            </a:r>
            <a:r>
              <a:rPr lang="en-US" b="1" dirty="0">
                <a:solidFill>
                  <a:srgbClr val="104210"/>
                </a:solidFill>
                <a:latin typeface="Cambria Math" panose="02040503050406030204" pitchFamily="18" charset="0"/>
                <a:ea typeface="Cambria Math" panose="02040503050406030204" pitchFamily="18" charset="0"/>
              </a:rPr>
              <a:t> </a:t>
            </a:r>
            <a:r>
              <a:rPr lang="en-US" b="1" dirty="0">
                <a:solidFill>
                  <a:srgbClr val="0B3559"/>
                </a:solidFill>
                <a:latin typeface="Cambria Math" panose="02040503050406030204" pitchFamily="18" charset="0"/>
                <a:ea typeface="Cambria Math" panose="02040503050406030204" pitchFamily="18" charset="0"/>
              </a:rPr>
              <a:t>⍺</a:t>
            </a:r>
            <a:r>
              <a:rPr lang="en-US" b="1" baseline="-25000" dirty="0">
                <a:solidFill>
                  <a:srgbClr val="0B3559"/>
                </a:solidFill>
                <a:latin typeface="Cambria Math" panose="02040503050406030204" pitchFamily="18" charset="0"/>
                <a:ea typeface="Cambria Math" panose="02040503050406030204" pitchFamily="18" charset="0"/>
              </a:rPr>
              <a:t>11</a:t>
            </a:r>
            <a:r>
              <a:rPr lang="en-US" b="1" dirty="0">
                <a:solidFill>
                  <a:srgbClr val="0B3559"/>
                </a:solidFill>
                <a:latin typeface="Cambria Math" panose="02040503050406030204" pitchFamily="18" charset="0"/>
                <a:ea typeface="Cambria Math" panose="02040503050406030204" pitchFamily="18" charset="0"/>
              </a:rPr>
              <a:t>❘11〉</a:t>
            </a:r>
          </a:p>
        </p:txBody>
      </p:sp>
      <p:pic>
        <p:nvPicPr>
          <p:cNvPr id="50" name="Picture 2" descr="Location Map Maps Locate Identify Remember Reminder Area Areas Save Saving  Savings Push Pin Pin Pins Sharp Thumbtack Thumbtacks Thumb Tacks Business  Businesses Symbol Symbols Simple Simplicity Basic Basics Icon Icons Isolated">
            <a:extLst>
              <a:ext uri="{FF2B5EF4-FFF2-40B4-BE49-F238E27FC236}">
                <a16:creationId xmlns:a16="http://schemas.microsoft.com/office/drawing/2014/main" id="{A16C7D7A-779F-B45B-E929-86BAD63494C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252" t="7628" r="7999" b="7068"/>
          <a:stretch/>
        </p:blipFill>
        <p:spPr bwMode="auto">
          <a:xfrm>
            <a:off x="232188" y="4081587"/>
            <a:ext cx="667026" cy="67139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Question Icon Vector Art, Icons, and Graphics for Free Download">
            <a:extLst>
              <a:ext uri="{FF2B5EF4-FFF2-40B4-BE49-F238E27FC236}">
                <a16:creationId xmlns:a16="http://schemas.microsoft.com/office/drawing/2014/main" id="{1657AFEE-742B-2B32-B24A-74B0D9BC5E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6503" y="1369114"/>
            <a:ext cx="667026" cy="66702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28BBEAD-63C7-73F5-7AF7-5AFF97AC51FF}"/>
                  </a:ext>
                </a:extLst>
              </p:cNvPr>
              <p:cNvSpPr txBox="1"/>
              <p:nvPr/>
            </p:nvSpPr>
            <p:spPr>
              <a:xfrm>
                <a:off x="8570016" y="2097930"/>
                <a:ext cx="1681220" cy="1992661"/>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𝑣</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f>
                                  <m:fPr>
                                    <m:type m:val="skw"/>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num>
                                  <m:den>
                                    <m:rad>
                                      <m:radPr>
                                        <m:degHide m:val="on"/>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radPr>
                                      <m:deg/>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2</m:t>
                                        </m:r>
                                      </m:e>
                                    </m:rad>
                                  </m:den>
                                </m:f>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f>
                                      <m:fPr>
                                        <m:type m:val="skw"/>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𝑖</m:t>
                                        </m:r>
                                      </m:num>
                                      <m:den>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2</m:t>
                                        </m:r>
                                      </m:den>
                                    </m:f>
                                  </m:e>
                                  <m:e>
                                    <m:f>
                                      <m:fPr>
                                        <m:type m:val="skw"/>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num>
                                      <m:den>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2</m:t>
                                        </m:r>
                                      </m:den>
                                    </m:f>
                                  </m:e>
                                </m:eqAr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52" name="TextBox 51">
                <a:extLst>
                  <a:ext uri="{FF2B5EF4-FFF2-40B4-BE49-F238E27FC236}">
                    <a16:creationId xmlns:a16="http://schemas.microsoft.com/office/drawing/2014/main" id="{728BBEAD-63C7-73F5-7AF7-5AFF97AC51FF}"/>
                  </a:ext>
                </a:extLst>
              </p:cNvPr>
              <p:cNvSpPr txBox="1">
                <a:spLocks noRot="1" noChangeAspect="1" noMove="1" noResize="1" noEditPoints="1" noAdjustHandles="1" noChangeArrowheads="1" noChangeShapeType="1" noTextEdit="1"/>
              </p:cNvSpPr>
              <p:nvPr/>
            </p:nvSpPr>
            <p:spPr>
              <a:xfrm>
                <a:off x="8570016" y="2097930"/>
                <a:ext cx="1681220" cy="1992661"/>
              </a:xfrm>
              <a:prstGeom prst="rect">
                <a:avLst/>
              </a:prstGeom>
              <a:blipFill>
                <a:blip r:embed="rId7"/>
                <a:stretch>
                  <a:fillRect t="-35443" r="-11194" b="-56962"/>
                </a:stretch>
              </a:blipFill>
            </p:spPr>
            <p:txBody>
              <a:bodyPr/>
              <a:lstStyle/>
              <a:p>
                <a:r>
                  <a:rPr lang="en-US">
                    <a:noFill/>
                  </a:rPr>
                  <a:t> </a:t>
                </a:r>
              </a:p>
            </p:txBody>
          </p:sp>
        </mc:Fallback>
      </mc:AlternateContent>
      <p:sp>
        <p:nvSpPr>
          <p:cNvPr id="53" name="Rectangle 52">
            <a:extLst>
              <a:ext uri="{FF2B5EF4-FFF2-40B4-BE49-F238E27FC236}">
                <a16:creationId xmlns:a16="http://schemas.microsoft.com/office/drawing/2014/main" id="{E0797024-280D-1EEB-FC7E-79F253E66209}"/>
              </a:ext>
            </a:extLst>
          </p:cNvPr>
          <p:cNvSpPr/>
          <p:nvPr/>
        </p:nvSpPr>
        <p:spPr>
          <a:xfrm>
            <a:off x="8884794" y="1529722"/>
            <a:ext cx="1786066"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22539"/>
                </a:solidFill>
                <a:effectLst/>
                <a:uLnTx/>
                <a:uFillTx/>
              </a:rPr>
              <a:t>Valid or not?</a:t>
            </a:r>
          </a:p>
        </p:txBody>
      </p:sp>
      <p:sp>
        <p:nvSpPr>
          <p:cNvPr id="54" name="Rectangle 53">
            <a:extLst>
              <a:ext uri="{FF2B5EF4-FFF2-40B4-BE49-F238E27FC236}">
                <a16:creationId xmlns:a16="http://schemas.microsoft.com/office/drawing/2014/main" id="{DD31852E-3986-BFC2-469F-B369DB14D6FE}"/>
              </a:ext>
            </a:extLst>
          </p:cNvPr>
          <p:cNvSpPr/>
          <p:nvPr/>
        </p:nvSpPr>
        <p:spPr>
          <a:xfrm>
            <a:off x="2925771" y="5462659"/>
            <a:ext cx="6668813"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1" i="0" u="none" strike="noStrike" kern="0" cap="none" spc="0" normalizeH="0" baseline="0" noProof="0" dirty="0">
                <a:ln>
                  <a:noFill/>
                </a:ln>
                <a:solidFill>
                  <a:srgbClr val="104210"/>
                </a:solidFill>
                <a:effectLst/>
                <a:uLnTx/>
                <a:uFillTx/>
              </a:rPr>
              <a:t>Requirement: </a:t>
            </a:r>
            <a:r>
              <a:rPr kumimoji="0" lang="en-US" altLang="zh-CN" sz="2400" b="0" i="1" u="none" strike="noStrike" kern="0" cap="none" spc="0" normalizeH="0" baseline="0" noProof="0" dirty="0">
                <a:ln>
                  <a:noFill/>
                </a:ln>
                <a:solidFill>
                  <a:srgbClr val="104210"/>
                </a:solidFill>
                <a:effectLst/>
                <a:uLnTx/>
                <a:uFillTx/>
              </a:rPr>
              <a:t>The </a:t>
            </a:r>
            <a:r>
              <a:rPr lang="en-US" altLang="zh-CN" sz="2400" i="1" kern="0" dirty="0">
                <a:solidFill>
                  <a:srgbClr val="104210"/>
                </a:solidFill>
              </a:rPr>
              <a:t>L2-norm of the column </a:t>
            </a:r>
            <a:r>
              <a:rPr kumimoji="0" lang="en-US" altLang="zh-CN" sz="2400" b="0" i="1" u="none" strike="noStrike" kern="0" cap="none" spc="0" normalizeH="0" baseline="0" noProof="0" dirty="0">
                <a:ln>
                  <a:noFill/>
                </a:ln>
                <a:solidFill>
                  <a:srgbClr val="104210"/>
                </a:solidFill>
                <a:effectLst/>
                <a:uLnTx/>
                <a:uFillTx/>
              </a:rPr>
              <a:t>must be 1</a:t>
            </a:r>
          </a:p>
        </p:txBody>
      </p:sp>
    </p:spTree>
    <p:extLst>
      <p:ext uri="{BB962C8B-B14F-4D97-AF65-F5344CB8AC3E}">
        <p14:creationId xmlns:p14="http://schemas.microsoft.com/office/powerpoint/2010/main" val="2284828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0-#ppt_w/2"/>
                                          </p:val>
                                        </p:tav>
                                        <p:tav tm="100000">
                                          <p:val>
                                            <p:strVal val="#ppt_x"/>
                                          </p:val>
                                        </p:tav>
                                      </p:tavLst>
                                    </p:anim>
                                    <p:anim calcmode="lin" valueType="num">
                                      <p:cBhvr additive="base">
                                        <p:cTn id="12" dur="500" fill="hold"/>
                                        <p:tgtEl>
                                          <p:spTgt spid="4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500" fill="hold"/>
                                        <p:tgtEl>
                                          <p:spTgt spid="41"/>
                                        </p:tgtEl>
                                        <p:attrNameLst>
                                          <p:attrName>ppt_x</p:attrName>
                                        </p:attrNameLst>
                                      </p:cBhvr>
                                      <p:tavLst>
                                        <p:tav tm="0">
                                          <p:val>
                                            <p:strVal val="0-#ppt_w/2"/>
                                          </p:val>
                                        </p:tav>
                                        <p:tav tm="100000">
                                          <p:val>
                                            <p:strVal val="#ppt_x"/>
                                          </p:val>
                                        </p:tav>
                                      </p:tavLst>
                                    </p:anim>
                                    <p:anim calcmode="lin" valueType="num">
                                      <p:cBhvr additive="base">
                                        <p:cTn id="16" dur="500" fill="hold"/>
                                        <p:tgtEl>
                                          <p:spTgt spid="41"/>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anim calcmode="lin" valueType="num">
                                      <p:cBhvr additive="base">
                                        <p:cTn id="19" dur="500" fill="hold"/>
                                        <p:tgtEl>
                                          <p:spTgt spid="44"/>
                                        </p:tgtEl>
                                        <p:attrNameLst>
                                          <p:attrName>ppt_x</p:attrName>
                                        </p:attrNameLst>
                                      </p:cBhvr>
                                      <p:tavLst>
                                        <p:tav tm="0">
                                          <p:val>
                                            <p:strVal val="0-#ppt_w/2"/>
                                          </p:val>
                                        </p:tav>
                                        <p:tav tm="100000">
                                          <p:val>
                                            <p:strVal val="#ppt_x"/>
                                          </p:val>
                                        </p:tav>
                                      </p:tavLst>
                                    </p:anim>
                                    <p:anim calcmode="lin" valueType="num">
                                      <p:cBhvr additive="base">
                                        <p:cTn id="20" dur="500" fill="hold"/>
                                        <p:tgtEl>
                                          <p:spTgt spid="44"/>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500" fill="hold"/>
                                        <p:tgtEl>
                                          <p:spTgt spid="43"/>
                                        </p:tgtEl>
                                        <p:attrNameLst>
                                          <p:attrName>ppt_x</p:attrName>
                                        </p:attrNameLst>
                                      </p:cBhvr>
                                      <p:tavLst>
                                        <p:tav tm="0">
                                          <p:val>
                                            <p:strVal val="0-#ppt_w/2"/>
                                          </p:val>
                                        </p:tav>
                                        <p:tav tm="100000">
                                          <p:val>
                                            <p:strVal val="#ppt_x"/>
                                          </p:val>
                                        </p:tav>
                                      </p:tavLst>
                                    </p:anim>
                                    <p:anim calcmode="lin" valueType="num">
                                      <p:cBhvr additive="base">
                                        <p:cTn id="24" dur="500" fill="hold"/>
                                        <p:tgtEl>
                                          <p:spTgt spid="43"/>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 calcmode="lin" valueType="num">
                                      <p:cBhvr additive="base">
                                        <p:cTn id="27" dur="500" fill="hold"/>
                                        <p:tgtEl>
                                          <p:spTgt spid="46"/>
                                        </p:tgtEl>
                                        <p:attrNameLst>
                                          <p:attrName>ppt_x</p:attrName>
                                        </p:attrNameLst>
                                      </p:cBhvr>
                                      <p:tavLst>
                                        <p:tav tm="0">
                                          <p:val>
                                            <p:strVal val="0-#ppt_w/2"/>
                                          </p:val>
                                        </p:tav>
                                        <p:tav tm="100000">
                                          <p:val>
                                            <p:strVal val="#ppt_x"/>
                                          </p:val>
                                        </p:tav>
                                      </p:tavLst>
                                    </p:anim>
                                    <p:anim calcmode="lin" valueType="num">
                                      <p:cBhvr additive="base">
                                        <p:cTn id="28" dur="500" fill="hold"/>
                                        <p:tgtEl>
                                          <p:spTgt spid="46"/>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cBhvr additive="base">
                                        <p:cTn id="31" dur="500" fill="hold"/>
                                        <p:tgtEl>
                                          <p:spTgt spid="45"/>
                                        </p:tgtEl>
                                        <p:attrNameLst>
                                          <p:attrName>ppt_x</p:attrName>
                                        </p:attrNameLst>
                                      </p:cBhvr>
                                      <p:tavLst>
                                        <p:tav tm="0">
                                          <p:val>
                                            <p:strVal val="0-#ppt_w/2"/>
                                          </p:val>
                                        </p:tav>
                                        <p:tav tm="100000">
                                          <p:val>
                                            <p:strVal val="#ppt_x"/>
                                          </p:val>
                                        </p:tav>
                                      </p:tavLst>
                                    </p:anim>
                                    <p:anim calcmode="lin" valueType="num">
                                      <p:cBhvr additive="base">
                                        <p:cTn id="32" dur="500" fill="hold"/>
                                        <p:tgtEl>
                                          <p:spTgt spid="45"/>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anim calcmode="lin" valueType="num">
                                      <p:cBhvr additive="base">
                                        <p:cTn id="35" dur="500" fill="hold"/>
                                        <p:tgtEl>
                                          <p:spTgt spid="48"/>
                                        </p:tgtEl>
                                        <p:attrNameLst>
                                          <p:attrName>ppt_x</p:attrName>
                                        </p:attrNameLst>
                                      </p:cBhvr>
                                      <p:tavLst>
                                        <p:tav tm="0">
                                          <p:val>
                                            <p:strVal val="0-#ppt_w/2"/>
                                          </p:val>
                                        </p:tav>
                                        <p:tav tm="100000">
                                          <p:val>
                                            <p:strVal val="#ppt_x"/>
                                          </p:val>
                                        </p:tav>
                                      </p:tavLst>
                                    </p:anim>
                                    <p:anim calcmode="lin" valueType="num">
                                      <p:cBhvr additive="base">
                                        <p:cTn id="36" dur="500" fill="hold"/>
                                        <p:tgtEl>
                                          <p:spTgt spid="48"/>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anim calcmode="lin" valueType="num">
                                      <p:cBhvr additive="base">
                                        <p:cTn id="39" dur="500" fill="hold"/>
                                        <p:tgtEl>
                                          <p:spTgt spid="47"/>
                                        </p:tgtEl>
                                        <p:attrNameLst>
                                          <p:attrName>ppt_x</p:attrName>
                                        </p:attrNameLst>
                                      </p:cBhvr>
                                      <p:tavLst>
                                        <p:tav tm="0">
                                          <p:val>
                                            <p:strVal val="0-#ppt_w/2"/>
                                          </p:val>
                                        </p:tav>
                                        <p:tav tm="100000">
                                          <p:val>
                                            <p:strVal val="#ppt_x"/>
                                          </p:val>
                                        </p:tav>
                                      </p:tavLst>
                                    </p:anim>
                                    <p:anim calcmode="lin" valueType="num">
                                      <p:cBhvr additive="base">
                                        <p:cTn id="40"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17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0" grpId="0"/>
      <p:bldP spid="41" grpId="0"/>
      <p:bldP spid="43" grpId="0"/>
      <p:bldP spid="45" grpId="0"/>
      <p:bldP spid="47" grpId="0"/>
      <p:bldP spid="49" grpId="0"/>
      <p:bldP spid="52" grpId="0"/>
      <p:bldP spid="53" grpId="0"/>
      <p:bldP spid="54" grpId="0"/>
    </p:bldLst>
  </p:timing>
</p:sld>
</file>

<file path=ppt/theme/theme1.xml><?xml version="1.0" encoding="utf-8"?>
<a:theme xmlns:a="http://schemas.openxmlformats.org/drawingml/2006/main" name="16-9 White Backgroud">
  <a:themeElements>
    <a:clrScheme name="UT Brand Color Palette">
      <a:dk1>
        <a:srgbClr val="BE5700"/>
      </a:dk1>
      <a:lt1>
        <a:srgbClr val="FFFFFF"/>
      </a:lt1>
      <a:dk2>
        <a:srgbClr val="D6D2C3"/>
      </a:dk2>
      <a:lt2>
        <a:srgbClr val="333F48"/>
      </a:lt2>
      <a:accent1>
        <a:srgbClr val="F7961F"/>
      </a:accent1>
      <a:accent2>
        <a:srgbClr val="FFD600"/>
      </a:accent2>
      <a:accent3>
        <a:srgbClr val="A6CC57"/>
      </a:accent3>
      <a:accent4>
        <a:srgbClr val="579C41"/>
      </a:accent4>
      <a:accent5>
        <a:srgbClr val="00A8B6"/>
      </a:accent5>
      <a:accent6>
        <a:srgbClr val="005E86"/>
      </a:accent6>
      <a:hlink>
        <a:srgbClr val="BF5700"/>
      </a:hlink>
      <a:folHlink>
        <a:srgbClr val="9CAD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Tech_PPTtemplate_2021_wide" id="{E85096BA-033B-D848-B268-A76C8AE5D2A4}" vid="{C86BDF43-62E5-5C4C-BBB8-C9F54843079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15468</TotalTime>
  <Words>2748</Words>
  <Application>Microsoft Macintosh PowerPoint</Application>
  <PresentationFormat>Widescreen</PresentationFormat>
  <Paragraphs>687</Paragraphs>
  <Slides>39</Slides>
  <Notes>39</Notes>
  <HiddenSlides>0</HiddenSlides>
  <MMClips>2</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39</vt:i4>
      </vt:variant>
    </vt:vector>
  </HeadingPairs>
  <TitlesOfParts>
    <vt:vector size="51" baseType="lpstr">
      <vt:lpstr>Arial</vt:lpstr>
      <vt:lpstr>Arial Black</vt:lpstr>
      <vt:lpstr>Calibri</vt:lpstr>
      <vt:lpstr>Cambria Math</vt:lpstr>
      <vt:lpstr>Garamond</vt:lpstr>
      <vt:lpstr>Helvetica</vt:lpstr>
      <vt:lpstr>Roboto</vt:lpstr>
      <vt:lpstr>Segoe UI</vt:lpstr>
      <vt:lpstr>sohne</vt:lpstr>
      <vt:lpstr>source-serif-pro</vt:lpstr>
      <vt:lpstr>16-9 White Backgroud</vt:lpstr>
      <vt:lpstr>2_Custom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Das, Poulami</dc:creator>
  <cp:lastModifiedBy>Sayam Sethi</cp:lastModifiedBy>
  <cp:revision>139</cp:revision>
  <dcterms:created xsi:type="dcterms:W3CDTF">2023-07-13T16:03:48Z</dcterms:created>
  <dcterms:modified xsi:type="dcterms:W3CDTF">2023-09-21T01:01:02Z</dcterms:modified>
</cp:coreProperties>
</file>